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19/11/2024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19/11/2024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19/11/2024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19/11/2024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19/11/2024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10" Type="http://schemas.openxmlformats.org/officeDocument/2006/relationships/image" Target="../media/image72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5" Type="http://schemas.openxmlformats.org/officeDocument/2006/relationships/image" Target="../media/image76.png"/><Relationship Id="rId10" Type="http://schemas.openxmlformats.org/officeDocument/2006/relationships/image" Target="../media/image81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0.png"/><Relationship Id="rId7" Type="http://schemas.openxmlformats.org/officeDocument/2006/relationships/image" Target="../media/image33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28.png"/><Relationship Id="rId9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17" Type="http://schemas.openxmlformats.org/officeDocument/2006/relationships/image" Target="../media/image63.png"/><Relationship Id="rId2" Type="http://schemas.openxmlformats.org/officeDocument/2006/relationships/image" Target="../media/image48.png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5" Type="http://schemas.openxmlformats.org/officeDocument/2006/relationships/image" Target="../media/image6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Relationship Id="rId1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43000"/>
          </a:xfrm>
        </p:spPr>
        <p:txBody>
          <a:bodyPr/>
          <a:lstStyle/>
          <a:p>
            <a:r>
              <a:rPr lang="es-AR" dirty="0" smtClean="0"/>
              <a:t>Ejercicio - Elástica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07364" y="980728"/>
            <a:ext cx="7498080" cy="1512168"/>
          </a:xfrm>
        </p:spPr>
        <p:txBody>
          <a:bodyPr>
            <a:normAutofit/>
          </a:bodyPr>
          <a:lstStyle/>
          <a:p>
            <a:r>
              <a:rPr lang="es-ES" sz="2000" dirty="0"/>
              <a:t>Para la viga de la figura se pide:</a:t>
            </a:r>
          </a:p>
          <a:p>
            <a:pPr marL="425196" indent="-342900">
              <a:buFont typeface="+mj-lt"/>
              <a:buAutoNum type="alphaLcParenR"/>
            </a:pPr>
            <a:r>
              <a:rPr lang="en-US" sz="1800" dirty="0" err="1" smtClean="0"/>
              <a:t>Dimensionarla</a:t>
            </a:r>
            <a:r>
              <a:rPr lang="en-US" sz="1800" dirty="0" smtClean="0"/>
              <a:t> </a:t>
            </a:r>
            <a:r>
              <a:rPr lang="en-US" sz="1800" dirty="0"/>
              <a:t>con 1 PNI de forma </a:t>
            </a:r>
            <a:r>
              <a:rPr lang="en-US" sz="1800" dirty="0" err="1"/>
              <a:t>tal</a:t>
            </a:r>
            <a:r>
              <a:rPr lang="en-US" sz="1800" dirty="0"/>
              <a:t> que </a:t>
            </a:r>
            <a:r>
              <a:rPr lang="en-US" sz="1800" dirty="0" err="1" smtClean="0">
                <a:latin typeface="GreekC" panose="00000400000000000000" pitchFamily="2" charset="0"/>
                <a:cs typeface="GreekC" panose="00000400000000000000" pitchFamily="2" charset="0"/>
              </a:rPr>
              <a:t>s</a:t>
            </a:r>
            <a:r>
              <a:rPr lang="en-US" sz="1800" dirty="0" err="1" smtClean="0"/>
              <a:t>max</a:t>
            </a:r>
            <a:r>
              <a:rPr lang="en-US" sz="1800" dirty="0" smtClean="0"/>
              <a:t> ≤ </a:t>
            </a:r>
            <a:r>
              <a:rPr lang="en-US" sz="1800" dirty="0" err="1" smtClean="0">
                <a:latin typeface="GreekC" panose="00000400000000000000" pitchFamily="2" charset="0"/>
                <a:cs typeface="GreekC" panose="00000400000000000000" pitchFamily="2" charset="0"/>
              </a:rPr>
              <a:t>s</a:t>
            </a:r>
            <a:r>
              <a:rPr lang="en-US" sz="1800" dirty="0" err="1" smtClean="0"/>
              <a:t>adm</a:t>
            </a:r>
            <a:r>
              <a:rPr lang="en-US" sz="1800" dirty="0" smtClean="0"/>
              <a:t> </a:t>
            </a:r>
            <a:r>
              <a:rPr lang="en-US" sz="1800" dirty="0"/>
              <a:t>= 1,4 t/cm²</a:t>
            </a:r>
            <a:r>
              <a:rPr lang="en-US" sz="1800" dirty="0" smtClean="0"/>
              <a:t>.</a:t>
            </a:r>
          </a:p>
          <a:p>
            <a:pPr marL="425196" indent="-342900">
              <a:buFont typeface="+mj-lt"/>
              <a:buAutoNum type="alphaLcParenR"/>
            </a:pPr>
            <a:r>
              <a:rPr lang="es-ES" sz="1800" dirty="0" smtClean="0"/>
              <a:t>Aplicando </a:t>
            </a:r>
            <a:r>
              <a:rPr lang="es-ES" sz="1800" dirty="0"/>
              <a:t>la expresión </a:t>
            </a:r>
            <a:r>
              <a:rPr lang="es-ES" sz="1800" dirty="0" smtClean="0"/>
              <a:t>y”= - M </a:t>
            </a:r>
            <a:r>
              <a:rPr lang="es-ES" sz="1800" dirty="0"/>
              <a:t>/(E </a:t>
            </a:r>
            <a:r>
              <a:rPr lang="es-ES" sz="1800" dirty="0" smtClean="0"/>
              <a:t>. </a:t>
            </a:r>
            <a:r>
              <a:rPr lang="es-ES" sz="1800" dirty="0"/>
              <a:t>I) determinar el descenso y la rotación en “C</a:t>
            </a:r>
            <a:r>
              <a:rPr lang="es-ES" sz="1800" dirty="0" smtClean="0"/>
              <a:t>”.</a:t>
            </a:r>
          </a:p>
          <a:p>
            <a:pPr marL="82296" indent="0">
              <a:buNone/>
            </a:pPr>
            <a:endParaRPr lang="es-ES" sz="1800" dirty="0" smtClean="0"/>
          </a:p>
          <a:p>
            <a:pPr marL="82296" indent="0">
              <a:buNone/>
            </a:pPr>
            <a:endParaRPr lang="en-US" sz="1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3140968"/>
            <a:ext cx="5393295" cy="244827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0422" y="2926829"/>
            <a:ext cx="211455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4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19672" y="260648"/>
            <a:ext cx="6840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Times New Roman" panose="02020603050405020304" pitchFamily="18" charset="0"/>
              </a:rPr>
              <a:t>Luego, </a:t>
            </a:r>
            <a:r>
              <a:rPr lang="es-ES" sz="2000" b="1" dirty="0">
                <a:latin typeface="Times New Roman" panose="02020603050405020304" pitchFamily="18" charset="0"/>
              </a:rPr>
              <a:t>las ecuaciones de las deformaciones </a:t>
            </a:r>
            <a:r>
              <a:rPr lang="es-ES" sz="2000" dirty="0">
                <a:latin typeface="Times New Roman" panose="02020603050405020304" pitchFamily="18" charset="0"/>
              </a:rPr>
              <a:t>resultan:</a:t>
            </a:r>
            <a:endParaRPr lang="en-US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585" y="980728"/>
            <a:ext cx="1266825" cy="381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980728"/>
            <a:ext cx="1257300" cy="381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4960" y="1743906"/>
            <a:ext cx="6524625" cy="39052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1039" y="2559463"/>
            <a:ext cx="7058025" cy="4857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68785" y="3480655"/>
            <a:ext cx="1381125" cy="40005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12806" y="3499705"/>
            <a:ext cx="1552575" cy="3619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87255" y="4261441"/>
            <a:ext cx="7058025" cy="40005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74960" y="5039426"/>
            <a:ext cx="1314450" cy="44767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49117" y="5865036"/>
            <a:ext cx="77343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72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03648" y="188640"/>
            <a:ext cx="35349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</a:rPr>
              <a:t>Cálculos</a:t>
            </a:r>
            <a:r>
              <a:rPr lang="en-US" sz="2000" b="1" dirty="0">
                <a:latin typeface="Times New Roman" panose="02020603050405020304" pitchFamily="18" charset="0"/>
              </a:rPr>
              <a:t> de las </a:t>
            </a:r>
            <a:r>
              <a:rPr lang="en-US" sz="2000" b="1" dirty="0" err="1">
                <a:latin typeface="Times New Roman" panose="02020603050405020304" pitchFamily="18" charset="0"/>
              </a:rPr>
              <a:t>deformaciones</a:t>
            </a:r>
            <a:r>
              <a:rPr lang="en-US" sz="2000" dirty="0">
                <a:latin typeface="Times New Roman" panose="02020603050405020304" pitchFamily="18" charset="0"/>
              </a:rPr>
              <a:t>:</a:t>
            </a:r>
            <a:endParaRPr lang="en-US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836712"/>
            <a:ext cx="2009775" cy="4000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836712"/>
            <a:ext cx="3343275" cy="4191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0460" y="2921352"/>
            <a:ext cx="5734050" cy="77152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3648" y="1382367"/>
            <a:ext cx="1571625" cy="5334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0460" y="2061372"/>
            <a:ext cx="7781925" cy="71437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89381" y="3923649"/>
            <a:ext cx="2057400" cy="40005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07333" y="3893249"/>
            <a:ext cx="3200400" cy="42862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89381" y="4417228"/>
            <a:ext cx="1419225" cy="52387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00460" y="5176513"/>
            <a:ext cx="7467600" cy="714375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89381" y="5890888"/>
            <a:ext cx="516255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45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476672"/>
            <a:ext cx="2019300" cy="4286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438572"/>
            <a:ext cx="3305175" cy="46672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9697" y="1340768"/>
            <a:ext cx="1619250" cy="533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5375" y="2309639"/>
            <a:ext cx="8048625" cy="7239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20627" y="3469010"/>
            <a:ext cx="443865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18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69032"/>
          </a:xfrm>
        </p:spPr>
        <p:txBody>
          <a:bodyPr>
            <a:normAutofit/>
          </a:bodyPr>
          <a:lstStyle/>
          <a:p>
            <a:r>
              <a:rPr lang="en-US" sz="2000" b="1" dirty="0" err="1"/>
              <a:t>Cálculo</a:t>
            </a:r>
            <a:r>
              <a:rPr lang="en-US" sz="2000" b="1" dirty="0"/>
              <a:t> de las </a:t>
            </a:r>
            <a:r>
              <a:rPr lang="en-US" sz="2000" b="1" dirty="0" err="1"/>
              <a:t>reacciones</a:t>
            </a:r>
            <a:endParaRPr lang="en-US" sz="20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r>
              <a:rPr lang="es-AR" dirty="0" smtClean="0"/>
              <a:t>a) Dimensionamiento</a:t>
            </a:r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2060848"/>
            <a:ext cx="6524625" cy="981075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1435608" y="3183924"/>
            <a:ext cx="7498080" cy="469032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s-ES" sz="2000" b="1" dirty="0" smtClean="0"/>
              <a:t>Cálculo </a:t>
            </a:r>
            <a:r>
              <a:rPr lang="es-ES" sz="2000" b="1" dirty="0"/>
              <a:t>de los momentos flectores y del momento flector </a:t>
            </a:r>
            <a:r>
              <a:rPr lang="es-ES" sz="2000" b="1" dirty="0" smtClean="0"/>
              <a:t>máximo</a:t>
            </a:r>
            <a:endParaRPr lang="en-US" sz="20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3850095"/>
            <a:ext cx="2895600" cy="71437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6087" y="3835807"/>
            <a:ext cx="4257675" cy="74295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7664" y="4652502"/>
            <a:ext cx="4476750" cy="70485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7664" y="5431097"/>
            <a:ext cx="4381500" cy="7048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47664" y="6209692"/>
            <a:ext cx="382905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9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03648" y="332656"/>
            <a:ext cx="7498080" cy="685056"/>
          </a:xfrm>
        </p:spPr>
        <p:txBody>
          <a:bodyPr>
            <a:normAutofit/>
          </a:bodyPr>
          <a:lstStyle/>
          <a:p>
            <a:r>
              <a:rPr lang="en-US" sz="2000" b="1" dirty="0" err="1"/>
              <a:t>Solicitaciones</a:t>
            </a:r>
            <a:r>
              <a:rPr lang="en-US" sz="2000" b="1" dirty="0"/>
              <a:t> M-Q-N</a:t>
            </a:r>
            <a:endParaRPr lang="en-US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991816"/>
            <a:ext cx="5557537" cy="572272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3212976"/>
            <a:ext cx="2231172" cy="136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40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1640" y="260648"/>
            <a:ext cx="7498080" cy="469032"/>
          </a:xfrm>
        </p:spPr>
        <p:txBody>
          <a:bodyPr>
            <a:normAutofit/>
          </a:bodyPr>
          <a:lstStyle/>
          <a:p>
            <a:r>
              <a:rPr lang="en-US" sz="2000" b="1" dirty="0" err="1"/>
              <a:t>Dimensionamiento</a:t>
            </a:r>
            <a:r>
              <a:rPr lang="en-US" sz="2000" b="1" dirty="0"/>
              <a:t> (</a:t>
            </a:r>
            <a:r>
              <a:rPr lang="en-US" sz="2000" b="1" dirty="0" err="1"/>
              <a:t>Flexión</a:t>
            </a:r>
            <a:r>
              <a:rPr lang="en-US" sz="2000" b="1" dirty="0"/>
              <a:t> simple recta)</a:t>
            </a:r>
            <a:endParaRPr lang="en-US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980728"/>
            <a:ext cx="2295525" cy="7620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2495" y="947390"/>
            <a:ext cx="4257675" cy="82867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331640" y="2132856"/>
            <a:ext cx="4081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Times New Roman" panose="02020603050405020304" pitchFamily="18" charset="0"/>
              </a:rPr>
              <a:t>De tabla de Perfiles, se adopta 1PNI </a:t>
            </a:r>
            <a:r>
              <a:rPr lang="es-ES" dirty="0" smtClean="0">
                <a:latin typeface="Times New Roman" panose="02020603050405020304" pitchFamily="18" charset="0"/>
              </a:rPr>
              <a:t>N°</a:t>
            </a:r>
            <a:r>
              <a:rPr lang="es-ES" sz="1050" dirty="0" smtClean="0">
                <a:latin typeface="Times New Roman" panose="02020603050405020304" pitchFamily="18" charset="0"/>
              </a:rPr>
              <a:t> </a:t>
            </a:r>
            <a:r>
              <a:rPr lang="es-ES" dirty="0">
                <a:latin typeface="Times New Roman" panose="02020603050405020304" pitchFamily="18" charset="0"/>
              </a:rPr>
              <a:t>20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975" y="1807934"/>
            <a:ext cx="1914525" cy="1019175"/>
          </a:xfrm>
          <a:prstGeom prst="rect">
            <a:avLst/>
          </a:prstGeom>
        </p:spPr>
      </p:pic>
      <p:sp>
        <p:nvSpPr>
          <p:cNvPr id="8" name="Marcador de contenido 2"/>
          <p:cNvSpPr txBox="1">
            <a:spLocks/>
          </p:cNvSpPr>
          <p:nvPr/>
        </p:nvSpPr>
        <p:spPr>
          <a:xfrm>
            <a:off x="1331640" y="3179241"/>
            <a:ext cx="7498080" cy="469032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000" b="1" dirty="0" err="1"/>
              <a:t>Cálculo</a:t>
            </a:r>
            <a:r>
              <a:rPr lang="en-US" sz="2000" b="1" dirty="0"/>
              <a:t> de las </a:t>
            </a:r>
            <a:r>
              <a:rPr lang="en-US" sz="2000" b="1" dirty="0" err="1"/>
              <a:t>deformaciones</a:t>
            </a:r>
            <a:endParaRPr lang="en-US" sz="2000" dirty="0"/>
          </a:p>
        </p:txBody>
      </p:sp>
      <p:sp>
        <p:nvSpPr>
          <p:cNvPr id="9" name="Rectángulo 8"/>
          <p:cNvSpPr/>
          <p:nvPr/>
        </p:nvSpPr>
        <p:spPr>
          <a:xfrm>
            <a:off x="1660300" y="3678995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Times New Roman" panose="02020603050405020304" pitchFamily="18" charset="0"/>
              </a:rPr>
              <a:t>Para la determinación de las deformaciones, se parte de la ecuación dela línea elástica</a:t>
            </a:r>
            <a:endParaRPr lang="en-US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3927" y="4363152"/>
            <a:ext cx="1800201" cy="1028265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1660300" y="5589240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Times New Roman" panose="02020603050405020304" pitchFamily="18" charset="0"/>
              </a:rPr>
              <a:t>donde M(z) representa la función del momento flector y el producto E.I la rigidez de la viga.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7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75656" y="429641"/>
            <a:ext cx="69127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Times New Roman" panose="02020603050405020304" pitchFamily="18" charset="0"/>
              </a:rPr>
              <a:t>Para conocer la elástica en el tramo AB, debemos analizar dos tramos AD y DB, pues </a:t>
            </a:r>
            <a:r>
              <a:rPr lang="es-ES" sz="2000" dirty="0" smtClean="0">
                <a:latin typeface="Times New Roman" panose="02020603050405020304" pitchFamily="18" charset="0"/>
              </a:rPr>
              <a:t>la función </a:t>
            </a:r>
            <a:r>
              <a:rPr lang="es-ES" sz="2000" dirty="0">
                <a:latin typeface="Times New Roman" panose="02020603050405020304" pitchFamily="18" charset="0"/>
              </a:rPr>
              <a:t>del momento flector M(z) cambia a partir del punto D.</a:t>
            </a:r>
            <a:endParaRPr lang="en-US" sz="2000" dirty="0"/>
          </a:p>
        </p:txBody>
      </p:sp>
      <p:sp>
        <p:nvSpPr>
          <p:cNvPr id="5" name="Rectángulo 4"/>
          <p:cNvSpPr/>
          <p:nvPr/>
        </p:nvSpPr>
        <p:spPr>
          <a:xfrm>
            <a:off x="1475656" y="1903167"/>
            <a:ext cx="69127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Times New Roman" panose="02020603050405020304" pitchFamily="18" charset="0"/>
              </a:rPr>
              <a:t>Partiendo de la derivada segunda de la función </a:t>
            </a:r>
            <a:r>
              <a:rPr lang="es-ES" sz="2000" i="1" dirty="0" smtClean="0">
                <a:latin typeface="Times New Roman" panose="02020603050405020304" pitchFamily="18" charset="0"/>
              </a:rPr>
              <a:t>y´´</a:t>
            </a:r>
            <a:r>
              <a:rPr lang="es-ES" sz="2000" dirty="0" smtClean="0">
                <a:latin typeface="SymbolMT"/>
              </a:rPr>
              <a:t> </a:t>
            </a:r>
            <a:r>
              <a:rPr lang="es-ES" sz="2000" dirty="0">
                <a:latin typeface="Times New Roman" panose="02020603050405020304" pitchFamily="18" charset="0"/>
              </a:rPr>
              <a:t>e </a:t>
            </a:r>
            <a:r>
              <a:rPr lang="es-ES" sz="2000" dirty="0" smtClean="0">
                <a:latin typeface="Times New Roman" panose="02020603050405020304" pitchFamily="18" charset="0"/>
              </a:rPr>
              <a:t>integrando sucesivamente</a:t>
            </a:r>
            <a:r>
              <a:rPr lang="es-ES" sz="2000" dirty="0">
                <a:latin typeface="Times New Roman" panose="02020603050405020304" pitchFamily="18" charset="0"/>
              </a:rPr>
              <a:t>, se </a:t>
            </a:r>
            <a:r>
              <a:rPr lang="es-ES" sz="2000" dirty="0" smtClean="0">
                <a:latin typeface="Times New Roman" panose="02020603050405020304" pitchFamily="18" charset="0"/>
              </a:rPr>
              <a:t>obtienen las </a:t>
            </a:r>
            <a:r>
              <a:rPr lang="es-ES" sz="2000" dirty="0">
                <a:latin typeface="Times New Roman" panose="02020603050405020304" pitchFamily="18" charset="0"/>
              </a:rPr>
              <a:t>rotaciones y los descensos. En las sucesivas integraciones aparecen constante de </a:t>
            </a:r>
            <a:r>
              <a:rPr lang="es-ES" sz="2000" dirty="0" smtClean="0">
                <a:latin typeface="Times New Roman" panose="02020603050405020304" pitchFamily="18" charset="0"/>
              </a:rPr>
              <a:t>integración </a:t>
            </a:r>
            <a:r>
              <a:rPr lang="en-US" sz="2000" dirty="0" smtClean="0">
                <a:latin typeface="Times New Roman" panose="02020603050405020304" pitchFamily="18" charset="0"/>
              </a:rPr>
              <a:t>que </a:t>
            </a:r>
            <a:r>
              <a:rPr lang="en-US" sz="2000" dirty="0" err="1">
                <a:latin typeface="Times New Roman" panose="02020603050405020304" pitchFamily="18" charset="0"/>
              </a:rPr>
              <a:t>deben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ser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determinadas</a:t>
            </a:r>
            <a:r>
              <a:rPr lang="en-US" sz="2000" dirty="0">
                <a:latin typeface="Times New Roman" panose="02020603050405020304" pitchFamily="18" charset="0"/>
              </a:rPr>
              <a:t>.</a:t>
            </a:r>
            <a:endParaRPr lang="en-US" sz="20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3747665"/>
            <a:ext cx="3111557" cy="93610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3963689"/>
            <a:ext cx="2032417" cy="51453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0" y="5115817"/>
            <a:ext cx="3259999" cy="86409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2224" y="5231396"/>
            <a:ext cx="2008128" cy="588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37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208251"/>
            <a:ext cx="1276350" cy="3810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1217776"/>
            <a:ext cx="1238250" cy="37147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1856323"/>
            <a:ext cx="2609850" cy="7239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7664" y="2580223"/>
            <a:ext cx="3409950" cy="86677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7664" y="3624252"/>
            <a:ext cx="3810000" cy="65722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27784" y="4424044"/>
            <a:ext cx="4457700" cy="6000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47664" y="5166686"/>
            <a:ext cx="4714875" cy="82867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56562" y="6137928"/>
            <a:ext cx="5591175" cy="63817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35910" y="1134459"/>
            <a:ext cx="4165649" cy="1375984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1331640" y="248198"/>
            <a:ext cx="7498080" cy="689318"/>
          </a:xfrm>
        </p:spPr>
        <p:txBody>
          <a:bodyPr>
            <a:normAutofit fontScale="90000"/>
          </a:bodyPr>
          <a:lstStyle/>
          <a:p>
            <a:r>
              <a:rPr lang="es-AR" dirty="0"/>
              <a:t>b</a:t>
            </a:r>
            <a:r>
              <a:rPr lang="es-AR" dirty="0" smtClean="0"/>
              <a:t>) Por Ecuación de la Elástica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37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60648"/>
            <a:ext cx="1285875" cy="4000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232073"/>
            <a:ext cx="1533525" cy="4572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5910" y="330872"/>
            <a:ext cx="4165649" cy="137598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2866" y="1763156"/>
            <a:ext cx="3533775" cy="42862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02866" y="2561664"/>
            <a:ext cx="5133975" cy="4953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02866" y="3337861"/>
            <a:ext cx="6296025" cy="6381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0141" y="4208145"/>
            <a:ext cx="4953000" cy="50482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97360" y="4945079"/>
            <a:ext cx="7277100" cy="6858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60141" y="5853059"/>
            <a:ext cx="5895975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09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31252" y="38930"/>
            <a:ext cx="71287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Times New Roman" panose="02020603050405020304" pitchFamily="18" charset="0"/>
              </a:rPr>
              <a:t>Para definir los valores delas constantes de integración C1 – C2 – C3 – C4 será </a:t>
            </a:r>
            <a:r>
              <a:rPr lang="es-ES" sz="2000" dirty="0" smtClean="0">
                <a:latin typeface="Times New Roman" panose="02020603050405020304" pitchFamily="18" charset="0"/>
              </a:rPr>
              <a:t>necesario plantear </a:t>
            </a:r>
            <a:r>
              <a:rPr lang="es-ES" sz="2000" b="1" dirty="0">
                <a:latin typeface="Times New Roman" panose="02020603050405020304" pitchFamily="18" charset="0"/>
              </a:rPr>
              <a:t>condiciones de borde </a:t>
            </a:r>
            <a:r>
              <a:rPr lang="es-ES" sz="2000" dirty="0">
                <a:latin typeface="Times New Roman" panose="02020603050405020304" pitchFamily="18" charset="0"/>
              </a:rPr>
              <a:t>que surgen de la misma elástica de la viga.</a:t>
            </a:r>
            <a:endParaRPr lang="en-US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507" y="1000286"/>
            <a:ext cx="7954282" cy="2890637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547664" y="3767236"/>
            <a:ext cx="2313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Times New Roman" panose="02020603050405020304" pitchFamily="18" charset="0"/>
              </a:rPr>
              <a:t>Condiciones</a:t>
            </a:r>
            <a:r>
              <a:rPr lang="en-US" b="1" dirty="0">
                <a:latin typeface="Times New Roman" panose="02020603050405020304" pitchFamily="18" charset="0"/>
              </a:rPr>
              <a:t> de </a:t>
            </a:r>
            <a:r>
              <a:rPr lang="en-US" b="1" dirty="0" err="1">
                <a:latin typeface="Times New Roman" panose="02020603050405020304" pitchFamily="18" charset="0"/>
              </a:rPr>
              <a:t>borde</a:t>
            </a:r>
            <a:endParaRPr lang="en-U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8020" y="4250787"/>
            <a:ext cx="1581150" cy="3714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2731" y="4223078"/>
            <a:ext cx="1123950" cy="42862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4372" y="4250787"/>
            <a:ext cx="1095375" cy="3810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3703" y="4720916"/>
            <a:ext cx="4181475" cy="39052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05178" y="4725108"/>
            <a:ext cx="1828800" cy="4191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3703" y="5216135"/>
            <a:ext cx="1781175" cy="37147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75086" y="5231268"/>
            <a:ext cx="1133475" cy="39052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08286" y="5218692"/>
            <a:ext cx="1143000" cy="40005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37257" y="5677024"/>
            <a:ext cx="3571875" cy="43815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07019" y="6037515"/>
            <a:ext cx="515302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00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88640"/>
            <a:ext cx="1762125" cy="409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131489"/>
            <a:ext cx="1638300" cy="52387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8255" y="126726"/>
            <a:ext cx="1419225" cy="5334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7664" y="764704"/>
            <a:ext cx="3800475" cy="4381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87824" y="1307432"/>
            <a:ext cx="5581650" cy="42862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8614" y="1840635"/>
            <a:ext cx="1781175" cy="35242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19872" y="1816822"/>
            <a:ext cx="1543050" cy="40005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58172" y="1850160"/>
            <a:ext cx="1219200" cy="3810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28614" y="2336583"/>
            <a:ext cx="3790950" cy="4381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95809" y="2830958"/>
            <a:ext cx="7324725" cy="6858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47664" y="3482947"/>
            <a:ext cx="2085975" cy="43815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29892" y="3811939"/>
            <a:ext cx="5695950" cy="65722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528614" y="4501101"/>
            <a:ext cx="2771775" cy="44767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15284" y="4522039"/>
            <a:ext cx="2924175" cy="42862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547664" y="5101463"/>
            <a:ext cx="2924175" cy="495300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890542" y="5091938"/>
            <a:ext cx="2752725" cy="504825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1395808" y="5693748"/>
            <a:ext cx="73247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Times New Roman" panose="02020603050405020304" pitchFamily="18" charset="0"/>
              </a:rPr>
              <a:t>Como puede observarse, las constantes de integración son 4 incógnitas y son necesarias </a:t>
            </a:r>
            <a:r>
              <a:rPr lang="es-ES" dirty="0" smtClean="0">
                <a:latin typeface="Times New Roman" panose="02020603050405020304" pitchFamily="18" charset="0"/>
              </a:rPr>
              <a:t>4 ecuaciones </a:t>
            </a:r>
            <a:r>
              <a:rPr lang="es-ES" dirty="0">
                <a:latin typeface="Times New Roman" panose="02020603050405020304" pitchFamily="18" charset="0"/>
              </a:rPr>
              <a:t>para poder determinar sus valores (sistema de 4 ecuaciones con 4 incógnitas).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28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810</TotalTime>
  <Words>275</Words>
  <Application>Microsoft Office PowerPoint</Application>
  <PresentationFormat>Presentación en pantalla (4:3)</PresentationFormat>
  <Paragraphs>21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Gill Sans MT</vt:lpstr>
      <vt:lpstr>GreekC</vt:lpstr>
      <vt:lpstr>SymbolMT</vt:lpstr>
      <vt:lpstr>Times New Roman</vt:lpstr>
      <vt:lpstr>Verdana</vt:lpstr>
      <vt:lpstr>Wingdings 2</vt:lpstr>
      <vt:lpstr>Solsticio</vt:lpstr>
      <vt:lpstr>Ejercicio - Elástica</vt:lpstr>
      <vt:lpstr>a) Dimensionamiento</vt:lpstr>
      <vt:lpstr>Presentación de PowerPoint</vt:lpstr>
      <vt:lpstr>Presentación de PowerPoint</vt:lpstr>
      <vt:lpstr>Presentación de PowerPoint</vt:lpstr>
      <vt:lpstr>b) Por Ecuación de la Elástica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 de Mohr – Viga conjugada</dc:title>
  <dc:creator>usuario</dc:creator>
  <cp:lastModifiedBy>Walter Adrian Longhi (prof.)</cp:lastModifiedBy>
  <cp:revision>91</cp:revision>
  <dcterms:created xsi:type="dcterms:W3CDTF">2014-11-18T01:28:24Z</dcterms:created>
  <dcterms:modified xsi:type="dcterms:W3CDTF">2024-11-19T20:41:09Z</dcterms:modified>
</cp:coreProperties>
</file>