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A7585-A575-48FB-858C-88DA539035A3}" type="datetimeFigureOut">
              <a:rPr lang="es-AR" smtClean="0"/>
              <a:t>25/10/2016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58B4E-D722-4975-A532-0094FFA75A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236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44E8E746-2AB8-4FE0-ABB9-BCCCBAF5AA01}" type="slidenum">
              <a:rPr lang="es-ES_tradnl" sz="1200" smtClean="0">
                <a:solidFill>
                  <a:srgbClr val="990000"/>
                </a:solidFill>
              </a:rPr>
              <a:pPr algn="r">
                <a:spcBef>
                  <a:spcPct val="50000"/>
                </a:spcBef>
                <a:defRPr/>
              </a:pPr>
              <a:t>1</a:t>
            </a:fld>
            <a:endParaRPr lang="es-ES_tradnl" sz="12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492A1AED-8115-4FFA-BB35-1B5A01401776}" type="slidenum">
              <a:rPr lang="es-ES_tradnl" sz="1200" smtClean="0">
                <a:solidFill>
                  <a:srgbClr val="990000"/>
                </a:solidFill>
              </a:rPr>
              <a:pPr algn="r">
                <a:spcBef>
                  <a:spcPct val="50000"/>
                </a:spcBef>
                <a:defRPr/>
              </a:pPr>
              <a:t>10</a:t>
            </a:fld>
            <a:endParaRPr lang="es-ES_tradnl" sz="12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7C0C8EC3-A371-43CE-8B65-F6C4AEE4890F}" type="slidenum">
              <a:rPr lang="es-ES_tradnl" sz="1200" smtClean="0">
                <a:solidFill>
                  <a:srgbClr val="990000"/>
                </a:solidFill>
              </a:rPr>
              <a:pPr algn="r">
                <a:spcBef>
                  <a:spcPct val="50000"/>
                </a:spcBef>
                <a:defRPr/>
              </a:pPr>
              <a:t>11</a:t>
            </a:fld>
            <a:endParaRPr lang="es-ES_tradnl" sz="12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32E0EC8B-2A11-443D-BCBE-9AD7C0FB3304}" type="slidenum">
              <a:rPr lang="es-ES_tradnl" sz="1200" smtClean="0">
                <a:solidFill>
                  <a:srgbClr val="990000"/>
                </a:solidFill>
              </a:rPr>
              <a:pPr algn="r">
                <a:spcBef>
                  <a:spcPct val="50000"/>
                </a:spcBef>
                <a:defRPr/>
              </a:pPr>
              <a:t>12</a:t>
            </a:fld>
            <a:endParaRPr lang="es-ES_tradnl" sz="12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B7FBA07F-5021-4929-8D74-F0C3CEE13AFF}" type="slidenum">
              <a:rPr lang="es-ES_tradnl" sz="1200" smtClean="0">
                <a:solidFill>
                  <a:srgbClr val="990000"/>
                </a:solidFill>
              </a:rPr>
              <a:pPr algn="r">
                <a:spcBef>
                  <a:spcPct val="50000"/>
                </a:spcBef>
                <a:defRPr/>
              </a:pPr>
              <a:t>2</a:t>
            </a:fld>
            <a:endParaRPr lang="es-ES_tradnl" sz="12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50180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FF44570D-5CCA-4695-8843-B976E6D687C2}" type="slidenum">
              <a:rPr lang="es-ES_tradnl" sz="1200" smtClean="0">
                <a:solidFill>
                  <a:srgbClr val="990000"/>
                </a:solidFill>
              </a:rPr>
              <a:pPr algn="r">
                <a:spcBef>
                  <a:spcPct val="50000"/>
                </a:spcBef>
                <a:defRPr/>
              </a:pPr>
              <a:t>3</a:t>
            </a:fld>
            <a:endParaRPr lang="es-ES_tradnl" sz="12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1962E14C-3BCA-4D04-B78D-10E43F5FB220}" type="slidenum">
              <a:rPr lang="es-ES_tradnl" sz="1200" smtClean="0">
                <a:solidFill>
                  <a:srgbClr val="990000"/>
                </a:solidFill>
              </a:rPr>
              <a:pPr algn="r">
                <a:spcBef>
                  <a:spcPct val="50000"/>
                </a:spcBef>
                <a:defRPr/>
              </a:pPr>
              <a:t>4</a:t>
            </a:fld>
            <a:endParaRPr lang="es-ES_tradnl" sz="12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088102B1-4096-433B-AE7E-C52A70B98CE0}" type="slidenum">
              <a:rPr lang="es-ES_tradnl" sz="1200" smtClean="0">
                <a:solidFill>
                  <a:srgbClr val="990000"/>
                </a:solidFill>
              </a:rPr>
              <a:pPr algn="r">
                <a:spcBef>
                  <a:spcPct val="50000"/>
                </a:spcBef>
                <a:defRPr/>
              </a:pPr>
              <a:t>5</a:t>
            </a:fld>
            <a:endParaRPr lang="es-ES_tradnl" sz="12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F45E3F25-3C46-4FAE-A23B-8A9A6008253F}" type="slidenum">
              <a:rPr lang="es-ES_tradnl" sz="1200" smtClean="0">
                <a:solidFill>
                  <a:srgbClr val="990000"/>
                </a:solidFill>
              </a:rPr>
              <a:pPr algn="r">
                <a:spcBef>
                  <a:spcPct val="50000"/>
                </a:spcBef>
                <a:defRPr/>
              </a:pPr>
              <a:t>6</a:t>
            </a:fld>
            <a:endParaRPr lang="es-ES_tradnl" sz="12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DD5C55D-2251-4DAB-8BB1-B14C5FCC0EC6}" type="slidenum">
              <a:rPr lang="es-ES_tradnl" sz="1200" smtClean="0">
                <a:solidFill>
                  <a:srgbClr val="990000"/>
                </a:solidFill>
              </a:rPr>
              <a:pPr algn="r">
                <a:spcBef>
                  <a:spcPct val="50000"/>
                </a:spcBef>
                <a:defRPr/>
              </a:pPr>
              <a:t>7</a:t>
            </a:fld>
            <a:endParaRPr lang="es-ES_tradnl" sz="12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55B44621-446D-443C-936B-B7FBC68B2BAE}" type="slidenum">
              <a:rPr lang="es-ES_tradnl" sz="1200" smtClean="0">
                <a:solidFill>
                  <a:srgbClr val="990000"/>
                </a:solidFill>
              </a:rPr>
              <a:pPr algn="r">
                <a:spcBef>
                  <a:spcPct val="50000"/>
                </a:spcBef>
                <a:defRPr/>
              </a:pPr>
              <a:t>8</a:t>
            </a:fld>
            <a:endParaRPr lang="es-ES_tradnl" sz="12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spcBef>
                <a:spcPct val="100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1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F214E6AC-FF8A-4778-ACFF-FCA8C62806CF}" type="slidenum">
              <a:rPr lang="es-ES_tradnl" sz="1200" smtClean="0">
                <a:solidFill>
                  <a:srgbClr val="990000"/>
                </a:solidFill>
              </a:rPr>
              <a:pPr algn="r">
                <a:spcBef>
                  <a:spcPct val="50000"/>
                </a:spcBef>
                <a:defRPr/>
              </a:pPr>
              <a:t>9</a:t>
            </a:fld>
            <a:endParaRPr lang="es-ES_tradnl" sz="12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C6790-ACBC-4CB3-876C-43C8DCCDD693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4942"/>
      </p:ext>
    </p:extLst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3C5A5-32DF-4C24-BFE9-2D53B08CF4AD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4972"/>
      </p:ext>
    </p:extLst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76064-3AAF-49E8-A47D-1919CEC740B9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74845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CF49A-58E6-485F-93E4-C09A08EEC6AD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287905"/>
      </p:ext>
    </p:extLst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2DFED-9BE1-45C0-A6EB-8D46540EAF32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382926"/>
      </p:ext>
    </p:extLst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5948C-1143-47AF-8693-1CBA5184F928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660585"/>
      </p:ext>
    </p:extLst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99695-F04F-43B9-B563-977B4984FE98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76793"/>
      </p:ext>
    </p:extLst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B49C5-7C57-4ECC-B2A0-A1158BBF266E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67976"/>
      </p:ext>
    </p:extLst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96C6B-08E6-4867-9C5F-709018D60F49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277136"/>
      </p:ext>
    </p:extLst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83439-3C01-4097-8184-141417D10973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33493"/>
      </p:ext>
    </p:extLst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1BAE9-BEC6-4B91-A50E-D5486D4C9291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337827"/>
      </p:ext>
    </p:extLst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7C7F1"/>
            </a:gs>
            <a:gs pos="53000">
              <a:srgbClr val="FFFFFF"/>
            </a:gs>
            <a:gs pos="83000">
              <a:srgbClr val="E1E8FF"/>
            </a:gs>
            <a:gs pos="100000">
              <a:srgbClr val="A2A2E8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400" b="0"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 b="0"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 b="0"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C55D19F-FE34-41CB-8BE4-510B79236A2A}" type="slidenum">
              <a:rPr lang="es-ES_tradnl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‹Nº›</a:t>
            </a:fld>
            <a:endParaRPr lang="es-ES_trad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1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d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17991_utnho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52450"/>
            <a:ext cx="9148763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2" name="Picture 0" descr="D:\sitio\sae\top.gif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5429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algn="l" rotWithShape="0">
              <a:schemeClr val="accent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metal"/>
        </p:spPr>
      </p:pic>
      <p:pic>
        <p:nvPicPr>
          <p:cNvPr id="10" name="Picture 76" descr="logoUtn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67100" y="0"/>
            <a:ext cx="453571" cy="381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 cap="rnd" cmpd="sng" algn="ctr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bevel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56197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3500" b="1" i="1" kern="0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Universidad Tecnológica Nacional</a:t>
            </a:r>
            <a:br>
              <a:rPr lang="es-ES_tradnl" sz="3500" b="1" i="1" kern="0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es-ES_tradnl" sz="3500" b="1" i="1" kern="0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Regional Reconquista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14478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8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Historia</a:t>
            </a:r>
          </a:p>
        </p:txBody>
      </p:sp>
    </p:spTree>
    <p:extLst>
      <p:ext uri="{BB962C8B-B14F-4D97-AF65-F5344CB8AC3E}">
        <p14:creationId xmlns:p14="http://schemas.microsoft.com/office/powerpoint/2010/main" val="310636533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2" name="Picture 0" descr="D:\sitio\sae\top.gi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5429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algn="l" rotWithShape="0">
              <a:schemeClr val="accent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metal"/>
        </p:spPr>
      </p:pic>
      <p:pic>
        <p:nvPicPr>
          <p:cNvPr id="10" name="Picture 76" descr="logoUtn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67100" y="0"/>
            <a:ext cx="453571" cy="381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 cap="rnd" cmpd="sng" algn="ctr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bevel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1581150"/>
            <a:ext cx="9144000" cy="3600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algn="ctr" eaLnBrk="0" fontAlgn="base" hangingPunct="0">
              <a:spcBef>
                <a:spcPts val="1200"/>
              </a:spcBef>
              <a:spcAft>
                <a:spcPct val="0"/>
              </a:spcAft>
              <a:buFontTx/>
              <a:buBlip>
                <a:blip r:embed="rId5"/>
              </a:buBlip>
              <a:defRPr/>
            </a:pPr>
            <a:r>
              <a:rPr lang="es-ES" sz="24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Ingeniería Electromecánica</a:t>
            </a:r>
          </a:p>
          <a:p>
            <a:pPr marL="0" lvl="1" algn="ctr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endParaRPr lang="es-ES" sz="2400" i="1" dirty="0">
              <a:solidFill>
                <a:srgbClr val="3333C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charset="0"/>
            </a:endParaRPr>
          </a:p>
          <a:p>
            <a:pPr marL="0" lvl="1" algn="ctr" eaLnBrk="0" fontAlgn="base" hangingPunct="0">
              <a:spcBef>
                <a:spcPts val="1200"/>
              </a:spcBef>
              <a:spcAft>
                <a:spcPct val="0"/>
              </a:spcAft>
              <a:buFontTx/>
              <a:buBlip>
                <a:blip r:embed="rId5"/>
              </a:buBlip>
              <a:defRPr/>
            </a:pPr>
            <a:r>
              <a:rPr lang="es-ES" sz="24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Lic. en Administración Rural</a:t>
            </a:r>
          </a:p>
          <a:p>
            <a:pPr marL="0" lvl="1" algn="ctr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endParaRPr lang="es-ES" sz="2400" i="1" dirty="0">
              <a:solidFill>
                <a:srgbClr val="3333C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charset="0"/>
            </a:endParaRPr>
          </a:p>
          <a:p>
            <a:pPr marL="0" lvl="1" algn="ctr" eaLnBrk="0" fontAlgn="base" hangingPunct="0">
              <a:spcBef>
                <a:spcPts val="1200"/>
              </a:spcBef>
              <a:spcAft>
                <a:spcPct val="0"/>
              </a:spcAft>
              <a:buFontTx/>
              <a:buBlip>
                <a:blip r:embed="rId5"/>
              </a:buBlip>
              <a:defRPr/>
            </a:pPr>
            <a:r>
              <a:rPr lang="es-ES" sz="24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Tecnicatura Sup. en Higiene y Seguridad en el Trabajo</a:t>
            </a:r>
          </a:p>
          <a:p>
            <a:pPr marL="0" lvl="1" algn="ctr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endParaRPr lang="es-ES" sz="2400" i="1" dirty="0">
              <a:solidFill>
                <a:srgbClr val="3333C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charset="0"/>
            </a:endParaRPr>
          </a:p>
          <a:p>
            <a:pPr marL="0" lvl="1" algn="ctr" eaLnBrk="0" fontAlgn="base" hangingPunct="0">
              <a:spcBef>
                <a:spcPts val="1200"/>
              </a:spcBef>
              <a:spcAft>
                <a:spcPct val="0"/>
              </a:spcAft>
              <a:buFontTx/>
              <a:buBlip>
                <a:blip r:embed="rId5"/>
              </a:buBlip>
              <a:defRPr/>
            </a:pPr>
            <a:r>
              <a:rPr lang="es-ES" sz="24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Tecnicatura Superior en </a:t>
            </a:r>
            <a:r>
              <a:rPr lang="es-ES" sz="2400" i="1" dirty="0" err="1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Mecatrónica</a:t>
            </a:r>
            <a:r>
              <a:rPr lang="es-ES" sz="24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 </a:t>
            </a:r>
          </a:p>
        </p:txBody>
      </p:sp>
      <p:sp>
        <p:nvSpPr>
          <p:cNvPr id="7" name="6 Botón de acción: Hacia delante o Siguiente">
            <a:hlinkClick r:id="" action="ppaction://hlinkshowjump?jump=nextslide" highlightClick="1"/>
          </p:cNvPr>
          <p:cNvSpPr/>
          <p:nvPr/>
        </p:nvSpPr>
        <p:spPr bwMode="auto">
          <a:xfrm>
            <a:off x="8420100" y="6419850"/>
            <a:ext cx="723900" cy="43815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92297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20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3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42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65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2" name="Picture 0" descr="D:\sitio\sae\top.gi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5429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algn="l" rotWithShape="0">
              <a:schemeClr val="accent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metal"/>
        </p:spPr>
      </p:pic>
      <p:pic>
        <p:nvPicPr>
          <p:cNvPr id="10" name="Picture 76" descr="logoUtn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67100" y="0"/>
            <a:ext cx="453571" cy="381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 cap="rnd" cmpd="sng" algn="ctr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bevel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6 Rectángulo redondeado"/>
          <p:cNvSpPr/>
          <p:nvPr/>
        </p:nvSpPr>
        <p:spPr bwMode="auto">
          <a:xfrm>
            <a:off x="307975" y="2647950"/>
            <a:ext cx="1695450" cy="533400"/>
          </a:xfrm>
          <a:prstGeom prst="roundRect">
            <a:avLst/>
          </a:prstGeom>
          <a:gradFill>
            <a:gsLst>
              <a:gs pos="0">
                <a:srgbClr val="A7B9AB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</a:rPr>
              <a:t>Dirección: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1625600"/>
            <a:ext cx="91440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algn="ctr" eaLnBrk="0" fontAlgn="base" hangingPunct="0">
              <a:spcAft>
                <a:spcPts val="600"/>
              </a:spcAft>
              <a:defRPr/>
            </a:pPr>
            <a:r>
              <a:rPr lang="es-ES" sz="32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www.frrq.utn.edu.ar</a:t>
            </a:r>
            <a:endParaRPr lang="es-ES" sz="32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9" name="8 Rectángulo redondeado"/>
          <p:cNvSpPr/>
          <p:nvPr/>
        </p:nvSpPr>
        <p:spPr bwMode="auto">
          <a:xfrm>
            <a:off x="285750" y="723900"/>
            <a:ext cx="1717675" cy="476250"/>
          </a:xfrm>
          <a:prstGeom prst="roundRect">
            <a:avLst/>
          </a:prstGeom>
          <a:gradFill>
            <a:gsLst>
              <a:gs pos="0">
                <a:srgbClr val="A7B9AB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</a:rPr>
              <a:t>Sitio Web:</a:t>
            </a: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0" y="3481388"/>
            <a:ext cx="91440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s-ES" sz="240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Calle 44 Nº 1000 - Parque Industrial. (3560)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s-ES" sz="240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Reconquista - Santa Fe</a:t>
            </a:r>
          </a:p>
        </p:txBody>
      </p:sp>
      <p:sp>
        <p:nvSpPr>
          <p:cNvPr id="12" name="11 Rectángulo redondeado"/>
          <p:cNvSpPr/>
          <p:nvPr/>
        </p:nvSpPr>
        <p:spPr bwMode="auto">
          <a:xfrm>
            <a:off x="2247900" y="4506913"/>
            <a:ext cx="876300" cy="5334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6"/>
          </a:lnRef>
          <a:fillRef idx="1001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4000" b="1" dirty="0">
                <a:solidFill>
                  <a:srgbClr val="000000"/>
                </a:solidFill>
                <a:sym typeface="Wingdings"/>
              </a:rPr>
              <a:t></a:t>
            </a:r>
            <a:endParaRPr lang="es-ES" sz="4000" b="1" dirty="0">
              <a:solidFill>
                <a:srgbClr val="000000"/>
              </a:solidFill>
            </a:endParaRP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3162300" y="4537075"/>
            <a:ext cx="29908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(03482) 420-048</a:t>
            </a:r>
          </a:p>
        </p:txBody>
      </p:sp>
      <p:sp>
        <p:nvSpPr>
          <p:cNvPr id="21" name="20 Botón de acción: Hacia delante o Siguiente">
            <a:hlinkClick r:id="" action="ppaction://hlinkshowjump?jump=nextslide" highlightClick="1"/>
          </p:cNvPr>
          <p:cNvSpPr/>
          <p:nvPr/>
        </p:nvSpPr>
        <p:spPr bwMode="auto">
          <a:xfrm>
            <a:off x="8420100" y="6419850"/>
            <a:ext cx="723900" cy="43815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325110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8" grpId="1"/>
      <p:bldP spid="9" grpId="0" animBg="1"/>
      <p:bldP spid="11" grpId="0"/>
      <p:bldP spid="12" grpId="0"/>
      <p:bldP spid="13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17991_utnho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52450"/>
            <a:ext cx="9148763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2" name="Picture 0" descr="D:\sitio\sae\top.gif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5429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algn="l" rotWithShape="0">
              <a:schemeClr val="accent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metal"/>
        </p:spPr>
      </p:pic>
      <p:pic>
        <p:nvPicPr>
          <p:cNvPr id="10" name="Picture 76" descr="logoUtn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67100" y="0"/>
            <a:ext cx="453571" cy="381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 cap="rnd" cmpd="sng" algn="ctr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bevel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5619750"/>
            <a:ext cx="9144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3500" b="1" i="1" kern="0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UTN Regional Reconquista</a:t>
            </a:r>
          </a:p>
        </p:txBody>
      </p:sp>
    </p:spTree>
    <p:extLst>
      <p:ext uri="{BB962C8B-B14F-4D97-AF65-F5344CB8AC3E}">
        <p14:creationId xmlns:p14="http://schemas.microsoft.com/office/powerpoint/2010/main" val="1389947894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2" name="Picture 0" descr="D:\sitio\sae\top.gi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5429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algn="l" rotWithShape="0">
              <a:schemeClr val="accent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metal"/>
        </p:spPr>
      </p:pic>
      <p:pic>
        <p:nvPicPr>
          <p:cNvPr id="10" name="Picture 76" descr="logoUtn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67100" y="0"/>
            <a:ext cx="453571" cy="381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 cap="rnd" cmpd="sng" algn="ctr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bevel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5800" y="146685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dirty="0">
                <a:solidFill>
                  <a:srgbClr val="3333CC">
                    <a:lumMod val="75000"/>
                  </a:srgbClr>
                </a:solidFill>
                <a:latin typeface="Verdana" pitchFamily="34" charset="0"/>
                <a:cs typeface="Arial" charset="0"/>
              </a:rPr>
              <a:t>Nace por la demanda de capacitación universitaria en  la región, con Res. del Consejo Superior Universitario 28/26</a:t>
            </a:r>
            <a:endParaRPr lang="es-ES" sz="2400" dirty="0">
              <a:solidFill>
                <a:srgbClr val="3333CC">
                  <a:lumMod val="75000"/>
                </a:srgbClr>
              </a:solidFill>
              <a:cs typeface="Arial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85800" y="3467100"/>
            <a:ext cx="8458200" cy="868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comienza a funcionar, en la vieja escuela Industrial,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i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ofreciendo</a:t>
            </a:r>
            <a:r>
              <a:rPr lang="es-ES" sz="2400" i="1" dirty="0">
                <a:solidFill>
                  <a:srgbClr val="3333CC">
                    <a:lumMod val="75000"/>
                  </a:srgbClr>
                </a:solidFill>
                <a:latin typeface="Verdana" pitchFamily="34" charset="0"/>
                <a:cs typeface="Arial" charset="0"/>
              </a:rPr>
              <a:t> </a:t>
            </a:r>
            <a:r>
              <a:rPr lang="es-ES" sz="2400" b="1" dirty="0">
                <a:solidFill>
                  <a:srgbClr val="3333CC">
                    <a:lumMod val="75000"/>
                  </a:srgbClr>
                </a:solidFill>
                <a:latin typeface="Verdana" pitchFamily="34" charset="0"/>
                <a:cs typeface="Arial" charset="0"/>
              </a:rPr>
              <a:t>Ingeniería Electromecánica 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(6 años)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1" y="4595842"/>
            <a:ext cx="8399234" cy="2262158"/>
          </a:xfrm>
          <a:prstGeom prst="rect">
            <a:avLst/>
          </a:prstGeom>
          <a:noFill/>
          <a:ln w="95250" cap="rnd" cmpd="dbl"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0" scaled="0"/>
              <a:tileRect/>
            </a:gradFill>
            <a:miter lim="800000"/>
            <a:headEnd/>
            <a:tailEnd/>
          </a:ln>
          <a:effectLst>
            <a:outerShdw blurRad="50800" dist="38100" algn="l" rotWithShape="0">
              <a:schemeClr val="tx1">
                <a:alpha val="40000"/>
              </a:schemeClr>
            </a:outerShdw>
          </a:effectLst>
        </p:spPr>
        <p:txBody>
          <a:bodyPr>
            <a:sp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endParaRPr lang="es-ES" sz="1000" b="1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algn="ctr" eaLnBrk="0" fontAlgn="base" hangingPunct="0">
              <a:spcAft>
                <a:spcPct val="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Acompaña en el funcionamiento la </a:t>
            </a:r>
            <a:r>
              <a:rPr lang="es-ES" sz="2000" b="1" i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Fundación Unidad Académica Reconquista</a:t>
            </a:r>
            <a:endParaRPr lang="es-ES_tradnl" sz="2000" b="1" i="1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eaLnBrk="0" fontAlgn="base" hangingPunct="0">
              <a:spcBef>
                <a:spcPts val="3000"/>
              </a:spcBef>
              <a:spcAft>
                <a:spcPct val="0"/>
              </a:spcAft>
              <a:defRPr/>
            </a:pPr>
            <a:r>
              <a:rPr lang="es-ES_tradnl" sz="20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s-ES" sz="20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Integrada: por representantes de cada claustro de la</a:t>
            </a:r>
          </a:p>
          <a:p>
            <a:pPr marL="1656000" lvl="4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Universidad y empresarios de la ciudad</a:t>
            </a:r>
            <a:endParaRPr lang="es-ES_tradnl" sz="2000" b="1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endParaRPr lang="es-ES" sz="1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11 Rectángulo redondeado"/>
          <p:cNvSpPr/>
          <p:nvPr/>
        </p:nvSpPr>
        <p:spPr bwMode="auto">
          <a:xfrm>
            <a:off x="57150" y="723900"/>
            <a:ext cx="2876550" cy="666750"/>
          </a:xfrm>
          <a:prstGeom prst="roundRect">
            <a:avLst/>
          </a:prstGeom>
          <a:gradFill>
            <a:gsLst>
              <a:gs pos="0">
                <a:srgbClr val="A7B9AB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</a:rPr>
              <a:t>1986, 21 de Febrero</a:t>
            </a:r>
          </a:p>
        </p:txBody>
      </p:sp>
      <p:sp>
        <p:nvSpPr>
          <p:cNvPr id="13" name="12 Rectángulo redondeado"/>
          <p:cNvSpPr/>
          <p:nvPr/>
        </p:nvSpPr>
        <p:spPr bwMode="auto">
          <a:xfrm>
            <a:off x="76200" y="2628900"/>
            <a:ext cx="2533650" cy="666750"/>
          </a:xfrm>
          <a:prstGeom prst="roundRect">
            <a:avLst/>
          </a:prstGeom>
          <a:gradFill>
            <a:gsLst>
              <a:gs pos="0">
                <a:srgbClr val="A7B9AB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</a:rPr>
              <a:t>1987, 24de Abril</a:t>
            </a:r>
          </a:p>
        </p:txBody>
      </p:sp>
      <p:sp>
        <p:nvSpPr>
          <p:cNvPr id="14" name="13 Botón de acción: Hacia delante o Siguiente">
            <a:hlinkClick r:id="" action="ppaction://hlinkshowjump?jump=nextslide" highlightClick="1"/>
          </p:cNvPr>
          <p:cNvSpPr/>
          <p:nvPr/>
        </p:nvSpPr>
        <p:spPr bwMode="auto">
          <a:xfrm>
            <a:off x="8420100" y="6419850"/>
            <a:ext cx="723900" cy="43815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5676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550"/>
                            </p:stCondLst>
                            <p:childTnLst>
                              <p:par>
                                <p:cTn id="3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55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build="allAtOnce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2" name="Picture 0" descr="D:\sitio\sae\top.gi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5429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algn="l" rotWithShape="0">
              <a:schemeClr val="accent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metal"/>
        </p:spPr>
      </p:pic>
      <p:pic>
        <p:nvPicPr>
          <p:cNvPr id="10" name="Picture 76" descr="logoUtn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67100" y="0"/>
            <a:ext cx="453571" cy="381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 cap="rnd" cmpd="sng" algn="ctr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bevel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1295400" y="3352800"/>
            <a:ext cx="7181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fontAlgn="base">
              <a:spcBef>
                <a:spcPct val="10000"/>
              </a:spcBef>
              <a:spcAft>
                <a:spcPct val="0"/>
              </a:spcAft>
            </a:pPr>
            <a:r>
              <a:rPr lang="es-ES" sz="2400" b="0" smtClean="0">
                <a:solidFill>
                  <a:srgbClr val="000000"/>
                </a:solidFill>
                <a:latin typeface="Verdana" pitchFamily="34" charset="0"/>
              </a:rPr>
              <a:t>Se establece en el edificio de las escuelas de Enseñanza Técnica Nº 461 y 462</a:t>
            </a:r>
          </a:p>
        </p:txBody>
      </p:sp>
      <p:sp>
        <p:nvSpPr>
          <p:cNvPr id="12" name="11 Rectángulo redondeado"/>
          <p:cNvSpPr/>
          <p:nvPr/>
        </p:nvSpPr>
        <p:spPr bwMode="auto">
          <a:xfrm>
            <a:off x="57150" y="723900"/>
            <a:ext cx="2533650" cy="666750"/>
          </a:xfrm>
          <a:prstGeom prst="roundRect">
            <a:avLst/>
          </a:prstGeom>
          <a:gradFill>
            <a:gsLst>
              <a:gs pos="0">
                <a:srgbClr val="A7B9AB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</a:rPr>
              <a:t>1989</a:t>
            </a:r>
          </a:p>
        </p:txBody>
      </p:sp>
      <p:sp>
        <p:nvSpPr>
          <p:cNvPr id="13" name="12 Rectángulo redondeado"/>
          <p:cNvSpPr/>
          <p:nvPr/>
        </p:nvSpPr>
        <p:spPr bwMode="auto">
          <a:xfrm>
            <a:off x="76200" y="2419350"/>
            <a:ext cx="2533650" cy="666750"/>
          </a:xfrm>
          <a:prstGeom prst="roundRect">
            <a:avLst/>
          </a:prstGeom>
          <a:gradFill>
            <a:gsLst>
              <a:gs pos="0">
                <a:srgbClr val="A7B9AB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</a:rPr>
              <a:t>1993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295400" y="1638300"/>
            <a:ext cx="6742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fontAlgn="base">
              <a:spcBef>
                <a:spcPct val="10000"/>
              </a:spcBef>
              <a:spcAft>
                <a:spcPct val="0"/>
              </a:spcAft>
            </a:pPr>
            <a:r>
              <a:rPr lang="es-ES" sz="2400" b="0" smtClean="0">
                <a:solidFill>
                  <a:srgbClr val="000000"/>
                </a:solidFill>
                <a:latin typeface="Verdana" pitchFamily="34" charset="0"/>
              </a:rPr>
              <a:t>Se</a:t>
            </a:r>
            <a:r>
              <a:rPr lang="es-ES" sz="280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s-ES" sz="2400" b="0" smtClean="0">
                <a:solidFill>
                  <a:srgbClr val="000000"/>
                </a:solidFill>
                <a:latin typeface="Verdana" pitchFamily="34" charset="0"/>
              </a:rPr>
              <a:t>traslada a la escuela Nº 6044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314450" y="5219700"/>
            <a:ext cx="7581900" cy="868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Se modifica el plan de estudios de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Ing. Electromecánica </a:t>
            </a: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(5 años)</a:t>
            </a:r>
          </a:p>
        </p:txBody>
      </p:sp>
      <p:sp>
        <p:nvSpPr>
          <p:cNvPr id="14" name="13 Rectángulo redondeado"/>
          <p:cNvSpPr/>
          <p:nvPr/>
        </p:nvSpPr>
        <p:spPr bwMode="auto">
          <a:xfrm>
            <a:off x="95250" y="4286250"/>
            <a:ext cx="2533650" cy="666750"/>
          </a:xfrm>
          <a:prstGeom prst="roundRect">
            <a:avLst/>
          </a:prstGeom>
          <a:gradFill>
            <a:gsLst>
              <a:gs pos="0">
                <a:srgbClr val="A7B9AB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</a:rPr>
              <a:t>1995</a:t>
            </a:r>
          </a:p>
        </p:txBody>
      </p:sp>
      <p:sp>
        <p:nvSpPr>
          <p:cNvPr id="16" name="15 Botón de acción: Hacia delante o Siguiente">
            <a:hlinkClick r:id="" action="ppaction://hlinkshowjump?jump=nextslide" highlightClick="1"/>
          </p:cNvPr>
          <p:cNvSpPr/>
          <p:nvPr/>
        </p:nvSpPr>
        <p:spPr bwMode="auto">
          <a:xfrm>
            <a:off x="8420100" y="6419850"/>
            <a:ext cx="723900" cy="43815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921298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175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5" grpId="0"/>
      <p:bldP spid="9" grpId="0" build="allAtOnce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2" name="Picture 0" descr="D:\sitio\sae\top.gi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5429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algn="l" rotWithShape="0">
              <a:schemeClr val="accent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metal"/>
        </p:spPr>
      </p:pic>
      <p:pic>
        <p:nvPicPr>
          <p:cNvPr id="10" name="Picture 76" descr="logoUtn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67100" y="0"/>
            <a:ext cx="453571" cy="381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 cap="rnd" cmpd="sng" algn="ctr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bevel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00150" y="2000250"/>
            <a:ext cx="7581900" cy="4000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Comienza a dictarse </a:t>
            </a:r>
            <a:r>
              <a:rPr lang="es-ES_tradnl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la carrera de grado: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Licenciatura en Administración Rural</a:t>
            </a:r>
            <a:endParaRPr lang="es-ES_tradnl" sz="2400" b="1" dirty="0">
              <a:solidFill>
                <a:srgbClr val="3333C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charset="0"/>
            </a:endParaRPr>
          </a:p>
          <a:p>
            <a:pPr marL="180000" algn="ctr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r>
              <a:rPr lang="es-ES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Con el apoyo de la Soc. Rural, la comunidad y el protagonismo de los estudiantes.</a:t>
            </a:r>
          </a:p>
          <a:p>
            <a:pPr marL="180000" algn="ctr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endParaRPr lang="es-ES_tradnl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eaLnBrk="0" fontAlgn="base" hangingPunct="0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Inicia la </a:t>
            </a:r>
            <a:r>
              <a:rPr lang="es-ES" sz="2400" i="1" dirty="0">
                <a:solidFill>
                  <a:srgbClr val="3333CC">
                    <a:lumMod val="75000"/>
                  </a:srgbClr>
                </a:solidFill>
                <a:latin typeface="Verdana" pitchFamily="34" charset="0"/>
                <a:cs typeface="Arial" charset="0"/>
              </a:rPr>
              <a:t>Educación a Distancia </a:t>
            </a:r>
            <a:r>
              <a:rPr lang="es-ES" sz="2400" i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por convenio con otras universidades, ofreciendo:</a:t>
            </a:r>
          </a:p>
          <a:p>
            <a:pPr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400" i="1" dirty="0">
              <a:solidFill>
                <a:srgbClr val="3333C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charset="0"/>
            </a:endParaRPr>
          </a:p>
          <a:p>
            <a:pPr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     </a:t>
            </a:r>
            <a:r>
              <a:rPr lang="es-ES" sz="20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Cursos de formación y perfeccionamiento</a:t>
            </a:r>
          </a:p>
          <a:p>
            <a:pPr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0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      Carreras de pre-grado y grado</a:t>
            </a:r>
            <a:endParaRPr lang="es-ES" sz="20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1" name="10 Rectángulo redondeado"/>
          <p:cNvSpPr/>
          <p:nvPr/>
        </p:nvSpPr>
        <p:spPr bwMode="auto">
          <a:xfrm>
            <a:off x="190500" y="1019175"/>
            <a:ext cx="2533650" cy="666750"/>
          </a:xfrm>
          <a:prstGeom prst="roundRect">
            <a:avLst/>
          </a:prstGeom>
          <a:gradFill>
            <a:gsLst>
              <a:gs pos="0">
                <a:srgbClr val="A7B9AB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</a:rPr>
              <a:t>1996</a:t>
            </a:r>
          </a:p>
        </p:txBody>
      </p:sp>
      <p:sp>
        <p:nvSpPr>
          <p:cNvPr id="8" name="7 Botón de acción: Hacia delante o Siguiente">
            <a:hlinkClick r:id="" action="ppaction://hlinkshowjump?jump=nextslide" highlightClick="1"/>
          </p:cNvPr>
          <p:cNvSpPr/>
          <p:nvPr/>
        </p:nvSpPr>
        <p:spPr bwMode="auto">
          <a:xfrm>
            <a:off x="8420100" y="6419850"/>
            <a:ext cx="723900" cy="43815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609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4" presetClass="emph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2" name="Picture 0" descr="D:\sitio\sae\top.gi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5429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algn="l" rotWithShape="0">
              <a:schemeClr val="accent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metal"/>
        </p:spPr>
      </p:pic>
      <p:pic>
        <p:nvPicPr>
          <p:cNvPr id="10" name="Picture 76" descr="logoUtn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67100" y="0"/>
            <a:ext cx="453571" cy="381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 cap="rnd" cmpd="sng" algn="ctr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bevel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714500"/>
            <a:ext cx="9144000" cy="4648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Se </a:t>
            </a:r>
            <a:r>
              <a:rPr lang="es-ES_tradnl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incorpora otra carrera de pre grado</a:t>
            </a:r>
          </a:p>
          <a:p>
            <a:pPr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_tradnl" sz="24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              </a:t>
            </a:r>
            <a:r>
              <a:rPr lang="es-ES" sz="24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Tecnicatura Superior en Programación</a:t>
            </a:r>
          </a:p>
          <a:p>
            <a:pPr algn="ctr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endParaRPr lang="es-ES" sz="2400" i="1" dirty="0">
              <a:solidFill>
                <a:srgbClr val="3333C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charset="0"/>
            </a:endParaRPr>
          </a:p>
          <a:p>
            <a:pPr algn="ctr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endParaRPr lang="es-ES" sz="2400" i="1" dirty="0">
              <a:solidFill>
                <a:srgbClr val="3333C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charset="0"/>
            </a:endParaRPr>
          </a:p>
          <a:p>
            <a:pPr eaLnBrk="0" fontAlgn="base" hangingPunct="0">
              <a:spcBef>
                <a:spcPts val="24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Se </a:t>
            </a:r>
            <a:r>
              <a:rPr lang="es-ES_tradnl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incorpora otra carrera de pre grado</a:t>
            </a:r>
          </a:p>
          <a:p>
            <a:pPr marL="0" lvl="1" algn="ctr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r>
              <a:rPr lang="es-ES" sz="24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Tecnicatura Superior en Higiene y Seguridad</a:t>
            </a:r>
          </a:p>
          <a:p>
            <a:pPr marL="0" lvl="1" algn="ctr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r>
              <a:rPr lang="es-ES" sz="24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 en el Trabajo</a:t>
            </a:r>
          </a:p>
          <a:p>
            <a:pPr algn="ctr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endParaRPr lang="es-ES" sz="2400" i="1" dirty="0">
              <a:solidFill>
                <a:srgbClr val="3333C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charset="0"/>
            </a:endParaRPr>
          </a:p>
          <a:p>
            <a:pPr algn="ctr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endParaRPr lang="es-ES" sz="2400" i="1" dirty="0">
              <a:solidFill>
                <a:srgbClr val="3333C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charset="0"/>
            </a:endParaRPr>
          </a:p>
        </p:txBody>
      </p:sp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 bwMode="auto">
          <a:xfrm>
            <a:off x="8420100" y="6419850"/>
            <a:ext cx="723900" cy="43815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10 Rectángulo redondeado"/>
          <p:cNvSpPr/>
          <p:nvPr/>
        </p:nvSpPr>
        <p:spPr bwMode="auto">
          <a:xfrm>
            <a:off x="114300" y="847725"/>
            <a:ext cx="2533650" cy="666750"/>
          </a:xfrm>
          <a:prstGeom prst="roundRect">
            <a:avLst/>
          </a:prstGeom>
          <a:gradFill>
            <a:gsLst>
              <a:gs pos="0">
                <a:srgbClr val="A7B9AB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</a:rPr>
              <a:t>2003</a:t>
            </a:r>
          </a:p>
        </p:txBody>
      </p:sp>
      <p:sp>
        <p:nvSpPr>
          <p:cNvPr id="12" name="11 Rectángulo redondeado"/>
          <p:cNvSpPr/>
          <p:nvPr/>
        </p:nvSpPr>
        <p:spPr bwMode="auto">
          <a:xfrm>
            <a:off x="114300" y="2914650"/>
            <a:ext cx="2533650" cy="666750"/>
          </a:xfrm>
          <a:prstGeom prst="roundRect">
            <a:avLst/>
          </a:prstGeom>
          <a:gradFill>
            <a:gsLst>
              <a:gs pos="0">
                <a:srgbClr val="A7B9AB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</a:rPr>
              <a:t>2008</a:t>
            </a:r>
          </a:p>
        </p:txBody>
      </p:sp>
    </p:spTree>
    <p:extLst>
      <p:ext uri="{BB962C8B-B14F-4D97-AF65-F5344CB8AC3E}">
        <p14:creationId xmlns:p14="http://schemas.microsoft.com/office/powerpoint/2010/main" val="36434260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2" name="Picture 0" descr="D:\sitio\sae\top.gi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5429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algn="l" rotWithShape="0">
              <a:schemeClr val="accent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metal"/>
        </p:spPr>
      </p:pic>
      <p:pic>
        <p:nvPicPr>
          <p:cNvPr id="10" name="Picture 76" descr="logoUtn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67100" y="0"/>
            <a:ext cx="453571" cy="381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 cap="rnd" cmpd="sng" algn="ctr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bevel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33400" y="4170363"/>
            <a:ext cx="8362950" cy="1800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0" fontAlgn="base" hangingPunct="0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El </a:t>
            </a:r>
            <a:r>
              <a:rPr lang="es-ES" sz="24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5 de sept. se inaugura la primera etapa del edificio propio</a:t>
            </a: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de la Regional Reconquista,  en el corazón del Parque Industrial de la ciudad.</a:t>
            </a:r>
          </a:p>
          <a:p>
            <a:pPr eaLnBrk="0" fontAlgn="base" hangingPunct="0">
              <a:spcBef>
                <a:spcPts val="1800"/>
              </a:spcBef>
              <a:spcAft>
                <a:spcPct val="0"/>
              </a:spcAft>
              <a:defRPr/>
            </a:pPr>
            <a:endParaRPr lang="es-ES" sz="2400" i="1" dirty="0">
              <a:solidFill>
                <a:srgbClr val="3333C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charset="0"/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152400" y="762000"/>
            <a:ext cx="2533650" cy="666750"/>
          </a:xfrm>
          <a:prstGeom prst="roundRect">
            <a:avLst/>
          </a:prstGeom>
          <a:gradFill>
            <a:gsLst>
              <a:gs pos="0">
                <a:srgbClr val="A7B9AB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</a:rPr>
              <a:t>2007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6750" y="2091316"/>
            <a:ext cx="7848600" cy="867930"/>
          </a:xfrm>
          <a:prstGeom prst="rect">
            <a:avLst/>
          </a:prstGeom>
          <a:noFill/>
          <a:ln w="95250" cap="rnd" cmpd="dbl"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0" scaled="0"/>
              <a:tileRect/>
            </a:gradFill>
            <a:miter lim="800000"/>
            <a:headEnd/>
            <a:tailEnd/>
          </a:ln>
          <a:effectLst>
            <a:outerShdw blurRad="50800" dist="38100" algn="l" rotWithShape="0">
              <a:schemeClr val="tx1">
                <a:alpha val="40000"/>
              </a:schemeClr>
            </a:outerShdw>
          </a:effec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i="1" dirty="0">
                <a:solidFill>
                  <a:srgbClr val="C00000"/>
                </a:solidFill>
                <a:latin typeface="Verdana" pitchFamily="34" charset="0"/>
                <a:cs typeface="Arial" charset="0"/>
              </a:rPr>
              <a:t>La Casa cumple 20 años de presencia en el 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i="1" dirty="0">
                <a:solidFill>
                  <a:srgbClr val="C00000"/>
                </a:solidFill>
                <a:latin typeface="Verdana" pitchFamily="34" charset="0"/>
                <a:cs typeface="Arial" charset="0"/>
              </a:rPr>
              <a:t>Norte de la Región Santafesina</a:t>
            </a:r>
          </a:p>
        </p:txBody>
      </p:sp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 bwMode="auto">
          <a:xfrm>
            <a:off x="8420100" y="6419850"/>
            <a:ext cx="723900" cy="43815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872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2" name="Picture 0" descr="D:\sitio\sae\top.gi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5429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algn="l" rotWithShape="0">
              <a:schemeClr val="accent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metal"/>
        </p:spPr>
      </p:pic>
      <p:pic>
        <p:nvPicPr>
          <p:cNvPr id="10" name="Picture 76" descr="logoUtn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67100" y="0"/>
            <a:ext cx="453571" cy="381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 cap="rnd" cmpd="sng" algn="ctr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bevel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6 Rectángulo redondeado"/>
          <p:cNvSpPr/>
          <p:nvPr/>
        </p:nvSpPr>
        <p:spPr bwMode="auto">
          <a:xfrm>
            <a:off x="114300" y="800100"/>
            <a:ext cx="2533650" cy="666750"/>
          </a:xfrm>
          <a:prstGeom prst="roundRect">
            <a:avLst/>
          </a:prstGeom>
          <a:gradFill>
            <a:gsLst>
              <a:gs pos="0">
                <a:srgbClr val="A7B9AB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</a:rPr>
              <a:t>2008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76250" y="2209800"/>
            <a:ext cx="8401050" cy="2320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Comienza a dictarse el Ciclo Lectivo 2008 en las</a:t>
            </a:r>
          </a:p>
          <a:p>
            <a:pPr marL="180000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nuevas instalaciones de Parque Industrial.</a:t>
            </a:r>
          </a:p>
          <a:p>
            <a:pPr marL="180000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4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eaLnBrk="0" fontAlgn="base" hangingPunct="0">
              <a:spcBef>
                <a:spcPts val="24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Se aprueba la última etapa de construcción edilicia</a:t>
            </a:r>
            <a:br>
              <a:rPr lang="es-ES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</a:br>
            <a:r>
              <a:rPr lang="es-ES" sz="24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 con más aulas  y dos espacios para laboratorios. </a:t>
            </a:r>
          </a:p>
        </p:txBody>
      </p:sp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 bwMode="auto">
          <a:xfrm>
            <a:off x="8420100" y="6419850"/>
            <a:ext cx="723900" cy="43815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902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2" name="Picture 0" descr="D:\sitio\sae\top.gi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5429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algn="l" rotWithShape="0">
              <a:schemeClr val="accent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metal"/>
        </p:spPr>
      </p:pic>
      <p:pic>
        <p:nvPicPr>
          <p:cNvPr id="10" name="Picture 76" descr="logoUtn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67100" y="0"/>
            <a:ext cx="453571" cy="381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 cap="rnd" cmpd="sng" algn="ctr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bevel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6 Rectángulo redondeado"/>
          <p:cNvSpPr/>
          <p:nvPr/>
        </p:nvSpPr>
        <p:spPr bwMode="auto">
          <a:xfrm>
            <a:off x="114300" y="800100"/>
            <a:ext cx="2533650" cy="666750"/>
          </a:xfrm>
          <a:prstGeom prst="roundRect">
            <a:avLst/>
          </a:prstGeom>
          <a:gradFill>
            <a:gsLst>
              <a:gs pos="0">
                <a:srgbClr val="A7B9AB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rgbClr val="000000"/>
                </a:solidFill>
              </a:rPr>
              <a:t>2009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76250" y="1714500"/>
            <a:ext cx="8401050" cy="3662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es-ES" sz="2400" b="1" dirty="0">
                <a:solidFill>
                  <a:srgbClr val="000000"/>
                </a:solidFill>
                <a:cs typeface="Arial" charset="0"/>
              </a:rPr>
              <a:t>En Septiembre por Resolución del </a:t>
            </a:r>
            <a:br>
              <a:rPr lang="es-ES" sz="2400" b="1" dirty="0">
                <a:solidFill>
                  <a:srgbClr val="000000"/>
                </a:solidFill>
                <a:cs typeface="Arial" charset="0"/>
              </a:rPr>
            </a:br>
            <a:r>
              <a:rPr lang="es-ES" sz="2400" b="1" dirty="0">
                <a:solidFill>
                  <a:srgbClr val="000000"/>
                </a:solidFill>
                <a:cs typeface="Arial" charset="0"/>
              </a:rPr>
              <a:t>                    </a:t>
            </a:r>
            <a:r>
              <a:rPr lang="es-ES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Consejo Superior  Universitario</a:t>
            </a:r>
            <a:r>
              <a:rPr lang="es-ES" sz="2400" b="1" dirty="0">
                <a:solidFill>
                  <a:srgbClr val="000000"/>
                </a:solidFill>
                <a:cs typeface="Arial" charset="0"/>
              </a:rPr>
              <a:t/>
            </a:r>
            <a:br>
              <a:rPr lang="es-ES" sz="2400" b="1" dirty="0">
                <a:solidFill>
                  <a:srgbClr val="000000"/>
                </a:solidFill>
                <a:cs typeface="Arial" charset="0"/>
              </a:rPr>
            </a:br>
            <a:r>
              <a:rPr lang="es-ES" sz="2400" b="1" dirty="0">
                <a:solidFill>
                  <a:srgbClr val="000000"/>
                </a:solidFill>
                <a:cs typeface="Arial" charset="0"/>
              </a:rPr>
              <a:t>    se transforma en</a:t>
            </a:r>
            <a:endParaRPr lang="es-ES" sz="24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marL="180000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r>
              <a:rPr lang="es-ES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“FACULTAD REGIONAL RECONQUISTA”</a:t>
            </a:r>
          </a:p>
          <a:p>
            <a:pPr eaLnBrk="0" fontAlgn="base" hangingPunct="0">
              <a:spcBef>
                <a:spcPts val="42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s-ES" sz="2400" b="1" dirty="0">
                <a:solidFill>
                  <a:srgbClr val="000000"/>
                </a:solidFill>
                <a:cs typeface="Arial" charset="0"/>
              </a:rPr>
              <a:t>La </a:t>
            </a:r>
            <a:r>
              <a:rPr lang="es-ES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CONEAU</a:t>
            </a:r>
            <a:r>
              <a:rPr lang="es-ES" sz="2400" b="1" dirty="0">
                <a:solidFill>
                  <a:srgbClr val="000000"/>
                </a:solidFill>
                <a:cs typeface="Arial" charset="0"/>
              </a:rPr>
              <a:t>,  acredita la carrera de</a:t>
            </a:r>
          </a:p>
          <a:p>
            <a:pPr algn="ctr" eaLnBrk="0" fontAlgn="base" hangingPunct="0">
              <a:spcBef>
                <a:spcPts val="2400"/>
              </a:spcBef>
              <a:spcAft>
                <a:spcPct val="0"/>
              </a:spcAft>
              <a:defRPr/>
            </a:pPr>
            <a:r>
              <a:rPr lang="es-ES" sz="2400" i="1" dirty="0">
                <a:solidFill>
                  <a:srgbClr val="3333C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Ingeniería Electromecánica</a:t>
            </a:r>
          </a:p>
        </p:txBody>
      </p:sp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 bwMode="auto">
          <a:xfrm>
            <a:off x="8420100" y="6419850"/>
            <a:ext cx="723900" cy="438150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822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2" name="Picture 0" descr="D:\sitio\sae\top.gi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5429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algn="l" rotWithShape="0">
              <a:schemeClr val="accent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metal"/>
        </p:spPr>
      </p:pic>
      <p:pic>
        <p:nvPicPr>
          <p:cNvPr id="10" name="Picture 76" descr="logoUtn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67100" y="0"/>
            <a:ext cx="453571" cy="381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 cap="rnd" cmpd="sng" algn="ctr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bevel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8 Rectángulo redondeado"/>
          <p:cNvSpPr/>
          <p:nvPr/>
        </p:nvSpPr>
        <p:spPr bwMode="auto">
          <a:xfrm>
            <a:off x="228600" y="2228850"/>
            <a:ext cx="8705850" cy="27432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8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/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_tradnl" sz="5400" b="1" i="1" cap="small" dirty="0">
                <a:solidFill>
                  <a:srgbClr val="2D2DB9">
                    <a:lumMod val="75000"/>
                  </a:srgbClr>
                </a:solidFill>
                <a:cs typeface="Arial" charset="0"/>
              </a:rPr>
              <a:t>carreras 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s-ES_tradnl" sz="5400" b="1" i="1" cap="small" dirty="0">
                <a:solidFill>
                  <a:srgbClr val="2D2DB9">
                    <a:lumMod val="75000"/>
                  </a:srgbClr>
                </a:solidFill>
                <a:cs typeface="Arial" charset="0"/>
              </a:rPr>
              <a:t>que se Dictan en la actualidad</a:t>
            </a:r>
            <a:endParaRPr lang="es-ES" sz="5400" b="1" i="1" cap="small" dirty="0">
              <a:solidFill>
                <a:srgbClr val="2D2DB9">
                  <a:lumMod val="75000"/>
                </a:srgb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739637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Presentación en pantalla (4:3)</PresentationFormat>
  <Paragraphs>80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2016-10-25T19:23:38Z</dcterms:created>
  <dcterms:modified xsi:type="dcterms:W3CDTF">2016-10-25T19:24:54Z</dcterms:modified>
</cp:coreProperties>
</file>