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57" r:id="rId3"/>
    <p:sldId id="260" r:id="rId4"/>
    <p:sldId id="261" r:id="rId5"/>
    <p:sldId id="282" r:id="rId6"/>
    <p:sldId id="283" r:id="rId7"/>
    <p:sldId id="284" r:id="rId8"/>
    <p:sldId id="285" r:id="rId9"/>
    <p:sldId id="299" r:id="rId10"/>
    <p:sldId id="286" r:id="rId11"/>
    <p:sldId id="259" r:id="rId12"/>
    <p:sldId id="262" r:id="rId13"/>
    <p:sldId id="263" r:id="rId14"/>
    <p:sldId id="270" r:id="rId15"/>
    <p:sldId id="266" r:id="rId16"/>
    <p:sldId id="267" r:id="rId17"/>
    <p:sldId id="272" r:id="rId18"/>
    <p:sldId id="268" r:id="rId19"/>
    <p:sldId id="269" r:id="rId20"/>
    <p:sldId id="264" r:id="rId21"/>
    <p:sldId id="265" r:id="rId22"/>
    <p:sldId id="271" r:id="rId23"/>
    <p:sldId id="274" r:id="rId24"/>
    <p:sldId id="276" r:id="rId25"/>
    <p:sldId id="273" r:id="rId26"/>
    <p:sldId id="277" r:id="rId27"/>
    <p:sldId id="278" r:id="rId28"/>
    <p:sldId id="279" r:id="rId29"/>
    <p:sldId id="280" r:id="rId30"/>
    <p:sldId id="275" r:id="rId31"/>
    <p:sldId id="289" r:id="rId32"/>
    <p:sldId id="290" r:id="rId33"/>
    <p:sldId id="293" r:id="rId34"/>
    <p:sldId id="294" r:id="rId35"/>
    <p:sldId id="296" r:id="rId36"/>
    <p:sldId id="298" r:id="rId37"/>
    <p:sldId id="303" r:id="rId38"/>
    <p:sldId id="304" r:id="rId39"/>
    <p:sldId id="305" r:id="rId40"/>
    <p:sldId id="307" r:id="rId41"/>
    <p:sldId id="308"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4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B4D0514-4ED1-4D6A-B4D6-A98475F5CD6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F34E562-8E43-4718-B654-F1CCE73BF349}">
      <dgm:prSet/>
      <dgm:spPr/>
      <dgm:t>
        <a:bodyPr/>
        <a:lstStyle/>
        <a:p>
          <a:r>
            <a:rPr lang="es-ES"/>
            <a:t>La presión que se ejerza en el contacto: si apretamos con más fuerza, hacemos que se produzca un mayor contacto de la piel con el material, facilitando en paso de la corriente por nuestro cuerpo.</a:t>
          </a:r>
          <a:endParaRPr lang="en-US"/>
        </a:p>
      </dgm:t>
    </dgm:pt>
    <dgm:pt modelId="{04C70C95-B292-4052-A205-86F4C3E0A0F4}" type="parTrans" cxnId="{8F3491A1-7F77-4C7F-A8BD-58D9BA6C020C}">
      <dgm:prSet/>
      <dgm:spPr/>
      <dgm:t>
        <a:bodyPr/>
        <a:lstStyle/>
        <a:p>
          <a:endParaRPr lang="en-US"/>
        </a:p>
      </dgm:t>
    </dgm:pt>
    <dgm:pt modelId="{ADE0BB8C-5D27-4893-BC96-E46F8B690289}" type="sibTrans" cxnId="{8F3491A1-7F77-4C7F-A8BD-58D9BA6C020C}">
      <dgm:prSet/>
      <dgm:spPr/>
      <dgm:t>
        <a:bodyPr/>
        <a:lstStyle/>
        <a:p>
          <a:endParaRPr lang="en-US"/>
        </a:p>
      </dgm:t>
    </dgm:pt>
    <dgm:pt modelId="{F8CF582F-A5CA-4053-B5EA-837E8F20EF02}">
      <dgm:prSet/>
      <dgm:spPr/>
      <dgm:t>
        <a:bodyPr/>
        <a:lstStyle/>
        <a:p>
          <a:r>
            <a:rPr lang="es-ES"/>
            <a:t>La superficie de contacto: cuanto mayor sea la superficie con la que toquemos la zona expuesta en tensión, menor será la resistencia.</a:t>
          </a:r>
          <a:endParaRPr lang="en-US"/>
        </a:p>
      </dgm:t>
    </dgm:pt>
    <dgm:pt modelId="{9BEC9978-B9DB-48A8-84BF-5A643285EC49}" type="parTrans" cxnId="{58D70A9A-30B6-4DD5-BB9A-EF773FA6323E}">
      <dgm:prSet/>
      <dgm:spPr/>
      <dgm:t>
        <a:bodyPr/>
        <a:lstStyle/>
        <a:p>
          <a:endParaRPr lang="en-US"/>
        </a:p>
      </dgm:t>
    </dgm:pt>
    <dgm:pt modelId="{C70801AF-FEE6-4835-9A0D-FF53C8641C2A}" type="sibTrans" cxnId="{58D70A9A-30B6-4DD5-BB9A-EF773FA6323E}">
      <dgm:prSet/>
      <dgm:spPr/>
      <dgm:t>
        <a:bodyPr/>
        <a:lstStyle/>
        <a:p>
          <a:endParaRPr lang="en-US"/>
        </a:p>
      </dgm:t>
    </dgm:pt>
    <dgm:pt modelId="{6E95693C-E382-4D5D-A49F-E8CCD4B14A39}" type="pres">
      <dgm:prSet presAssocID="{AB4D0514-4ED1-4D6A-B4D6-A98475F5CD68}" presName="root" presStyleCnt="0">
        <dgm:presLayoutVars>
          <dgm:dir/>
          <dgm:resizeHandles val="exact"/>
        </dgm:presLayoutVars>
      </dgm:prSet>
      <dgm:spPr/>
    </dgm:pt>
    <dgm:pt modelId="{3661AA00-9FE7-4CDF-8650-2B455326F659}" type="pres">
      <dgm:prSet presAssocID="{3F34E562-8E43-4718-B654-F1CCE73BF349}" presName="compNode" presStyleCnt="0"/>
      <dgm:spPr/>
    </dgm:pt>
    <dgm:pt modelId="{3A02B1D2-CD00-469B-9E24-123C9FFC06E0}" type="pres">
      <dgm:prSet presAssocID="{3F34E562-8E43-4718-B654-F1CCE73BF349}" presName="bgRect" presStyleLbl="bgShp" presStyleIdx="0" presStyleCnt="2"/>
      <dgm:spPr/>
    </dgm:pt>
    <dgm:pt modelId="{6483A873-2C9A-4466-B4B7-CE87CD5214C8}" type="pres">
      <dgm:prSet presAssocID="{3F34E562-8E43-4718-B654-F1CCE73BF34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e"/>
        </a:ext>
      </dgm:extLst>
    </dgm:pt>
    <dgm:pt modelId="{562513C8-FADB-4B57-989E-3CC45D4F91D6}" type="pres">
      <dgm:prSet presAssocID="{3F34E562-8E43-4718-B654-F1CCE73BF349}" presName="spaceRect" presStyleCnt="0"/>
      <dgm:spPr/>
    </dgm:pt>
    <dgm:pt modelId="{3E008AC3-E5DD-4D76-9BE7-3371E2FADE6A}" type="pres">
      <dgm:prSet presAssocID="{3F34E562-8E43-4718-B654-F1CCE73BF349}" presName="parTx" presStyleLbl="revTx" presStyleIdx="0" presStyleCnt="2">
        <dgm:presLayoutVars>
          <dgm:chMax val="0"/>
          <dgm:chPref val="0"/>
        </dgm:presLayoutVars>
      </dgm:prSet>
      <dgm:spPr/>
    </dgm:pt>
    <dgm:pt modelId="{10A774C4-83D6-4657-9FD6-82F765F195ED}" type="pres">
      <dgm:prSet presAssocID="{ADE0BB8C-5D27-4893-BC96-E46F8B690289}" presName="sibTrans" presStyleCnt="0"/>
      <dgm:spPr/>
    </dgm:pt>
    <dgm:pt modelId="{C75511F5-47D5-4E7D-999C-660FDE95B8C1}" type="pres">
      <dgm:prSet presAssocID="{F8CF582F-A5CA-4053-B5EA-837E8F20EF02}" presName="compNode" presStyleCnt="0"/>
      <dgm:spPr/>
    </dgm:pt>
    <dgm:pt modelId="{1F72041B-8BAD-4C1E-8EFE-A69A0E2BB986}" type="pres">
      <dgm:prSet presAssocID="{F8CF582F-A5CA-4053-B5EA-837E8F20EF02}" presName="bgRect" presStyleLbl="bgShp" presStyleIdx="1" presStyleCnt="2"/>
      <dgm:spPr/>
    </dgm:pt>
    <dgm:pt modelId="{0B17C591-96F0-427F-8597-00459BCE1A45}" type="pres">
      <dgm:prSet presAssocID="{F8CF582F-A5CA-4053-B5EA-837E8F20EF0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dge scene"/>
        </a:ext>
      </dgm:extLst>
    </dgm:pt>
    <dgm:pt modelId="{1106731B-CDA0-4CEF-A434-01A024376E45}" type="pres">
      <dgm:prSet presAssocID="{F8CF582F-A5CA-4053-B5EA-837E8F20EF02}" presName="spaceRect" presStyleCnt="0"/>
      <dgm:spPr/>
    </dgm:pt>
    <dgm:pt modelId="{48D992DA-E9FB-45C6-8007-3D97A73BC1F5}" type="pres">
      <dgm:prSet presAssocID="{F8CF582F-A5CA-4053-B5EA-837E8F20EF02}" presName="parTx" presStyleLbl="revTx" presStyleIdx="1" presStyleCnt="2">
        <dgm:presLayoutVars>
          <dgm:chMax val="0"/>
          <dgm:chPref val="0"/>
        </dgm:presLayoutVars>
      </dgm:prSet>
      <dgm:spPr/>
    </dgm:pt>
  </dgm:ptLst>
  <dgm:cxnLst>
    <dgm:cxn modelId="{E48CC015-9056-48C8-A92A-7BF95983D111}" type="presOf" srcId="{F8CF582F-A5CA-4053-B5EA-837E8F20EF02}" destId="{48D992DA-E9FB-45C6-8007-3D97A73BC1F5}" srcOrd="0" destOrd="0" presId="urn:microsoft.com/office/officeart/2018/2/layout/IconVerticalSolidList"/>
    <dgm:cxn modelId="{58D70A9A-30B6-4DD5-BB9A-EF773FA6323E}" srcId="{AB4D0514-4ED1-4D6A-B4D6-A98475F5CD68}" destId="{F8CF582F-A5CA-4053-B5EA-837E8F20EF02}" srcOrd="1" destOrd="0" parTransId="{9BEC9978-B9DB-48A8-84BF-5A643285EC49}" sibTransId="{C70801AF-FEE6-4835-9A0D-FF53C8641C2A}"/>
    <dgm:cxn modelId="{8F3491A1-7F77-4C7F-A8BD-58D9BA6C020C}" srcId="{AB4D0514-4ED1-4D6A-B4D6-A98475F5CD68}" destId="{3F34E562-8E43-4718-B654-F1CCE73BF349}" srcOrd="0" destOrd="0" parTransId="{04C70C95-B292-4052-A205-86F4C3E0A0F4}" sibTransId="{ADE0BB8C-5D27-4893-BC96-E46F8B690289}"/>
    <dgm:cxn modelId="{F558E7A9-83D4-4A6D-8780-402D69FA3A15}" type="presOf" srcId="{3F34E562-8E43-4718-B654-F1CCE73BF349}" destId="{3E008AC3-E5DD-4D76-9BE7-3371E2FADE6A}" srcOrd="0" destOrd="0" presId="urn:microsoft.com/office/officeart/2018/2/layout/IconVerticalSolidList"/>
    <dgm:cxn modelId="{49C9A7BA-D1CF-473A-9F82-8D6E81524D43}" type="presOf" srcId="{AB4D0514-4ED1-4D6A-B4D6-A98475F5CD68}" destId="{6E95693C-E382-4D5D-A49F-E8CCD4B14A39}" srcOrd="0" destOrd="0" presId="urn:microsoft.com/office/officeart/2018/2/layout/IconVerticalSolidList"/>
    <dgm:cxn modelId="{9C73C07C-8AAC-42C9-9C3B-CBCA73BBDAB1}" type="presParOf" srcId="{6E95693C-E382-4D5D-A49F-E8CCD4B14A39}" destId="{3661AA00-9FE7-4CDF-8650-2B455326F659}" srcOrd="0" destOrd="0" presId="urn:microsoft.com/office/officeart/2018/2/layout/IconVerticalSolidList"/>
    <dgm:cxn modelId="{2D025466-872C-4B87-8BAA-B50481666073}" type="presParOf" srcId="{3661AA00-9FE7-4CDF-8650-2B455326F659}" destId="{3A02B1D2-CD00-469B-9E24-123C9FFC06E0}" srcOrd="0" destOrd="0" presId="urn:microsoft.com/office/officeart/2018/2/layout/IconVerticalSolidList"/>
    <dgm:cxn modelId="{FD3E565F-37BF-4C24-9CCC-1E4ABC9E8711}" type="presParOf" srcId="{3661AA00-9FE7-4CDF-8650-2B455326F659}" destId="{6483A873-2C9A-4466-B4B7-CE87CD5214C8}" srcOrd="1" destOrd="0" presId="urn:microsoft.com/office/officeart/2018/2/layout/IconVerticalSolidList"/>
    <dgm:cxn modelId="{53F32CA6-8445-4602-99F9-9200959B35E2}" type="presParOf" srcId="{3661AA00-9FE7-4CDF-8650-2B455326F659}" destId="{562513C8-FADB-4B57-989E-3CC45D4F91D6}" srcOrd="2" destOrd="0" presId="urn:microsoft.com/office/officeart/2018/2/layout/IconVerticalSolidList"/>
    <dgm:cxn modelId="{5DB2637D-594B-46DB-89FF-EAA155A2466F}" type="presParOf" srcId="{3661AA00-9FE7-4CDF-8650-2B455326F659}" destId="{3E008AC3-E5DD-4D76-9BE7-3371E2FADE6A}" srcOrd="3" destOrd="0" presId="urn:microsoft.com/office/officeart/2018/2/layout/IconVerticalSolidList"/>
    <dgm:cxn modelId="{BF58C09D-3D12-4E44-92A7-C5091823ABEB}" type="presParOf" srcId="{6E95693C-E382-4D5D-A49F-E8CCD4B14A39}" destId="{10A774C4-83D6-4657-9FD6-82F765F195ED}" srcOrd="1" destOrd="0" presId="urn:microsoft.com/office/officeart/2018/2/layout/IconVerticalSolidList"/>
    <dgm:cxn modelId="{89CC0C5F-DE38-4A35-BA10-19B107F164C3}" type="presParOf" srcId="{6E95693C-E382-4D5D-A49F-E8CCD4B14A39}" destId="{C75511F5-47D5-4E7D-999C-660FDE95B8C1}" srcOrd="2" destOrd="0" presId="urn:microsoft.com/office/officeart/2018/2/layout/IconVerticalSolidList"/>
    <dgm:cxn modelId="{7D5A2428-E345-4B45-A3CD-620CDDBD3549}" type="presParOf" srcId="{C75511F5-47D5-4E7D-999C-660FDE95B8C1}" destId="{1F72041B-8BAD-4C1E-8EFE-A69A0E2BB986}" srcOrd="0" destOrd="0" presId="urn:microsoft.com/office/officeart/2018/2/layout/IconVerticalSolidList"/>
    <dgm:cxn modelId="{9CE5F23E-301C-402A-852D-E64BFA52D2F3}" type="presParOf" srcId="{C75511F5-47D5-4E7D-999C-660FDE95B8C1}" destId="{0B17C591-96F0-427F-8597-00459BCE1A45}" srcOrd="1" destOrd="0" presId="urn:microsoft.com/office/officeart/2018/2/layout/IconVerticalSolidList"/>
    <dgm:cxn modelId="{890DBA49-126A-4829-9854-6E1DD34467F4}" type="presParOf" srcId="{C75511F5-47D5-4E7D-999C-660FDE95B8C1}" destId="{1106731B-CDA0-4CEF-A434-01A024376E45}" srcOrd="2" destOrd="0" presId="urn:microsoft.com/office/officeart/2018/2/layout/IconVerticalSolidList"/>
    <dgm:cxn modelId="{7B246C31-51A5-408D-B2C3-21D7B8A474E1}" type="presParOf" srcId="{C75511F5-47D5-4E7D-999C-660FDE95B8C1}" destId="{48D992DA-E9FB-45C6-8007-3D97A73BC1F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FC2DC4-5864-48BB-9142-4C9772C6B0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95FF830-8A53-4E3B-98EE-A3A0DC1FDF1B}">
      <dgm:prSet/>
      <dgm:spPr/>
      <dgm:t>
        <a:bodyPr/>
        <a:lstStyle/>
        <a:p>
          <a:r>
            <a:rPr lang="es-ES"/>
            <a:t>Estado del organismo: cómo nos encontremos en el momento del accidente, si estamos nerviosos, alterados, etc.</a:t>
          </a:r>
          <a:endParaRPr lang="en-US"/>
        </a:p>
      </dgm:t>
    </dgm:pt>
    <dgm:pt modelId="{5E9CA84D-D5B6-4A83-9C4C-C67AA1C320E8}" type="parTrans" cxnId="{F1276ED7-C805-4745-8875-1EABD763B8CB}">
      <dgm:prSet/>
      <dgm:spPr/>
      <dgm:t>
        <a:bodyPr/>
        <a:lstStyle/>
        <a:p>
          <a:endParaRPr lang="en-US"/>
        </a:p>
      </dgm:t>
    </dgm:pt>
    <dgm:pt modelId="{37E5D4D5-D4D0-4C0F-A265-1C343C4FC1D7}" type="sibTrans" cxnId="{F1276ED7-C805-4745-8875-1EABD763B8CB}">
      <dgm:prSet/>
      <dgm:spPr/>
      <dgm:t>
        <a:bodyPr/>
        <a:lstStyle/>
        <a:p>
          <a:endParaRPr lang="en-US"/>
        </a:p>
      </dgm:t>
    </dgm:pt>
    <dgm:pt modelId="{32D6C0CF-F913-48A7-B988-3B9C4C260233}">
      <dgm:prSet/>
      <dgm:spPr/>
      <dgm:t>
        <a:bodyPr/>
        <a:lstStyle/>
        <a:p>
          <a:r>
            <a:rPr lang="es-ES" i="1"/>
            <a:t>La piel con alguna herida, ofrece menos resistencia y facilita el paso de la corriente por la sangre y consecuentemente, por los órganos.</a:t>
          </a:r>
          <a:endParaRPr lang="en-US"/>
        </a:p>
      </dgm:t>
    </dgm:pt>
    <dgm:pt modelId="{7DEC0C5E-2F05-4C68-B3C9-C456B61E6026}" type="parTrans" cxnId="{3FBBBBA2-36E9-4C54-8B43-0D55FF469754}">
      <dgm:prSet/>
      <dgm:spPr/>
      <dgm:t>
        <a:bodyPr/>
        <a:lstStyle/>
        <a:p>
          <a:endParaRPr lang="en-US"/>
        </a:p>
      </dgm:t>
    </dgm:pt>
    <dgm:pt modelId="{BF3E36DB-388B-411D-8BAE-1ED17CC9868F}" type="sibTrans" cxnId="{3FBBBBA2-36E9-4C54-8B43-0D55FF469754}">
      <dgm:prSet/>
      <dgm:spPr/>
      <dgm:t>
        <a:bodyPr/>
        <a:lstStyle/>
        <a:p>
          <a:endParaRPr lang="en-US"/>
        </a:p>
      </dgm:t>
    </dgm:pt>
    <dgm:pt modelId="{9FB03D5B-D0E5-49DF-86F3-C33E7FE9D6BA}" type="pres">
      <dgm:prSet presAssocID="{C9FC2DC4-5864-48BB-9142-4C9772C6B01C}" presName="root" presStyleCnt="0">
        <dgm:presLayoutVars>
          <dgm:dir/>
          <dgm:resizeHandles val="exact"/>
        </dgm:presLayoutVars>
      </dgm:prSet>
      <dgm:spPr/>
    </dgm:pt>
    <dgm:pt modelId="{6398E8EA-BCA0-4CD2-8712-F80EC89271D2}" type="pres">
      <dgm:prSet presAssocID="{F95FF830-8A53-4E3B-98EE-A3A0DC1FDF1B}" presName="compNode" presStyleCnt="0"/>
      <dgm:spPr/>
    </dgm:pt>
    <dgm:pt modelId="{54373165-6688-4F7D-8602-73BA92302D41}" type="pres">
      <dgm:prSet presAssocID="{F95FF830-8A53-4E3B-98EE-A3A0DC1FDF1B}" presName="bgRect" presStyleLbl="bgShp" presStyleIdx="0" presStyleCnt="2"/>
      <dgm:spPr/>
    </dgm:pt>
    <dgm:pt modelId="{17EACC9F-629C-4592-8CB7-3FDF8F6F7936}" type="pres">
      <dgm:prSet presAssocID="{F95FF830-8A53-4E3B-98EE-A3A0DC1FDF1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ia"/>
        </a:ext>
      </dgm:extLst>
    </dgm:pt>
    <dgm:pt modelId="{235A2342-AFE5-49F2-AE1A-AEAD30691899}" type="pres">
      <dgm:prSet presAssocID="{F95FF830-8A53-4E3B-98EE-A3A0DC1FDF1B}" presName="spaceRect" presStyleCnt="0"/>
      <dgm:spPr/>
    </dgm:pt>
    <dgm:pt modelId="{DCFA99AA-C1A6-4310-9969-B7791E7C9E0C}" type="pres">
      <dgm:prSet presAssocID="{F95FF830-8A53-4E3B-98EE-A3A0DC1FDF1B}" presName="parTx" presStyleLbl="revTx" presStyleIdx="0" presStyleCnt="2">
        <dgm:presLayoutVars>
          <dgm:chMax val="0"/>
          <dgm:chPref val="0"/>
        </dgm:presLayoutVars>
      </dgm:prSet>
      <dgm:spPr/>
    </dgm:pt>
    <dgm:pt modelId="{1A37BC36-2188-4A91-AA18-F47AACD693F1}" type="pres">
      <dgm:prSet presAssocID="{37E5D4D5-D4D0-4C0F-A265-1C343C4FC1D7}" presName="sibTrans" presStyleCnt="0"/>
      <dgm:spPr/>
    </dgm:pt>
    <dgm:pt modelId="{5989DA4A-3088-44C4-93CC-E7EE3DE8BAD0}" type="pres">
      <dgm:prSet presAssocID="{32D6C0CF-F913-48A7-B988-3B9C4C260233}" presName="compNode" presStyleCnt="0"/>
      <dgm:spPr/>
    </dgm:pt>
    <dgm:pt modelId="{DE26EF69-2DF7-409E-87A7-BE4BAD0489E3}" type="pres">
      <dgm:prSet presAssocID="{32D6C0CF-F913-48A7-B988-3B9C4C260233}" presName="bgRect" presStyleLbl="bgShp" presStyleIdx="1" presStyleCnt="2"/>
      <dgm:spPr/>
    </dgm:pt>
    <dgm:pt modelId="{5000C6B1-2198-4A92-8280-9F6269C085B7}" type="pres">
      <dgm:prSet presAssocID="{32D6C0CF-F913-48A7-B988-3B9C4C26023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ca de verificación"/>
        </a:ext>
      </dgm:extLst>
    </dgm:pt>
    <dgm:pt modelId="{5D8E8B13-65ED-4577-880B-3155DFE80CB0}" type="pres">
      <dgm:prSet presAssocID="{32D6C0CF-F913-48A7-B988-3B9C4C260233}" presName="spaceRect" presStyleCnt="0"/>
      <dgm:spPr/>
    </dgm:pt>
    <dgm:pt modelId="{6F739188-1208-472A-A21D-C75EB32AF3F4}" type="pres">
      <dgm:prSet presAssocID="{32D6C0CF-F913-48A7-B988-3B9C4C260233}" presName="parTx" presStyleLbl="revTx" presStyleIdx="1" presStyleCnt="2">
        <dgm:presLayoutVars>
          <dgm:chMax val="0"/>
          <dgm:chPref val="0"/>
        </dgm:presLayoutVars>
      </dgm:prSet>
      <dgm:spPr/>
    </dgm:pt>
  </dgm:ptLst>
  <dgm:cxnLst>
    <dgm:cxn modelId="{ADB9169C-B934-4C77-A274-BE69C963EB37}" type="presOf" srcId="{C9FC2DC4-5864-48BB-9142-4C9772C6B01C}" destId="{9FB03D5B-D0E5-49DF-86F3-C33E7FE9D6BA}" srcOrd="0" destOrd="0" presId="urn:microsoft.com/office/officeart/2018/2/layout/IconVerticalSolidList"/>
    <dgm:cxn modelId="{B78A7F9F-2279-4BCA-AC9C-987AF6E616F0}" type="presOf" srcId="{F95FF830-8A53-4E3B-98EE-A3A0DC1FDF1B}" destId="{DCFA99AA-C1A6-4310-9969-B7791E7C9E0C}" srcOrd="0" destOrd="0" presId="urn:microsoft.com/office/officeart/2018/2/layout/IconVerticalSolidList"/>
    <dgm:cxn modelId="{3FBBBBA2-36E9-4C54-8B43-0D55FF469754}" srcId="{C9FC2DC4-5864-48BB-9142-4C9772C6B01C}" destId="{32D6C0CF-F913-48A7-B988-3B9C4C260233}" srcOrd="1" destOrd="0" parTransId="{7DEC0C5E-2F05-4C68-B3C9-C456B61E6026}" sibTransId="{BF3E36DB-388B-411D-8BAE-1ED17CC9868F}"/>
    <dgm:cxn modelId="{6C4B6AAF-B7F6-4968-AB53-5D003324E7B0}" type="presOf" srcId="{32D6C0CF-F913-48A7-B988-3B9C4C260233}" destId="{6F739188-1208-472A-A21D-C75EB32AF3F4}" srcOrd="0" destOrd="0" presId="urn:microsoft.com/office/officeart/2018/2/layout/IconVerticalSolidList"/>
    <dgm:cxn modelId="{F1276ED7-C805-4745-8875-1EABD763B8CB}" srcId="{C9FC2DC4-5864-48BB-9142-4C9772C6B01C}" destId="{F95FF830-8A53-4E3B-98EE-A3A0DC1FDF1B}" srcOrd="0" destOrd="0" parTransId="{5E9CA84D-D5B6-4A83-9C4C-C67AA1C320E8}" sibTransId="{37E5D4D5-D4D0-4C0F-A265-1C343C4FC1D7}"/>
    <dgm:cxn modelId="{4AA2D319-9A3E-4D5B-9783-28C68326FCE5}" type="presParOf" srcId="{9FB03D5B-D0E5-49DF-86F3-C33E7FE9D6BA}" destId="{6398E8EA-BCA0-4CD2-8712-F80EC89271D2}" srcOrd="0" destOrd="0" presId="urn:microsoft.com/office/officeart/2018/2/layout/IconVerticalSolidList"/>
    <dgm:cxn modelId="{B767265F-1398-4D38-897F-A42FEBAEEAA7}" type="presParOf" srcId="{6398E8EA-BCA0-4CD2-8712-F80EC89271D2}" destId="{54373165-6688-4F7D-8602-73BA92302D41}" srcOrd="0" destOrd="0" presId="urn:microsoft.com/office/officeart/2018/2/layout/IconVerticalSolidList"/>
    <dgm:cxn modelId="{92399107-9E2D-4253-AF83-AC733B71567D}" type="presParOf" srcId="{6398E8EA-BCA0-4CD2-8712-F80EC89271D2}" destId="{17EACC9F-629C-4592-8CB7-3FDF8F6F7936}" srcOrd="1" destOrd="0" presId="urn:microsoft.com/office/officeart/2018/2/layout/IconVerticalSolidList"/>
    <dgm:cxn modelId="{0C434261-69B7-4009-B81A-F2DCBBC2D8DD}" type="presParOf" srcId="{6398E8EA-BCA0-4CD2-8712-F80EC89271D2}" destId="{235A2342-AFE5-49F2-AE1A-AEAD30691899}" srcOrd="2" destOrd="0" presId="urn:microsoft.com/office/officeart/2018/2/layout/IconVerticalSolidList"/>
    <dgm:cxn modelId="{91507562-FB70-42DA-88EA-28C2E314B02E}" type="presParOf" srcId="{6398E8EA-BCA0-4CD2-8712-F80EC89271D2}" destId="{DCFA99AA-C1A6-4310-9969-B7791E7C9E0C}" srcOrd="3" destOrd="0" presId="urn:microsoft.com/office/officeart/2018/2/layout/IconVerticalSolidList"/>
    <dgm:cxn modelId="{F932C233-D5D9-461C-B439-E60F5142F995}" type="presParOf" srcId="{9FB03D5B-D0E5-49DF-86F3-C33E7FE9D6BA}" destId="{1A37BC36-2188-4A91-AA18-F47AACD693F1}" srcOrd="1" destOrd="0" presId="urn:microsoft.com/office/officeart/2018/2/layout/IconVerticalSolidList"/>
    <dgm:cxn modelId="{5448EDCB-4AC9-4020-B688-E3A0E9728833}" type="presParOf" srcId="{9FB03D5B-D0E5-49DF-86F3-C33E7FE9D6BA}" destId="{5989DA4A-3088-44C4-93CC-E7EE3DE8BAD0}" srcOrd="2" destOrd="0" presId="urn:microsoft.com/office/officeart/2018/2/layout/IconVerticalSolidList"/>
    <dgm:cxn modelId="{121A9F13-FB50-4280-BED8-57C210EC1ADA}" type="presParOf" srcId="{5989DA4A-3088-44C4-93CC-E7EE3DE8BAD0}" destId="{DE26EF69-2DF7-409E-87A7-BE4BAD0489E3}" srcOrd="0" destOrd="0" presId="urn:microsoft.com/office/officeart/2018/2/layout/IconVerticalSolidList"/>
    <dgm:cxn modelId="{6F6F1993-E6EA-4FEA-9E23-25BDC27B2318}" type="presParOf" srcId="{5989DA4A-3088-44C4-93CC-E7EE3DE8BAD0}" destId="{5000C6B1-2198-4A92-8280-9F6269C085B7}" srcOrd="1" destOrd="0" presId="urn:microsoft.com/office/officeart/2018/2/layout/IconVerticalSolidList"/>
    <dgm:cxn modelId="{FA618151-E298-423F-9599-5E96267DE296}" type="presParOf" srcId="{5989DA4A-3088-44C4-93CC-E7EE3DE8BAD0}" destId="{5D8E8B13-65ED-4577-880B-3155DFE80CB0}" srcOrd="2" destOrd="0" presId="urn:microsoft.com/office/officeart/2018/2/layout/IconVerticalSolidList"/>
    <dgm:cxn modelId="{3A072E07-B456-47DD-BAFD-F7E0EBD3EE4C}" type="presParOf" srcId="{5989DA4A-3088-44C4-93CC-E7EE3DE8BAD0}" destId="{6F739188-1208-472A-A21D-C75EB32AF3F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A4C1B-9BDA-4730-8499-DCBC8AA216E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9A29EBA-5B31-4379-B013-D3F57E296D87}">
      <dgm:prSet/>
      <dgm:spPr/>
      <dgm:t>
        <a:bodyPr/>
        <a:lstStyle/>
        <a:p>
          <a:r>
            <a:rPr lang="es-MX" b="1" u="sng">
              <a:uFillTx/>
            </a:rPr>
            <a:t>Umbral de percepción: </a:t>
          </a:r>
          <a:r>
            <a:rPr lang="es-MX"/>
            <a:t>es el valor mínimo de la corriente que provoca una sensación en una persona. </a:t>
          </a:r>
          <a:endParaRPr lang="en-US"/>
        </a:p>
      </dgm:t>
    </dgm:pt>
    <dgm:pt modelId="{33C6920A-8B69-483C-A887-67D675CB0967}" type="parTrans" cxnId="{41E8B3FA-D86B-497F-A003-FC868931D4A6}">
      <dgm:prSet/>
      <dgm:spPr/>
      <dgm:t>
        <a:bodyPr/>
        <a:lstStyle/>
        <a:p>
          <a:endParaRPr lang="en-US"/>
        </a:p>
      </dgm:t>
    </dgm:pt>
    <dgm:pt modelId="{A270BC9E-06C7-4E56-8D78-3FF4138B50B2}" type="sibTrans" cxnId="{41E8B3FA-D86B-497F-A003-FC868931D4A6}">
      <dgm:prSet/>
      <dgm:spPr/>
      <dgm:t>
        <a:bodyPr/>
        <a:lstStyle/>
        <a:p>
          <a:endParaRPr lang="en-US"/>
        </a:p>
      </dgm:t>
    </dgm:pt>
    <dgm:pt modelId="{667AB280-4F6B-47E2-9101-0F94106F581E}">
      <dgm:prSet/>
      <dgm:spPr/>
      <dgm:t>
        <a:bodyPr/>
        <a:lstStyle/>
        <a:p>
          <a:r>
            <a:rPr lang="es-MX"/>
            <a:t>En corriente alterna percibe durante todo el tiempo </a:t>
          </a:r>
          <a:endParaRPr lang="en-US"/>
        </a:p>
      </dgm:t>
    </dgm:pt>
    <dgm:pt modelId="{B2BC4D8F-3A0E-4285-9AAD-2B1C69509966}" type="parTrans" cxnId="{2655C689-A4CB-4B01-B46D-AF968EF4A7E2}">
      <dgm:prSet/>
      <dgm:spPr/>
      <dgm:t>
        <a:bodyPr/>
        <a:lstStyle/>
        <a:p>
          <a:endParaRPr lang="en-US"/>
        </a:p>
      </dgm:t>
    </dgm:pt>
    <dgm:pt modelId="{CCBB804B-04A0-4E5A-AA45-333EEA949609}" type="sibTrans" cxnId="{2655C689-A4CB-4B01-B46D-AF968EF4A7E2}">
      <dgm:prSet/>
      <dgm:spPr/>
      <dgm:t>
        <a:bodyPr/>
        <a:lstStyle/>
        <a:p>
          <a:endParaRPr lang="en-US"/>
        </a:p>
      </dgm:t>
    </dgm:pt>
    <dgm:pt modelId="{BF2282D5-F2DB-4133-80C2-DA33398CF785}">
      <dgm:prSet/>
      <dgm:spPr/>
      <dgm:t>
        <a:bodyPr/>
        <a:lstStyle/>
        <a:p>
          <a:r>
            <a:rPr lang="es-MX"/>
            <a:t>En corriente continua solo se percibe cuando varía la intensidad.</a:t>
          </a:r>
          <a:endParaRPr lang="en-US"/>
        </a:p>
      </dgm:t>
    </dgm:pt>
    <dgm:pt modelId="{F9EC5C33-6A5C-4236-A44E-C5FE99B238AF}" type="parTrans" cxnId="{B3FF894B-AF56-4DD6-9B91-69F46930AA73}">
      <dgm:prSet/>
      <dgm:spPr/>
      <dgm:t>
        <a:bodyPr/>
        <a:lstStyle/>
        <a:p>
          <a:endParaRPr lang="en-US"/>
        </a:p>
      </dgm:t>
    </dgm:pt>
    <dgm:pt modelId="{EC42BCE2-5F41-40FA-A56B-975CC553CBB1}" type="sibTrans" cxnId="{B3FF894B-AF56-4DD6-9B91-69F46930AA73}">
      <dgm:prSet/>
      <dgm:spPr/>
      <dgm:t>
        <a:bodyPr/>
        <a:lstStyle/>
        <a:p>
          <a:endParaRPr lang="en-US"/>
        </a:p>
      </dgm:t>
    </dgm:pt>
    <dgm:pt modelId="{761BCCCA-22F2-429E-87BA-B070F9DA4265}">
      <dgm:prSet/>
      <dgm:spPr/>
      <dgm:t>
        <a:bodyPr/>
        <a:lstStyle/>
        <a:p>
          <a:r>
            <a:rPr lang="es-MX"/>
            <a:t>Según la Norma CEI 479-11994:</a:t>
          </a:r>
          <a:endParaRPr lang="en-US"/>
        </a:p>
      </dgm:t>
    </dgm:pt>
    <dgm:pt modelId="{4E8583ED-10D8-412F-AEDC-E3193AC31CE3}" type="parTrans" cxnId="{9774309F-C7B6-4889-AD42-6CA3991228C5}">
      <dgm:prSet/>
      <dgm:spPr/>
      <dgm:t>
        <a:bodyPr/>
        <a:lstStyle/>
        <a:p>
          <a:endParaRPr lang="en-US"/>
        </a:p>
      </dgm:t>
    </dgm:pt>
    <dgm:pt modelId="{63B062AB-BE18-4C21-B89D-71826E6F5D7C}" type="sibTrans" cxnId="{9774309F-C7B6-4889-AD42-6CA3991228C5}">
      <dgm:prSet/>
      <dgm:spPr/>
      <dgm:t>
        <a:bodyPr/>
        <a:lstStyle/>
        <a:p>
          <a:endParaRPr lang="en-US"/>
        </a:p>
      </dgm:t>
    </dgm:pt>
    <dgm:pt modelId="{3EC84E31-4E65-40BC-B035-0CE19A019EEB}">
      <dgm:prSet/>
      <dgm:spPr/>
      <dgm:t>
        <a:bodyPr/>
        <a:lstStyle/>
        <a:p>
          <a:r>
            <a:rPr lang="es-MX"/>
            <a:t>0,5 mA en corriente alterna </a:t>
          </a:r>
          <a:endParaRPr lang="en-US"/>
        </a:p>
      </dgm:t>
    </dgm:pt>
    <dgm:pt modelId="{0988402D-7B7E-4AEB-B994-B9EEB647EFAB}" type="parTrans" cxnId="{22291706-32AE-4AA0-AFC2-E8AA55B424C7}">
      <dgm:prSet/>
      <dgm:spPr/>
      <dgm:t>
        <a:bodyPr/>
        <a:lstStyle/>
        <a:p>
          <a:endParaRPr lang="en-US"/>
        </a:p>
      </dgm:t>
    </dgm:pt>
    <dgm:pt modelId="{54597309-E2AD-4365-82DA-20FAA2557AC9}" type="sibTrans" cxnId="{22291706-32AE-4AA0-AFC2-E8AA55B424C7}">
      <dgm:prSet/>
      <dgm:spPr/>
      <dgm:t>
        <a:bodyPr/>
        <a:lstStyle/>
        <a:p>
          <a:endParaRPr lang="en-US"/>
        </a:p>
      </dgm:t>
    </dgm:pt>
    <dgm:pt modelId="{FA0DC907-7614-4C24-AA42-F50C36994E91}">
      <dgm:prSet/>
      <dgm:spPr/>
      <dgm:t>
        <a:bodyPr/>
        <a:lstStyle/>
        <a:p>
          <a:r>
            <a:rPr lang="es-MX"/>
            <a:t>2 mA en corriente continua</a:t>
          </a:r>
          <a:endParaRPr lang="en-US"/>
        </a:p>
      </dgm:t>
    </dgm:pt>
    <dgm:pt modelId="{A9E8DE29-C7E2-4AB0-809E-B6828D4C19CD}" type="parTrans" cxnId="{7D0F0F6A-56C6-461E-BA75-B6BB6CCB068B}">
      <dgm:prSet/>
      <dgm:spPr/>
      <dgm:t>
        <a:bodyPr/>
        <a:lstStyle/>
        <a:p>
          <a:endParaRPr lang="en-US"/>
        </a:p>
      </dgm:t>
    </dgm:pt>
    <dgm:pt modelId="{C2C3B860-6423-449E-8F67-B0E0FE7AFA7D}" type="sibTrans" cxnId="{7D0F0F6A-56C6-461E-BA75-B6BB6CCB068B}">
      <dgm:prSet/>
      <dgm:spPr/>
      <dgm:t>
        <a:bodyPr/>
        <a:lstStyle/>
        <a:p>
          <a:endParaRPr lang="en-US"/>
        </a:p>
      </dgm:t>
    </dgm:pt>
    <dgm:pt modelId="{7981D455-9144-4262-8110-FEE482EFFDE5}" type="pres">
      <dgm:prSet presAssocID="{B3CA4C1B-9BDA-4730-8499-DCBC8AA216E6}" presName="root" presStyleCnt="0">
        <dgm:presLayoutVars>
          <dgm:dir/>
          <dgm:resizeHandles val="exact"/>
        </dgm:presLayoutVars>
      </dgm:prSet>
      <dgm:spPr/>
    </dgm:pt>
    <dgm:pt modelId="{08A8B34B-AF9F-4730-8439-BBB015254228}" type="pres">
      <dgm:prSet presAssocID="{F9A29EBA-5B31-4379-B013-D3F57E296D87}" presName="compNode" presStyleCnt="0"/>
      <dgm:spPr/>
    </dgm:pt>
    <dgm:pt modelId="{1B8EF1EA-927D-4417-8DC8-29A18EE434A4}" type="pres">
      <dgm:prSet presAssocID="{F9A29EBA-5B31-4379-B013-D3F57E296D87}" presName="bgRect" presStyleLbl="bgShp" presStyleIdx="0" presStyleCnt="4"/>
      <dgm:spPr/>
    </dgm:pt>
    <dgm:pt modelId="{FF306CAC-1872-4976-9853-E03769AD299E}" type="pres">
      <dgm:prSet presAssocID="{F9A29EBA-5B31-4379-B013-D3F57E296D8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ón"/>
        </a:ext>
      </dgm:extLst>
    </dgm:pt>
    <dgm:pt modelId="{C0C326EC-AA7E-4BA3-8DDB-4F0D4BFAE6FA}" type="pres">
      <dgm:prSet presAssocID="{F9A29EBA-5B31-4379-B013-D3F57E296D87}" presName="spaceRect" presStyleCnt="0"/>
      <dgm:spPr/>
    </dgm:pt>
    <dgm:pt modelId="{93B064B0-26F1-4E7A-8760-715BD02F7707}" type="pres">
      <dgm:prSet presAssocID="{F9A29EBA-5B31-4379-B013-D3F57E296D87}" presName="parTx" presStyleLbl="revTx" presStyleIdx="0" presStyleCnt="5">
        <dgm:presLayoutVars>
          <dgm:chMax val="0"/>
          <dgm:chPref val="0"/>
        </dgm:presLayoutVars>
      </dgm:prSet>
      <dgm:spPr/>
    </dgm:pt>
    <dgm:pt modelId="{19F9B278-C438-4A95-8A1E-7FCEA604179F}" type="pres">
      <dgm:prSet presAssocID="{A270BC9E-06C7-4E56-8D78-3FF4138B50B2}" presName="sibTrans" presStyleCnt="0"/>
      <dgm:spPr/>
    </dgm:pt>
    <dgm:pt modelId="{332A96D3-B755-4C88-A363-F9D23218863C}" type="pres">
      <dgm:prSet presAssocID="{667AB280-4F6B-47E2-9101-0F94106F581E}" presName="compNode" presStyleCnt="0"/>
      <dgm:spPr/>
    </dgm:pt>
    <dgm:pt modelId="{D42AB021-3A6E-483C-B310-AF7F5548A256}" type="pres">
      <dgm:prSet presAssocID="{667AB280-4F6B-47E2-9101-0F94106F581E}" presName="bgRect" presStyleLbl="bgShp" presStyleIdx="1" presStyleCnt="4"/>
      <dgm:spPr/>
    </dgm:pt>
    <dgm:pt modelId="{7E5FF8C7-62DC-4BB8-8794-F49B604D286F}" type="pres">
      <dgm:prSet presAssocID="{667AB280-4F6B-47E2-9101-0F94106F581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lámpagos"/>
        </a:ext>
      </dgm:extLst>
    </dgm:pt>
    <dgm:pt modelId="{627972DB-2B1B-4328-9225-58B80A8FCD89}" type="pres">
      <dgm:prSet presAssocID="{667AB280-4F6B-47E2-9101-0F94106F581E}" presName="spaceRect" presStyleCnt="0"/>
      <dgm:spPr/>
    </dgm:pt>
    <dgm:pt modelId="{5C7D545B-5C4F-4724-B078-C4A7ADCCE4F7}" type="pres">
      <dgm:prSet presAssocID="{667AB280-4F6B-47E2-9101-0F94106F581E}" presName="parTx" presStyleLbl="revTx" presStyleIdx="1" presStyleCnt="5">
        <dgm:presLayoutVars>
          <dgm:chMax val="0"/>
          <dgm:chPref val="0"/>
        </dgm:presLayoutVars>
      </dgm:prSet>
      <dgm:spPr/>
    </dgm:pt>
    <dgm:pt modelId="{6F2C3606-E564-48F7-A952-C180B2037D10}" type="pres">
      <dgm:prSet presAssocID="{CCBB804B-04A0-4E5A-AA45-333EEA949609}" presName="sibTrans" presStyleCnt="0"/>
      <dgm:spPr/>
    </dgm:pt>
    <dgm:pt modelId="{DBF4BD3A-0420-4FAB-B08F-F4642D747AAF}" type="pres">
      <dgm:prSet presAssocID="{BF2282D5-F2DB-4133-80C2-DA33398CF785}" presName="compNode" presStyleCnt="0"/>
      <dgm:spPr/>
    </dgm:pt>
    <dgm:pt modelId="{A7041C94-1059-45E0-AEC7-7ADC95773699}" type="pres">
      <dgm:prSet presAssocID="{BF2282D5-F2DB-4133-80C2-DA33398CF785}" presName="bgRect" presStyleLbl="bgShp" presStyleIdx="2" presStyleCnt="4"/>
      <dgm:spPr/>
    </dgm:pt>
    <dgm:pt modelId="{5ADEEC95-6D7F-43EF-A873-3F2C5D59BD4E}" type="pres">
      <dgm:prSet presAssocID="{BF2282D5-F2DB-4133-80C2-DA33398CF78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ujo de trabajo"/>
        </a:ext>
      </dgm:extLst>
    </dgm:pt>
    <dgm:pt modelId="{43A05732-5C69-406C-BF5E-9271F65C21BB}" type="pres">
      <dgm:prSet presAssocID="{BF2282D5-F2DB-4133-80C2-DA33398CF785}" presName="spaceRect" presStyleCnt="0"/>
      <dgm:spPr/>
    </dgm:pt>
    <dgm:pt modelId="{809C4D40-03E1-4924-A3A3-A702B06B79A6}" type="pres">
      <dgm:prSet presAssocID="{BF2282D5-F2DB-4133-80C2-DA33398CF785}" presName="parTx" presStyleLbl="revTx" presStyleIdx="2" presStyleCnt="5">
        <dgm:presLayoutVars>
          <dgm:chMax val="0"/>
          <dgm:chPref val="0"/>
        </dgm:presLayoutVars>
      </dgm:prSet>
      <dgm:spPr/>
    </dgm:pt>
    <dgm:pt modelId="{B5D69D97-0938-4D3B-8E99-143610195C7A}" type="pres">
      <dgm:prSet presAssocID="{EC42BCE2-5F41-40FA-A56B-975CC553CBB1}" presName="sibTrans" presStyleCnt="0"/>
      <dgm:spPr/>
    </dgm:pt>
    <dgm:pt modelId="{1D834310-BAA1-4340-9FC9-A1C2828962E0}" type="pres">
      <dgm:prSet presAssocID="{761BCCCA-22F2-429E-87BA-B070F9DA4265}" presName="compNode" presStyleCnt="0"/>
      <dgm:spPr/>
    </dgm:pt>
    <dgm:pt modelId="{4B9F9341-6D4A-4454-8694-B7EE68C7BBC9}" type="pres">
      <dgm:prSet presAssocID="{761BCCCA-22F2-429E-87BA-B070F9DA4265}" presName="bgRect" presStyleLbl="bgShp" presStyleIdx="3" presStyleCnt="4"/>
      <dgm:spPr/>
    </dgm:pt>
    <dgm:pt modelId="{3F51392E-A043-41FF-BF16-F8C98606B2CE}" type="pres">
      <dgm:prSet presAssocID="{761BCCCA-22F2-429E-87BA-B070F9DA426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ca de verificación"/>
        </a:ext>
      </dgm:extLst>
    </dgm:pt>
    <dgm:pt modelId="{4A15EFCD-3E30-48B0-AB74-F30F3E12087D}" type="pres">
      <dgm:prSet presAssocID="{761BCCCA-22F2-429E-87BA-B070F9DA4265}" presName="spaceRect" presStyleCnt="0"/>
      <dgm:spPr/>
    </dgm:pt>
    <dgm:pt modelId="{9F43BB44-B219-41A2-8773-7E8870A6346F}" type="pres">
      <dgm:prSet presAssocID="{761BCCCA-22F2-429E-87BA-B070F9DA4265}" presName="parTx" presStyleLbl="revTx" presStyleIdx="3" presStyleCnt="5">
        <dgm:presLayoutVars>
          <dgm:chMax val="0"/>
          <dgm:chPref val="0"/>
        </dgm:presLayoutVars>
      </dgm:prSet>
      <dgm:spPr/>
    </dgm:pt>
    <dgm:pt modelId="{EC1B380B-C566-44CA-9885-759A05650982}" type="pres">
      <dgm:prSet presAssocID="{761BCCCA-22F2-429E-87BA-B070F9DA4265}" presName="desTx" presStyleLbl="revTx" presStyleIdx="4" presStyleCnt="5">
        <dgm:presLayoutVars/>
      </dgm:prSet>
      <dgm:spPr/>
    </dgm:pt>
  </dgm:ptLst>
  <dgm:cxnLst>
    <dgm:cxn modelId="{22291706-32AE-4AA0-AFC2-E8AA55B424C7}" srcId="{761BCCCA-22F2-429E-87BA-B070F9DA4265}" destId="{3EC84E31-4E65-40BC-B035-0CE19A019EEB}" srcOrd="0" destOrd="0" parTransId="{0988402D-7B7E-4AEB-B994-B9EEB647EFAB}" sibTransId="{54597309-E2AD-4365-82DA-20FAA2557AC9}"/>
    <dgm:cxn modelId="{8D6CDC15-A433-400A-9E15-658AB573EEEE}" type="presOf" srcId="{BF2282D5-F2DB-4133-80C2-DA33398CF785}" destId="{809C4D40-03E1-4924-A3A3-A702B06B79A6}" srcOrd="0" destOrd="0" presId="urn:microsoft.com/office/officeart/2018/2/layout/IconVerticalSolidList"/>
    <dgm:cxn modelId="{2D050232-92D4-4832-B87E-7D22DEB39DDF}" type="presOf" srcId="{F9A29EBA-5B31-4379-B013-D3F57E296D87}" destId="{93B064B0-26F1-4E7A-8760-715BD02F7707}" srcOrd="0" destOrd="0" presId="urn:microsoft.com/office/officeart/2018/2/layout/IconVerticalSolidList"/>
    <dgm:cxn modelId="{7D0F0F6A-56C6-461E-BA75-B6BB6CCB068B}" srcId="{761BCCCA-22F2-429E-87BA-B070F9DA4265}" destId="{FA0DC907-7614-4C24-AA42-F50C36994E91}" srcOrd="1" destOrd="0" parTransId="{A9E8DE29-C7E2-4AB0-809E-B6828D4C19CD}" sibTransId="{C2C3B860-6423-449E-8F67-B0E0FE7AFA7D}"/>
    <dgm:cxn modelId="{B3FF894B-AF56-4DD6-9B91-69F46930AA73}" srcId="{B3CA4C1B-9BDA-4730-8499-DCBC8AA216E6}" destId="{BF2282D5-F2DB-4133-80C2-DA33398CF785}" srcOrd="2" destOrd="0" parTransId="{F9EC5C33-6A5C-4236-A44E-C5FE99B238AF}" sibTransId="{EC42BCE2-5F41-40FA-A56B-975CC553CBB1}"/>
    <dgm:cxn modelId="{79BAB34C-4A5C-48D2-B6A4-8E184C945ACC}" type="presOf" srcId="{B3CA4C1B-9BDA-4730-8499-DCBC8AA216E6}" destId="{7981D455-9144-4262-8110-FEE482EFFDE5}" srcOrd="0" destOrd="0" presId="urn:microsoft.com/office/officeart/2018/2/layout/IconVerticalSolidList"/>
    <dgm:cxn modelId="{5855F56C-8716-41C4-8C1C-03ADBF70CE88}" type="presOf" srcId="{3EC84E31-4E65-40BC-B035-0CE19A019EEB}" destId="{EC1B380B-C566-44CA-9885-759A05650982}" srcOrd="0" destOrd="0" presId="urn:microsoft.com/office/officeart/2018/2/layout/IconVerticalSolidList"/>
    <dgm:cxn modelId="{2655C689-A4CB-4B01-B46D-AF968EF4A7E2}" srcId="{B3CA4C1B-9BDA-4730-8499-DCBC8AA216E6}" destId="{667AB280-4F6B-47E2-9101-0F94106F581E}" srcOrd="1" destOrd="0" parTransId="{B2BC4D8F-3A0E-4285-9AAD-2B1C69509966}" sibTransId="{CCBB804B-04A0-4E5A-AA45-333EEA949609}"/>
    <dgm:cxn modelId="{9774309F-C7B6-4889-AD42-6CA3991228C5}" srcId="{B3CA4C1B-9BDA-4730-8499-DCBC8AA216E6}" destId="{761BCCCA-22F2-429E-87BA-B070F9DA4265}" srcOrd="3" destOrd="0" parTransId="{4E8583ED-10D8-412F-AEDC-E3193AC31CE3}" sibTransId="{63B062AB-BE18-4C21-B89D-71826E6F5D7C}"/>
    <dgm:cxn modelId="{13AEEEA2-D7BD-4983-832F-AA0CE7A1C07D}" type="presOf" srcId="{FA0DC907-7614-4C24-AA42-F50C36994E91}" destId="{EC1B380B-C566-44CA-9885-759A05650982}" srcOrd="0" destOrd="1" presId="urn:microsoft.com/office/officeart/2018/2/layout/IconVerticalSolidList"/>
    <dgm:cxn modelId="{42096AC6-EFFC-4005-8B1F-BAF9C222CAE6}" type="presOf" srcId="{761BCCCA-22F2-429E-87BA-B070F9DA4265}" destId="{9F43BB44-B219-41A2-8773-7E8870A6346F}" srcOrd="0" destOrd="0" presId="urn:microsoft.com/office/officeart/2018/2/layout/IconVerticalSolidList"/>
    <dgm:cxn modelId="{704D7CD6-CF67-4ACE-A8D9-47DF45F5D1D7}" type="presOf" srcId="{667AB280-4F6B-47E2-9101-0F94106F581E}" destId="{5C7D545B-5C4F-4724-B078-C4A7ADCCE4F7}" srcOrd="0" destOrd="0" presId="urn:microsoft.com/office/officeart/2018/2/layout/IconVerticalSolidList"/>
    <dgm:cxn modelId="{41E8B3FA-D86B-497F-A003-FC868931D4A6}" srcId="{B3CA4C1B-9BDA-4730-8499-DCBC8AA216E6}" destId="{F9A29EBA-5B31-4379-B013-D3F57E296D87}" srcOrd="0" destOrd="0" parTransId="{33C6920A-8B69-483C-A887-67D675CB0967}" sibTransId="{A270BC9E-06C7-4E56-8D78-3FF4138B50B2}"/>
    <dgm:cxn modelId="{4529B59D-C598-4BC9-A695-6DDD2C49A546}" type="presParOf" srcId="{7981D455-9144-4262-8110-FEE482EFFDE5}" destId="{08A8B34B-AF9F-4730-8439-BBB015254228}" srcOrd="0" destOrd="0" presId="urn:microsoft.com/office/officeart/2018/2/layout/IconVerticalSolidList"/>
    <dgm:cxn modelId="{12F06B4E-BE4E-4B87-B444-620BC6FE6763}" type="presParOf" srcId="{08A8B34B-AF9F-4730-8439-BBB015254228}" destId="{1B8EF1EA-927D-4417-8DC8-29A18EE434A4}" srcOrd="0" destOrd="0" presId="urn:microsoft.com/office/officeart/2018/2/layout/IconVerticalSolidList"/>
    <dgm:cxn modelId="{1EE754FE-9FD2-4539-870D-546577ECFE21}" type="presParOf" srcId="{08A8B34B-AF9F-4730-8439-BBB015254228}" destId="{FF306CAC-1872-4976-9853-E03769AD299E}" srcOrd="1" destOrd="0" presId="urn:microsoft.com/office/officeart/2018/2/layout/IconVerticalSolidList"/>
    <dgm:cxn modelId="{A0DBC1E2-9BDD-4311-8844-62DDEB238D98}" type="presParOf" srcId="{08A8B34B-AF9F-4730-8439-BBB015254228}" destId="{C0C326EC-AA7E-4BA3-8DDB-4F0D4BFAE6FA}" srcOrd="2" destOrd="0" presId="urn:microsoft.com/office/officeart/2018/2/layout/IconVerticalSolidList"/>
    <dgm:cxn modelId="{C8ACB304-6D04-43FD-85E9-A88A15130EC9}" type="presParOf" srcId="{08A8B34B-AF9F-4730-8439-BBB015254228}" destId="{93B064B0-26F1-4E7A-8760-715BD02F7707}" srcOrd="3" destOrd="0" presId="urn:microsoft.com/office/officeart/2018/2/layout/IconVerticalSolidList"/>
    <dgm:cxn modelId="{BB511D51-CD23-4FA2-9C39-0071F2443570}" type="presParOf" srcId="{7981D455-9144-4262-8110-FEE482EFFDE5}" destId="{19F9B278-C438-4A95-8A1E-7FCEA604179F}" srcOrd="1" destOrd="0" presId="urn:microsoft.com/office/officeart/2018/2/layout/IconVerticalSolidList"/>
    <dgm:cxn modelId="{F8FC4CA1-251C-44EB-863E-8BFD9DE44551}" type="presParOf" srcId="{7981D455-9144-4262-8110-FEE482EFFDE5}" destId="{332A96D3-B755-4C88-A363-F9D23218863C}" srcOrd="2" destOrd="0" presId="urn:microsoft.com/office/officeart/2018/2/layout/IconVerticalSolidList"/>
    <dgm:cxn modelId="{46148DC0-4497-4C4E-BE1B-4F23B7BCC635}" type="presParOf" srcId="{332A96D3-B755-4C88-A363-F9D23218863C}" destId="{D42AB021-3A6E-483C-B310-AF7F5548A256}" srcOrd="0" destOrd="0" presId="urn:microsoft.com/office/officeart/2018/2/layout/IconVerticalSolidList"/>
    <dgm:cxn modelId="{592E6055-715D-4D5A-B2E8-459E441708DA}" type="presParOf" srcId="{332A96D3-B755-4C88-A363-F9D23218863C}" destId="{7E5FF8C7-62DC-4BB8-8794-F49B604D286F}" srcOrd="1" destOrd="0" presId="urn:microsoft.com/office/officeart/2018/2/layout/IconVerticalSolidList"/>
    <dgm:cxn modelId="{0E39DC3E-3291-4A2D-B519-86162220E450}" type="presParOf" srcId="{332A96D3-B755-4C88-A363-F9D23218863C}" destId="{627972DB-2B1B-4328-9225-58B80A8FCD89}" srcOrd="2" destOrd="0" presId="urn:microsoft.com/office/officeart/2018/2/layout/IconVerticalSolidList"/>
    <dgm:cxn modelId="{DDBBA5A4-F84A-407C-8BF8-6FFCEAACBC20}" type="presParOf" srcId="{332A96D3-B755-4C88-A363-F9D23218863C}" destId="{5C7D545B-5C4F-4724-B078-C4A7ADCCE4F7}" srcOrd="3" destOrd="0" presId="urn:microsoft.com/office/officeart/2018/2/layout/IconVerticalSolidList"/>
    <dgm:cxn modelId="{572C6660-D4B7-458E-9EB5-73785DDEF7CE}" type="presParOf" srcId="{7981D455-9144-4262-8110-FEE482EFFDE5}" destId="{6F2C3606-E564-48F7-A952-C180B2037D10}" srcOrd="3" destOrd="0" presId="urn:microsoft.com/office/officeart/2018/2/layout/IconVerticalSolidList"/>
    <dgm:cxn modelId="{4B261010-51E3-4985-8651-7C4B143F6FC3}" type="presParOf" srcId="{7981D455-9144-4262-8110-FEE482EFFDE5}" destId="{DBF4BD3A-0420-4FAB-B08F-F4642D747AAF}" srcOrd="4" destOrd="0" presId="urn:microsoft.com/office/officeart/2018/2/layout/IconVerticalSolidList"/>
    <dgm:cxn modelId="{6C2F4C43-56F4-4A39-850D-9F2AB3D55F01}" type="presParOf" srcId="{DBF4BD3A-0420-4FAB-B08F-F4642D747AAF}" destId="{A7041C94-1059-45E0-AEC7-7ADC95773699}" srcOrd="0" destOrd="0" presId="urn:microsoft.com/office/officeart/2018/2/layout/IconVerticalSolidList"/>
    <dgm:cxn modelId="{8944CDC1-CDED-410A-B1EF-96B088BFCB4D}" type="presParOf" srcId="{DBF4BD3A-0420-4FAB-B08F-F4642D747AAF}" destId="{5ADEEC95-6D7F-43EF-A873-3F2C5D59BD4E}" srcOrd="1" destOrd="0" presId="urn:microsoft.com/office/officeart/2018/2/layout/IconVerticalSolidList"/>
    <dgm:cxn modelId="{4E1F390C-1BB8-4AA2-BFB6-6D42239D8E2E}" type="presParOf" srcId="{DBF4BD3A-0420-4FAB-B08F-F4642D747AAF}" destId="{43A05732-5C69-406C-BF5E-9271F65C21BB}" srcOrd="2" destOrd="0" presId="urn:microsoft.com/office/officeart/2018/2/layout/IconVerticalSolidList"/>
    <dgm:cxn modelId="{EE64F564-CFD2-43CD-8741-9EF017D436C3}" type="presParOf" srcId="{DBF4BD3A-0420-4FAB-B08F-F4642D747AAF}" destId="{809C4D40-03E1-4924-A3A3-A702B06B79A6}" srcOrd="3" destOrd="0" presId="urn:microsoft.com/office/officeart/2018/2/layout/IconVerticalSolidList"/>
    <dgm:cxn modelId="{081D455F-B177-45EF-B6DA-C9F7F20D94F5}" type="presParOf" srcId="{7981D455-9144-4262-8110-FEE482EFFDE5}" destId="{B5D69D97-0938-4D3B-8E99-143610195C7A}" srcOrd="5" destOrd="0" presId="urn:microsoft.com/office/officeart/2018/2/layout/IconVerticalSolidList"/>
    <dgm:cxn modelId="{C492FC9E-4318-4C01-9C18-AEE6E47848DD}" type="presParOf" srcId="{7981D455-9144-4262-8110-FEE482EFFDE5}" destId="{1D834310-BAA1-4340-9FC9-A1C2828962E0}" srcOrd="6" destOrd="0" presId="urn:microsoft.com/office/officeart/2018/2/layout/IconVerticalSolidList"/>
    <dgm:cxn modelId="{A1BA9AA0-1211-4CCE-B2E9-A7EC5208600C}" type="presParOf" srcId="{1D834310-BAA1-4340-9FC9-A1C2828962E0}" destId="{4B9F9341-6D4A-4454-8694-B7EE68C7BBC9}" srcOrd="0" destOrd="0" presId="urn:microsoft.com/office/officeart/2018/2/layout/IconVerticalSolidList"/>
    <dgm:cxn modelId="{4871A398-FB8C-4E1B-AC45-E938878C78BA}" type="presParOf" srcId="{1D834310-BAA1-4340-9FC9-A1C2828962E0}" destId="{3F51392E-A043-41FF-BF16-F8C98606B2CE}" srcOrd="1" destOrd="0" presId="urn:microsoft.com/office/officeart/2018/2/layout/IconVerticalSolidList"/>
    <dgm:cxn modelId="{5EB7C7F6-4DBD-4FA1-9A43-557AE8E47698}" type="presParOf" srcId="{1D834310-BAA1-4340-9FC9-A1C2828962E0}" destId="{4A15EFCD-3E30-48B0-AB74-F30F3E12087D}" srcOrd="2" destOrd="0" presId="urn:microsoft.com/office/officeart/2018/2/layout/IconVerticalSolidList"/>
    <dgm:cxn modelId="{F8AF9714-E3D2-4D4C-9F4E-550737054727}" type="presParOf" srcId="{1D834310-BAA1-4340-9FC9-A1C2828962E0}" destId="{9F43BB44-B219-41A2-8773-7E8870A6346F}" srcOrd="3" destOrd="0" presId="urn:microsoft.com/office/officeart/2018/2/layout/IconVerticalSolidList"/>
    <dgm:cxn modelId="{36950B7F-8033-427E-BF2A-7B744188D78E}" type="presParOf" srcId="{1D834310-BAA1-4340-9FC9-A1C2828962E0}" destId="{EC1B380B-C566-44CA-9885-759A0565098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F6360C-97F4-4D10-BA0E-604BFE41061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C42A6CA-AE10-4380-BF8E-FFD257144B80}">
      <dgm:prSet/>
      <dgm:spPr/>
      <dgm:t>
        <a:bodyPr/>
        <a:lstStyle/>
        <a:p>
          <a:r>
            <a:rPr lang="es-MX"/>
            <a:t>Puesta a tierra de la electricidad estática</a:t>
          </a:r>
          <a:endParaRPr lang="en-US"/>
        </a:p>
      </dgm:t>
    </dgm:pt>
    <dgm:pt modelId="{8DD1D35A-343A-424B-B328-A14EC999552A}" type="parTrans" cxnId="{C3D41116-C852-46E4-B076-2FF5610839A7}">
      <dgm:prSet/>
      <dgm:spPr/>
      <dgm:t>
        <a:bodyPr/>
        <a:lstStyle/>
        <a:p>
          <a:endParaRPr lang="en-US"/>
        </a:p>
      </dgm:t>
    </dgm:pt>
    <dgm:pt modelId="{07C04A99-104E-4CE4-97FD-5256802E24C3}" type="sibTrans" cxnId="{C3D41116-C852-46E4-B076-2FF5610839A7}">
      <dgm:prSet/>
      <dgm:spPr/>
      <dgm:t>
        <a:bodyPr/>
        <a:lstStyle/>
        <a:p>
          <a:endParaRPr lang="en-US"/>
        </a:p>
      </dgm:t>
    </dgm:pt>
    <dgm:pt modelId="{5A7C9D7D-A10A-40AE-852F-B459D3713A53}">
      <dgm:prSet/>
      <dgm:spPr/>
      <dgm:t>
        <a:bodyPr/>
        <a:lstStyle/>
        <a:p>
          <a:r>
            <a:rPr lang="es-MX"/>
            <a:t>La regla básica de la prevención electrostática es eliminar las diferencias </a:t>
          </a:r>
          <a:r>
            <a:rPr lang="es-ES"/>
            <a:t>de potencial entre objetos.</a:t>
          </a:r>
          <a:endParaRPr lang="en-US"/>
        </a:p>
      </dgm:t>
    </dgm:pt>
    <dgm:pt modelId="{180D9F0D-FAB8-4705-B486-05150D0DFDFF}" type="parTrans" cxnId="{FE88E9AA-81A7-4177-AE33-B3BDE311D2CF}">
      <dgm:prSet/>
      <dgm:spPr/>
      <dgm:t>
        <a:bodyPr/>
        <a:lstStyle/>
        <a:p>
          <a:endParaRPr lang="en-US"/>
        </a:p>
      </dgm:t>
    </dgm:pt>
    <dgm:pt modelId="{1CDBDBEA-9BF4-4A0B-A508-5398E44EE993}" type="sibTrans" cxnId="{FE88E9AA-81A7-4177-AE33-B3BDE311D2CF}">
      <dgm:prSet/>
      <dgm:spPr/>
      <dgm:t>
        <a:bodyPr/>
        <a:lstStyle/>
        <a:p>
          <a:endParaRPr lang="en-US"/>
        </a:p>
      </dgm:t>
    </dgm:pt>
    <dgm:pt modelId="{2429EA0B-A953-4D6D-B0FA-148E5EC59714}">
      <dgm:prSet/>
      <dgm:spPr/>
      <dgm:t>
        <a:bodyPr/>
        <a:lstStyle/>
        <a:p>
          <a:r>
            <a:rPr lang="es-MX"/>
            <a:t>Protección contra las descargas electrostáticas</a:t>
          </a:r>
          <a:endParaRPr lang="en-US"/>
        </a:p>
      </dgm:t>
    </dgm:pt>
    <dgm:pt modelId="{3A755E3E-8811-4952-9B56-CBD160FD85B7}" type="parTrans" cxnId="{2D046F07-AD63-4677-9226-DEB46D448707}">
      <dgm:prSet/>
      <dgm:spPr/>
      <dgm:t>
        <a:bodyPr/>
        <a:lstStyle/>
        <a:p>
          <a:endParaRPr lang="en-US"/>
        </a:p>
      </dgm:t>
    </dgm:pt>
    <dgm:pt modelId="{CF73D209-5835-403C-A554-F5F56182F82F}" type="sibTrans" cxnId="{2D046F07-AD63-4677-9226-DEB46D448707}">
      <dgm:prSet/>
      <dgm:spPr/>
      <dgm:t>
        <a:bodyPr/>
        <a:lstStyle/>
        <a:p>
          <a:endParaRPr lang="en-US"/>
        </a:p>
      </dgm:t>
    </dgm:pt>
    <dgm:pt modelId="{3426415C-9544-4161-AB2B-8F5062CDD7C8}">
      <dgm:prSet/>
      <dgm:spPr/>
      <dgm:t>
        <a:bodyPr/>
        <a:lstStyle/>
        <a:p>
          <a:r>
            <a:rPr lang="es-ES"/>
            <a:t>Protección en atmósferas explosivas</a:t>
          </a:r>
          <a:endParaRPr lang="en-US"/>
        </a:p>
      </dgm:t>
    </dgm:pt>
    <dgm:pt modelId="{E5B69360-7D45-44EE-B901-51AA29C00889}" type="parTrans" cxnId="{CDAFA8C0-4511-46AB-994D-EA46ACD0156F}">
      <dgm:prSet/>
      <dgm:spPr/>
      <dgm:t>
        <a:bodyPr/>
        <a:lstStyle/>
        <a:p>
          <a:endParaRPr lang="en-US"/>
        </a:p>
      </dgm:t>
    </dgm:pt>
    <dgm:pt modelId="{7E221419-9A0A-42BE-87F5-A4EE8BE579A2}" type="sibTrans" cxnId="{CDAFA8C0-4511-46AB-994D-EA46ACD0156F}">
      <dgm:prSet/>
      <dgm:spPr/>
      <dgm:t>
        <a:bodyPr/>
        <a:lstStyle/>
        <a:p>
          <a:endParaRPr lang="en-US"/>
        </a:p>
      </dgm:t>
    </dgm:pt>
    <dgm:pt modelId="{31AC5BA5-8ED9-4281-AD62-9599CA178875}" type="pres">
      <dgm:prSet presAssocID="{69F6360C-97F4-4D10-BA0E-604BFE410618}" presName="root" presStyleCnt="0">
        <dgm:presLayoutVars>
          <dgm:dir/>
          <dgm:resizeHandles val="exact"/>
        </dgm:presLayoutVars>
      </dgm:prSet>
      <dgm:spPr/>
    </dgm:pt>
    <dgm:pt modelId="{0B91C1DC-2377-4042-B189-41874AB42DFC}" type="pres">
      <dgm:prSet presAssocID="{0C42A6CA-AE10-4380-BF8E-FFD257144B80}" presName="compNode" presStyleCnt="0"/>
      <dgm:spPr/>
    </dgm:pt>
    <dgm:pt modelId="{88DA1559-9021-400D-89A5-B5A75C05A3A2}" type="pres">
      <dgm:prSet presAssocID="{0C42A6CA-AE10-4380-BF8E-FFD257144B80}" presName="bgRect" presStyleLbl="bgShp" presStyleIdx="0" presStyleCnt="3"/>
      <dgm:spPr/>
    </dgm:pt>
    <dgm:pt modelId="{FAEE532C-3778-44CD-B684-F6E6476F091A}" type="pres">
      <dgm:prSet presAssocID="{0C42A6CA-AE10-4380-BF8E-FFD257144B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lino"/>
        </a:ext>
      </dgm:extLst>
    </dgm:pt>
    <dgm:pt modelId="{0917BC37-C6CD-4F8F-A8C2-74B76C8FF495}" type="pres">
      <dgm:prSet presAssocID="{0C42A6CA-AE10-4380-BF8E-FFD257144B80}" presName="spaceRect" presStyleCnt="0"/>
      <dgm:spPr/>
    </dgm:pt>
    <dgm:pt modelId="{49DF1732-3480-4DB0-AD23-3510BBBB031B}" type="pres">
      <dgm:prSet presAssocID="{0C42A6CA-AE10-4380-BF8E-FFD257144B80}" presName="parTx" presStyleLbl="revTx" presStyleIdx="0" presStyleCnt="4">
        <dgm:presLayoutVars>
          <dgm:chMax val="0"/>
          <dgm:chPref val="0"/>
        </dgm:presLayoutVars>
      </dgm:prSet>
      <dgm:spPr/>
    </dgm:pt>
    <dgm:pt modelId="{4865557B-345F-4EF9-811D-64A57900E385}" type="pres">
      <dgm:prSet presAssocID="{0C42A6CA-AE10-4380-BF8E-FFD257144B80}" presName="desTx" presStyleLbl="revTx" presStyleIdx="1" presStyleCnt="4">
        <dgm:presLayoutVars/>
      </dgm:prSet>
      <dgm:spPr/>
    </dgm:pt>
    <dgm:pt modelId="{B2AE11E5-F4D1-4A96-A2A7-5CC578EF696E}" type="pres">
      <dgm:prSet presAssocID="{07C04A99-104E-4CE4-97FD-5256802E24C3}" presName="sibTrans" presStyleCnt="0"/>
      <dgm:spPr/>
    </dgm:pt>
    <dgm:pt modelId="{AB82824D-56BE-4403-9B85-06599FB34A17}" type="pres">
      <dgm:prSet presAssocID="{2429EA0B-A953-4D6D-B0FA-148E5EC59714}" presName="compNode" presStyleCnt="0"/>
      <dgm:spPr/>
    </dgm:pt>
    <dgm:pt modelId="{6686A5CE-CF53-4EDD-BBAA-3F2FF7394D64}" type="pres">
      <dgm:prSet presAssocID="{2429EA0B-A953-4D6D-B0FA-148E5EC59714}" presName="bgRect" presStyleLbl="bgShp" presStyleIdx="1" presStyleCnt="3"/>
      <dgm:spPr/>
    </dgm:pt>
    <dgm:pt modelId="{986C925F-2E4B-4B49-A65E-B0953B4352AE}" type="pres">
      <dgm:prSet presAssocID="{2429EA0B-A953-4D6D-B0FA-148E5EC597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scargar"/>
        </a:ext>
      </dgm:extLst>
    </dgm:pt>
    <dgm:pt modelId="{EDF0EC21-7BCE-43C9-A616-AEF2614E7DB0}" type="pres">
      <dgm:prSet presAssocID="{2429EA0B-A953-4D6D-B0FA-148E5EC59714}" presName="spaceRect" presStyleCnt="0"/>
      <dgm:spPr/>
    </dgm:pt>
    <dgm:pt modelId="{424576E5-8FC4-4024-858C-330720D75C51}" type="pres">
      <dgm:prSet presAssocID="{2429EA0B-A953-4D6D-B0FA-148E5EC59714}" presName="parTx" presStyleLbl="revTx" presStyleIdx="2" presStyleCnt="4">
        <dgm:presLayoutVars>
          <dgm:chMax val="0"/>
          <dgm:chPref val="0"/>
        </dgm:presLayoutVars>
      </dgm:prSet>
      <dgm:spPr/>
    </dgm:pt>
    <dgm:pt modelId="{3AF898F1-B8A0-478B-AA5A-71F2609D3FEE}" type="pres">
      <dgm:prSet presAssocID="{CF73D209-5835-403C-A554-F5F56182F82F}" presName="sibTrans" presStyleCnt="0"/>
      <dgm:spPr/>
    </dgm:pt>
    <dgm:pt modelId="{8E90AF2F-A32C-41B4-A2BE-11F1D433DFB9}" type="pres">
      <dgm:prSet presAssocID="{3426415C-9544-4161-AB2B-8F5062CDD7C8}" presName="compNode" presStyleCnt="0"/>
      <dgm:spPr/>
    </dgm:pt>
    <dgm:pt modelId="{91E1E8EC-02A2-4167-BE78-EC55B9800521}" type="pres">
      <dgm:prSet presAssocID="{3426415C-9544-4161-AB2B-8F5062CDD7C8}" presName="bgRect" presStyleLbl="bgShp" presStyleIdx="2" presStyleCnt="3"/>
      <dgm:spPr/>
    </dgm:pt>
    <dgm:pt modelId="{45B50CC1-FC45-4611-86E9-D8ABA34E49E0}" type="pres">
      <dgm:prSet presAssocID="{3426415C-9544-4161-AB2B-8F5062CDD7C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uego"/>
        </a:ext>
      </dgm:extLst>
    </dgm:pt>
    <dgm:pt modelId="{81540B7F-155C-4749-B980-62994EB3B53A}" type="pres">
      <dgm:prSet presAssocID="{3426415C-9544-4161-AB2B-8F5062CDD7C8}" presName="spaceRect" presStyleCnt="0"/>
      <dgm:spPr/>
    </dgm:pt>
    <dgm:pt modelId="{9B6C5949-88E6-44A9-B64E-CDF3A1F41943}" type="pres">
      <dgm:prSet presAssocID="{3426415C-9544-4161-AB2B-8F5062CDD7C8}" presName="parTx" presStyleLbl="revTx" presStyleIdx="3" presStyleCnt="4">
        <dgm:presLayoutVars>
          <dgm:chMax val="0"/>
          <dgm:chPref val="0"/>
        </dgm:presLayoutVars>
      </dgm:prSet>
      <dgm:spPr/>
    </dgm:pt>
  </dgm:ptLst>
  <dgm:cxnLst>
    <dgm:cxn modelId="{2D046F07-AD63-4677-9226-DEB46D448707}" srcId="{69F6360C-97F4-4D10-BA0E-604BFE410618}" destId="{2429EA0B-A953-4D6D-B0FA-148E5EC59714}" srcOrd="1" destOrd="0" parTransId="{3A755E3E-8811-4952-9B56-CBD160FD85B7}" sibTransId="{CF73D209-5835-403C-A554-F5F56182F82F}"/>
    <dgm:cxn modelId="{DFDCCF13-CA30-4D44-A5F0-53201B575FAC}" type="presOf" srcId="{69F6360C-97F4-4D10-BA0E-604BFE410618}" destId="{31AC5BA5-8ED9-4281-AD62-9599CA178875}" srcOrd="0" destOrd="0" presId="urn:microsoft.com/office/officeart/2018/2/layout/IconVerticalSolidList"/>
    <dgm:cxn modelId="{C3D41116-C852-46E4-B076-2FF5610839A7}" srcId="{69F6360C-97F4-4D10-BA0E-604BFE410618}" destId="{0C42A6CA-AE10-4380-BF8E-FFD257144B80}" srcOrd="0" destOrd="0" parTransId="{8DD1D35A-343A-424B-B328-A14EC999552A}" sibTransId="{07C04A99-104E-4CE4-97FD-5256802E24C3}"/>
    <dgm:cxn modelId="{50E96374-118B-46A8-AF89-A62D933CDBB8}" type="presOf" srcId="{3426415C-9544-4161-AB2B-8F5062CDD7C8}" destId="{9B6C5949-88E6-44A9-B64E-CDF3A1F41943}" srcOrd="0" destOrd="0" presId="urn:microsoft.com/office/officeart/2018/2/layout/IconVerticalSolidList"/>
    <dgm:cxn modelId="{4B002979-E763-4324-8E6F-87E6A12DCC96}" type="presOf" srcId="{5A7C9D7D-A10A-40AE-852F-B459D3713A53}" destId="{4865557B-345F-4EF9-811D-64A57900E385}" srcOrd="0" destOrd="0" presId="urn:microsoft.com/office/officeart/2018/2/layout/IconVerticalSolidList"/>
    <dgm:cxn modelId="{FE88E9AA-81A7-4177-AE33-B3BDE311D2CF}" srcId="{0C42A6CA-AE10-4380-BF8E-FFD257144B80}" destId="{5A7C9D7D-A10A-40AE-852F-B459D3713A53}" srcOrd="0" destOrd="0" parTransId="{180D9F0D-FAB8-4705-B486-05150D0DFDFF}" sibTransId="{1CDBDBEA-9BF4-4A0B-A508-5398E44EE993}"/>
    <dgm:cxn modelId="{CDAFA8C0-4511-46AB-994D-EA46ACD0156F}" srcId="{69F6360C-97F4-4D10-BA0E-604BFE410618}" destId="{3426415C-9544-4161-AB2B-8F5062CDD7C8}" srcOrd="2" destOrd="0" parTransId="{E5B69360-7D45-44EE-B901-51AA29C00889}" sibTransId="{7E221419-9A0A-42BE-87F5-A4EE8BE579A2}"/>
    <dgm:cxn modelId="{64F1DECC-91BA-4F0C-A239-8EBAC215FDE4}" type="presOf" srcId="{0C42A6CA-AE10-4380-BF8E-FFD257144B80}" destId="{49DF1732-3480-4DB0-AD23-3510BBBB031B}" srcOrd="0" destOrd="0" presId="urn:microsoft.com/office/officeart/2018/2/layout/IconVerticalSolidList"/>
    <dgm:cxn modelId="{B33BCAEA-3857-4EEE-96B0-EE5C1407DB97}" type="presOf" srcId="{2429EA0B-A953-4D6D-B0FA-148E5EC59714}" destId="{424576E5-8FC4-4024-858C-330720D75C51}" srcOrd="0" destOrd="0" presId="urn:microsoft.com/office/officeart/2018/2/layout/IconVerticalSolidList"/>
    <dgm:cxn modelId="{681F0ABA-6FC2-4597-8B59-11D509CF6C4A}" type="presParOf" srcId="{31AC5BA5-8ED9-4281-AD62-9599CA178875}" destId="{0B91C1DC-2377-4042-B189-41874AB42DFC}" srcOrd="0" destOrd="0" presId="urn:microsoft.com/office/officeart/2018/2/layout/IconVerticalSolidList"/>
    <dgm:cxn modelId="{090D6F9B-6CB3-467D-A04C-7A0BE07FC340}" type="presParOf" srcId="{0B91C1DC-2377-4042-B189-41874AB42DFC}" destId="{88DA1559-9021-400D-89A5-B5A75C05A3A2}" srcOrd="0" destOrd="0" presId="urn:microsoft.com/office/officeart/2018/2/layout/IconVerticalSolidList"/>
    <dgm:cxn modelId="{970058B4-A999-41FB-8EB5-E708BA40172F}" type="presParOf" srcId="{0B91C1DC-2377-4042-B189-41874AB42DFC}" destId="{FAEE532C-3778-44CD-B684-F6E6476F091A}" srcOrd="1" destOrd="0" presId="urn:microsoft.com/office/officeart/2018/2/layout/IconVerticalSolidList"/>
    <dgm:cxn modelId="{FF484DBE-7134-4B07-B17D-F9C2EEA04915}" type="presParOf" srcId="{0B91C1DC-2377-4042-B189-41874AB42DFC}" destId="{0917BC37-C6CD-4F8F-A8C2-74B76C8FF495}" srcOrd="2" destOrd="0" presId="urn:microsoft.com/office/officeart/2018/2/layout/IconVerticalSolidList"/>
    <dgm:cxn modelId="{C73906BF-5B9E-45D9-988F-D4D0181BB60E}" type="presParOf" srcId="{0B91C1DC-2377-4042-B189-41874AB42DFC}" destId="{49DF1732-3480-4DB0-AD23-3510BBBB031B}" srcOrd="3" destOrd="0" presId="urn:microsoft.com/office/officeart/2018/2/layout/IconVerticalSolidList"/>
    <dgm:cxn modelId="{491AAC1F-A7E0-4D5E-BFED-E095947C96EE}" type="presParOf" srcId="{0B91C1DC-2377-4042-B189-41874AB42DFC}" destId="{4865557B-345F-4EF9-811D-64A57900E385}" srcOrd="4" destOrd="0" presId="urn:microsoft.com/office/officeart/2018/2/layout/IconVerticalSolidList"/>
    <dgm:cxn modelId="{F9E7C6DA-B5D2-41B0-9535-171E8B3F3640}" type="presParOf" srcId="{31AC5BA5-8ED9-4281-AD62-9599CA178875}" destId="{B2AE11E5-F4D1-4A96-A2A7-5CC578EF696E}" srcOrd="1" destOrd="0" presId="urn:microsoft.com/office/officeart/2018/2/layout/IconVerticalSolidList"/>
    <dgm:cxn modelId="{A93CF8EF-AC5A-4A84-89F4-9CE3B0724FAA}" type="presParOf" srcId="{31AC5BA5-8ED9-4281-AD62-9599CA178875}" destId="{AB82824D-56BE-4403-9B85-06599FB34A17}" srcOrd="2" destOrd="0" presId="urn:microsoft.com/office/officeart/2018/2/layout/IconVerticalSolidList"/>
    <dgm:cxn modelId="{4340C8E6-6061-457A-B632-02ECC2C3F42E}" type="presParOf" srcId="{AB82824D-56BE-4403-9B85-06599FB34A17}" destId="{6686A5CE-CF53-4EDD-BBAA-3F2FF7394D64}" srcOrd="0" destOrd="0" presId="urn:microsoft.com/office/officeart/2018/2/layout/IconVerticalSolidList"/>
    <dgm:cxn modelId="{54CA7DB0-67A8-4D54-8309-E12CF7C15B3B}" type="presParOf" srcId="{AB82824D-56BE-4403-9B85-06599FB34A17}" destId="{986C925F-2E4B-4B49-A65E-B0953B4352AE}" srcOrd="1" destOrd="0" presId="urn:microsoft.com/office/officeart/2018/2/layout/IconVerticalSolidList"/>
    <dgm:cxn modelId="{BEE91EC1-6716-4558-9449-A6FC19DEE06F}" type="presParOf" srcId="{AB82824D-56BE-4403-9B85-06599FB34A17}" destId="{EDF0EC21-7BCE-43C9-A616-AEF2614E7DB0}" srcOrd="2" destOrd="0" presId="urn:microsoft.com/office/officeart/2018/2/layout/IconVerticalSolidList"/>
    <dgm:cxn modelId="{6C182C87-C6D2-47AE-8283-35FBB1450616}" type="presParOf" srcId="{AB82824D-56BE-4403-9B85-06599FB34A17}" destId="{424576E5-8FC4-4024-858C-330720D75C51}" srcOrd="3" destOrd="0" presId="urn:microsoft.com/office/officeart/2018/2/layout/IconVerticalSolidList"/>
    <dgm:cxn modelId="{3AA0A683-A7F2-469A-90C7-D16038879E68}" type="presParOf" srcId="{31AC5BA5-8ED9-4281-AD62-9599CA178875}" destId="{3AF898F1-B8A0-478B-AA5A-71F2609D3FEE}" srcOrd="3" destOrd="0" presId="urn:microsoft.com/office/officeart/2018/2/layout/IconVerticalSolidList"/>
    <dgm:cxn modelId="{7F3CE179-88B0-4C33-987E-5467E7FBF2D1}" type="presParOf" srcId="{31AC5BA5-8ED9-4281-AD62-9599CA178875}" destId="{8E90AF2F-A32C-41B4-A2BE-11F1D433DFB9}" srcOrd="4" destOrd="0" presId="urn:microsoft.com/office/officeart/2018/2/layout/IconVerticalSolidList"/>
    <dgm:cxn modelId="{0953E245-0A96-499D-8E18-AAF8AA7EDDB9}" type="presParOf" srcId="{8E90AF2F-A32C-41B4-A2BE-11F1D433DFB9}" destId="{91E1E8EC-02A2-4167-BE78-EC55B9800521}" srcOrd="0" destOrd="0" presId="urn:microsoft.com/office/officeart/2018/2/layout/IconVerticalSolidList"/>
    <dgm:cxn modelId="{2F9F3620-4A5D-4721-A167-ECDB71CAEFCA}" type="presParOf" srcId="{8E90AF2F-A32C-41B4-A2BE-11F1D433DFB9}" destId="{45B50CC1-FC45-4611-86E9-D8ABA34E49E0}" srcOrd="1" destOrd="0" presId="urn:microsoft.com/office/officeart/2018/2/layout/IconVerticalSolidList"/>
    <dgm:cxn modelId="{9D9D47A1-1950-48C2-A543-5DA682B436D2}" type="presParOf" srcId="{8E90AF2F-A32C-41B4-A2BE-11F1D433DFB9}" destId="{81540B7F-155C-4749-B980-62994EB3B53A}" srcOrd="2" destOrd="0" presId="urn:microsoft.com/office/officeart/2018/2/layout/IconVerticalSolidList"/>
    <dgm:cxn modelId="{916F79A1-1877-4F63-BC67-AA40E6DBFED9}" type="presParOf" srcId="{8E90AF2F-A32C-41B4-A2BE-11F1D433DFB9}" destId="{9B6C5949-88E6-44A9-B64E-CDF3A1F419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2B1D2-CD00-469B-9E24-123C9FFC06E0}">
      <dsp:nvSpPr>
        <dsp:cNvPr id="0" name=""/>
        <dsp:cNvSpPr/>
      </dsp:nvSpPr>
      <dsp:spPr>
        <a:xfrm>
          <a:off x="0" y="665190"/>
          <a:ext cx="7213600"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83A873-2C9A-4466-B4B7-CE87CD5214C8}">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008AC3-E5DD-4D76-9BE7-3371E2FADE6A}">
      <dsp:nvSpPr>
        <dsp:cNvPr id="0" name=""/>
        <dsp:cNvSpPr/>
      </dsp:nvSpPr>
      <dsp:spPr>
        <a:xfrm>
          <a:off x="1418391" y="665190"/>
          <a:ext cx="5795208"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800100">
            <a:lnSpc>
              <a:spcPct val="90000"/>
            </a:lnSpc>
            <a:spcBef>
              <a:spcPct val="0"/>
            </a:spcBef>
            <a:spcAft>
              <a:spcPct val="35000"/>
            </a:spcAft>
            <a:buNone/>
          </a:pPr>
          <a:r>
            <a:rPr lang="es-ES" sz="1800" kern="1200"/>
            <a:t>La presión que se ejerza en el contacto: si apretamos con más fuerza, hacemos que se produzca un mayor contacto de la piel con el material, facilitando en paso de la corriente por nuestro cuerpo.</a:t>
          </a:r>
          <a:endParaRPr lang="en-US" sz="1800" kern="1200"/>
        </a:p>
      </dsp:txBody>
      <dsp:txXfrm>
        <a:off x="1418391" y="665190"/>
        <a:ext cx="5795208" cy="1228044"/>
      </dsp:txXfrm>
    </dsp:sp>
    <dsp:sp modelId="{1F72041B-8BAD-4C1E-8EFE-A69A0E2BB986}">
      <dsp:nvSpPr>
        <dsp:cNvPr id="0" name=""/>
        <dsp:cNvSpPr/>
      </dsp:nvSpPr>
      <dsp:spPr>
        <a:xfrm>
          <a:off x="0" y="2200246"/>
          <a:ext cx="7213600"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17C591-96F0-427F-8597-00459BCE1A45}">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D992DA-E9FB-45C6-8007-3D97A73BC1F5}">
      <dsp:nvSpPr>
        <dsp:cNvPr id="0" name=""/>
        <dsp:cNvSpPr/>
      </dsp:nvSpPr>
      <dsp:spPr>
        <a:xfrm>
          <a:off x="1418391" y="2200246"/>
          <a:ext cx="5795208"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800100">
            <a:lnSpc>
              <a:spcPct val="90000"/>
            </a:lnSpc>
            <a:spcBef>
              <a:spcPct val="0"/>
            </a:spcBef>
            <a:spcAft>
              <a:spcPct val="35000"/>
            </a:spcAft>
            <a:buNone/>
          </a:pPr>
          <a:r>
            <a:rPr lang="es-ES" sz="1800" kern="1200"/>
            <a:t>La superficie de contacto: cuanto mayor sea la superficie con la que toquemos la zona expuesta en tensión, menor será la resistencia.</a:t>
          </a:r>
          <a:endParaRPr lang="en-US" sz="1800" kern="1200"/>
        </a:p>
      </dsp:txBody>
      <dsp:txXfrm>
        <a:off x="1418391" y="2200246"/>
        <a:ext cx="5795208" cy="1228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73165-6688-4F7D-8602-73BA92302D41}">
      <dsp:nvSpPr>
        <dsp:cNvPr id="0" name=""/>
        <dsp:cNvSpPr/>
      </dsp:nvSpPr>
      <dsp:spPr>
        <a:xfrm>
          <a:off x="0" y="665190"/>
          <a:ext cx="7213600"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EACC9F-629C-4592-8CB7-3FDF8F6F7936}">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FA99AA-C1A6-4310-9969-B7791E7C9E0C}">
      <dsp:nvSpPr>
        <dsp:cNvPr id="0" name=""/>
        <dsp:cNvSpPr/>
      </dsp:nvSpPr>
      <dsp:spPr>
        <a:xfrm>
          <a:off x="1418391" y="665190"/>
          <a:ext cx="5795208"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889000">
            <a:lnSpc>
              <a:spcPct val="90000"/>
            </a:lnSpc>
            <a:spcBef>
              <a:spcPct val="0"/>
            </a:spcBef>
            <a:spcAft>
              <a:spcPct val="35000"/>
            </a:spcAft>
            <a:buNone/>
          </a:pPr>
          <a:r>
            <a:rPr lang="es-ES" sz="2000" kern="1200"/>
            <a:t>Estado del organismo: cómo nos encontremos en el momento del accidente, si estamos nerviosos, alterados, etc.</a:t>
          </a:r>
          <a:endParaRPr lang="en-US" sz="2000" kern="1200"/>
        </a:p>
      </dsp:txBody>
      <dsp:txXfrm>
        <a:off x="1418391" y="665190"/>
        <a:ext cx="5795208" cy="1228044"/>
      </dsp:txXfrm>
    </dsp:sp>
    <dsp:sp modelId="{DE26EF69-2DF7-409E-87A7-BE4BAD0489E3}">
      <dsp:nvSpPr>
        <dsp:cNvPr id="0" name=""/>
        <dsp:cNvSpPr/>
      </dsp:nvSpPr>
      <dsp:spPr>
        <a:xfrm>
          <a:off x="0" y="2200246"/>
          <a:ext cx="7213600"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00C6B1-2198-4A92-8280-9F6269C085B7}">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F739188-1208-472A-A21D-C75EB32AF3F4}">
      <dsp:nvSpPr>
        <dsp:cNvPr id="0" name=""/>
        <dsp:cNvSpPr/>
      </dsp:nvSpPr>
      <dsp:spPr>
        <a:xfrm>
          <a:off x="1418391" y="2200246"/>
          <a:ext cx="5795208"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889000">
            <a:lnSpc>
              <a:spcPct val="90000"/>
            </a:lnSpc>
            <a:spcBef>
              <a:spcPct val="0"/>
            </a:spcBef>
            <a:spcAft>
              <a:spcPct val="35000"/>
            </a:spcAft>
            <a:buNone/>
          </a:pPr>
          <a:r>
            <a:rPr lang="es-ES" sz="2000" i="1" kern="1200"/>
            <a:t>La piel con alguna herida, ofrece menos resistencia y facilita el paso de la corriente por la sangre y consecuentemente, por los órganos.</a:t>
          </a:r>
          <a:endParaRPr lang="en-US" sz="2000" kern="1200"/>
        </a:p>
      </dsp:txBody>
      <dsp:txXfrm>
        <a:off x="1418391" y="2200246"/>
        <a:ext cx="5795208" cy="12280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EF1EA-927D-4417-8DC8-29A18EE434A4}">
      <dsp:nvSpPr>
        <dsp:cNvPr id="0" name=""/>
        <dsp:cNvSpPr/>
      </dsp:nvSpPr>
      <dsp:spPr>
        <a:xfrm>
          <a:off x="0" y="1698"/>
          <a:ext cx="7213600" cy="8610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306CAC-1872-4976-9853-E03769AD299E}">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B064B0-26F1-4E7A-8760-715BD02F7707}">
      <dsp:nvSpPr>
        <dsp:cNvPr id="0" name=""/>
        <dsp:cNvSpPr/>
      </dsp:nvSpPr>
      <dsp:spPr>
        <a:xfrm>
          <a:off x="994536" y="1698"/>
          <a:ext cx="6219063"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44550">
            <a:lnSpc>
              <a:spcPct val="90000"/>
            </a:lnSpc>
            <a:spcBef>
              <a:spcPct val="0"/>
            </a:spcBef>
            <a:spcAft>
              <a:spcPct val="35000"/>
            </a:spcAft>
            <a:buNone/>
          </a:pPr>
          <a:r>
            <a:rPr lang="es-MX" sz="1900" b="1" u="sng" kern="1200">
              <a:uFillTx/>
            </a:rPr>
            <a:t>Umbral de percepción: </a:t>
          </a:r>
          <a:r>
            <a:rPr lang="es-MX" sz="1900" kern="1200"/>
            <a:t>es el valor mínimo de la corriente que provoca una sensación en una persona. </a:t>
          </a:r>
          <a:endParaRPr lang="en-US" sz="1900" kern="1200"/>
        </a:p>
      </dsp:txBody>
      <dsp:txXfrm>
        <a:off x="994536" y="1698"/>
        <a:ext cx="6219063" cy="861070"/>
      </dsp:txXfrm>
    </dsp:sp>
    <dsp:sp modelId="{D42AB021-3A6E-483C-B310-AF7F5548A256}">
      <dsp:nvSpPr>
        <dsp:cNvPr id="0" name=""/>
        <dsp:cNvSpPr/>
      </dsp:nvSpPr>
      <dsp:spPr>
        <a:xfrm>
          <a:off x="0" y="1078036"/>
          <a:ext cx="7213600" cy="8610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FF8C7-62DC-4BB8-8794-F49B604D286F}">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7D545B-5C4F-4724-B078-C4A7ADCCE4F7}">
      <dsp:nvSpPr>
        <dsp:cNvPr id="0" name=""/>
        <dsp:cNvSpPr/>
      </dsp:nvSpPr>
      <dsp:spPr>
        <a:xfrm>
          <a:off x="994536" y="1078036"/>
          <a:ext cx="6219063"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44550">
            <a:lnSpc>
              <a:spcPct val="90000"/>
            </a:lnSpc>
            <a:spcBef>
              <a:spcPct val="0"/>
            </a:spcBef>
            <a:spcAft>
              <a:spcPct val="35000"/>
            </a:spcAft>
            <a:buNone/>
          </a:pPr>
          <a:r>
            <a:rPr lang="es-MX" sz="1900" kern="1200"/>
            <a:t>En corriente alterna percibe durante todo el tiempo </a:t>
          </a:r>
          <a:endParaRPr lang="en-US" sz="1900" kern="1200"/>
        </a:p>
      </dsp:txBody>
      <dsp:txXfrm>
        <a:off x="994536" y="1078036"/>
        <a:ext cx="6219063" cy="861070"/>
      </dsp:txXfrm>
    </dsp:sp>
    <dsp:sp modelId="{A7041C94-1059-45E0-AEC7-7ADC95773699}">
      <dsp:nvSpPr>
        <dsp:cNvPr id="0" name=""/>
        <dsp:cNvSpPr/>
      </dsp:nvSpPr>
      <dsp:spPr>
        <a:xfrm>
          <a:off x="0" y="2154374"/>
          <a:ext cx="7213600" cy="8610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DEEC95-6D7F-43EF-A873-3F2C5D59BD4E}">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9C4D40-03E1-4924-A3A3-A702B06B79A6}">
      <dsp:nvSpPr>
        <dsp:cNvPr id="0" name=""/>
        <dsp:cNvSpPr/>
      </dsp:nvSpPr>
      <dsp:spPr>
        <a:xfrm>
          <a:off x="994536" y="2154374"/>
          <a:ext cx="6219063"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44550">
            <a:lnSpc>
              <a:spcPct val="90000"/>
            </a:lnSpc>
            <a:spcBef>
              <a:spcPct val="0"/>
            </a:spcBef>
            <a:spcAft>
              <a:spcPct val="35000"/>
            </a:spcAft>
            <a:buNone/>
          </a:pPr>
          <a:r>
            <a:rPr lang="es-MX" sz="1900" kern="1200"/>
            <a:t>En corriente continua solo se percibe cuando varía la intensidad.</a:t>
          </a:r>
          <a:endParaRPr lang="en-US" sz="1900" kern="1200"/>
        </a:p>
      </dsp:txBody>
      <dsp:txXfrm>
        <a:off x="994536" y="2154374"/>
        <a:ext cx="6219063" cy="861070"/>
      </dsp:txXfrm>
    </dsp:sp>
    <dsp:sp modelId="{4B9F9341-6D4A-4454-8694-B7EE68C7BBC9}">
      <dsp:nvSpPr>
        <dsp:cNvPr id="0" name=""/>
        <dsp:cNvSpPr/>
      </dsp:nvSpPr>
      <dsp:spPr>
        <a:xfrm>
          <a:off x="0" y="3230712"/>
          <a:ext cx="7213600" cy="8610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1392E-A043-41FF-BF16-F8C98606B2CE}">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F43BB44-B219-41A2-8773-7E8870A6346F}">
      <dsp:nvSpPr>
        <dsp:cNvPr id="0" name=""/>
        <dsp:cNvSpPr/>
      </dsp:nvSpPr>
      <dsp:spPr>
        <a:xfrm>
          <a:off x="994536" y="3230712"/>
          <a:ext cx="3246120"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44550">
            <a:lnSpc>
              <a:spcPct val="90000"/>
            </a:lnSpc>
            <a:spcBef>
              <a:spcPct val="0"/>
            </a:spcBef>
            <a:spcAft>
              <a:spcPct val="35000"/>
            </a:spcAft>
            <a:buNone/>
          </a:pPr>
          <a:r>
            <a:rPr lang="es-MX" sz="1900" kern="1200"/>
            <a:t>Según la Norma CEI 479-11994:</a:t>
          </a:r>
          <a:endParaRPr lang="en-US" sz="1900" kern="1200"/>
        </a:p>
      </dsp:txBody>
      <dsp:txXfrm>
        <a:off x="994536" y="3230712"/>
        <a:ext cx="3246120" cy="861070"/>
      </dsp:txXfrm>
    </dsp:sp>
    <dsp:sp modelId="{EC1B380B-C566-44CA-9885-759A05650982}">
      <dsp:nvSpPr>
        <dsp:cNvPr id="0" name=""/>
        <dsp:cNvSpPr/>
      </dsp:nvSpPr>
      <dsp:spPr>
        <a:xfrm>
          <a:off x="4240656" y="3230712"/>
          <a:ext cx="2972943"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622300">
            <a:lnSpc>
              <a:spcPct val="90000"/>
            </a:lnSpc>
            <a:spcBef>
              <a:spcPct val="0"/>
            </a:spcBef>
            <a:spcAft>
              <a:spcPct val="35000"/>
            </a:spcAft>
            <a:buNone/>
          </a:pPr>
          <a:r>
            <a:rPr lang="es-MX" sz="1400" kern="1200"/>
            <a:t>0,5 mA en corriente alterna </a:t>
          </a:r>
          <a:endParaRPr lang="en-US" sz="1400" kern="1200"/>
        </a:p>
        <a:p>
          <a:pPr marL="0" lvl="0" indent="0" algn="l" defTabSz="622300">
            <a:lnSpc>
              <a:spcPct val="90000"/>
            </a:lnSpc>
            <a:spcBef>
              <a:spcPct val="0"/>
            </a:spcBef>
            <a:spcAft>
              <a:spcPct val="35000"/>
            </a:spcAft>
            <a:buNone/>
          </a:pPr>
          <a:r>
            <a:rPr lang="es-MX" sz="1400" kern="1200"/>
            <a:t>2 mA en corriente continua</a:t>
          </a:r>
          <a:endParaRPr lang="en-US" sz="1400" kern="1200"/>
        </a:p>
      </dsp:txBody>
      <dsp:txXfrm>
        <a:off x="4240656" y="3230712"/>
        <a:ext cx="2972943" cy="861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A1559-9021-400D-89A5-B5A75C05A3A2}">
      <dsp:nvSpPr>
        <dsp:cNvPr id="0" name=""/>
        <dsp:cNvSpPr/>
      </dsp:nvSpPr>
      <dsp:spPr>
        <a:xfrm>
          <a:off x="0" y="499"/>
          <a:ext cx="7213600"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EE532C-3778-44CD-B684-F6E6476F091A}">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DF1732-3480-4DB0-AD23-3510BBBB031B}">
      <dsp:nvSpPr>
        <dsp:cNvPr id="0" name=""/>
        <dsp:cNvSpPr/>
      </dsp:nvSpPr>
      <dsp:spPr>
        <a:xfrm>
          <a:off x="1350519" y="499"/>
          <a:ext cx="324612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111250">
            <a:lnSpc>
              <a:spcPct val="90000"/>
            </a:lnSpc>
            <a:spcBef>
              <a:spcPct val="0"/>
            </a:spcBef>
            <a:spcAft>
              <a:spcPct val="35000"/>
            </a:spcAft>
            <a:buNone/>
          </a:pPr>
          <a:r>
            <a:rPr lang="es-MX" sz="2500" kern="1200"/>
            <a:t>Puesta a tierra de la electricidad estática</a:t>
          </a:r>
          <a:endParaRPr lang="en-US" sz="2500" kern="1200"/>
        </a:p>
      </dsp:txBody>
      <dsp:txXfrm>
        <a:off x="1350519" y="499"/>
        <a:ext cx="3246120" cy="1169280"/>
      </dsp:txXfrm>
    </dsp:sp>
    <dsp:sp modelId="{4865557B-345F-4EF9-811D-64A57900E385}">
      <dsp:nvSpPr>
        <dsp:cNvPr id="0" name=""/>
        <dsp:cNvSpPr/>
      </dsp:nvSpPr>
      <dsp:spPr>
        <a:xfrm>
          <a:off x="4596639" y="499"/>
          <a:ext cx="261696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622300">
            <a:lnSpc>
              <a:spcPct val="90000"/>
            </a:lnSpc>
            <a:spcBef>
              <a:spcPct val="0"/>
            </a:spcBef>
            <a:spcAft>
              <a:spcPct val="35000"/>
            </a:spcAft>
            <a:buNone/>
          </a:pPr>
          <a:r>
            <a:rPr lang="es-MX" sz="1400" kern="1200"/>
            <a:t>La regla básica de la prevención electrostática es eliminar las diferencias </a:t>
          </a:r>
          <a:r>
            <a:rPr lang="es-ES" sz="1400" kern="1200"/>
            <a:t>de potencial entre objetos.</a:t>
          </a:r>
          <a:endParaRPr lang="en-US" sz="1400" kern="1200"/>
        </a:p>
      </dsp:txBody>
      <dsp:txXfrm>
        <a:off x="4596639" y="499"/>
        <a:ext cx="2616960" cy="1169280"/>
      </dsp:txXfrm>
    </dsp:sp>
    <dsp:sp modelId="{6686A5CE-CF53-4EDD-BBAA-3F2FF7394D64}">
      <dsp:nvSpPr>
        <dsp:cNvPr id="0" name=""/>
        <dsp:cNvSpPr/>
      </dsp:nvSpPr>
      <dsp:spPr>
        <a:xfrm>
          <a:off x="0" y="1462100"/>
          <a:ext cx="7213600"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C925F-2E4B-4B49-A65E-B0953B4352AE}">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4576E5-8FC4-4024-858C-330720D75C51}">
      <dsp:nvSpPr>
        <dsp:cNvPr id="0" name=""/>
        <dsp:cNvSpPr/>
      </dsp:nvSpPr>
      <dsp:spPr>
        <a:xfrm>
          <a:off x="1350519" y="1462100"/>
          <a:ext cx="586308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111250">
            <a:lnSpc>
              <a:spcPct val="90000"/>
            </a:lnSpc>
            <a:spcBef>
              <a:spcPct val="0"/>
            </a:spcBef>
            <a:spcAft>
              <a:spcPct val="35000"/>
            </a:spcAft>
            <a:buNone/>
          </a:pPr>
          <a:r>
            <a:rPr lang="es-MX" sz="2500" kern="1200"/>
            <a:t>Protección contra las descargas electrostáticas</a:t>
          </a:r>
          <a:endParaRPr lang="en-US" sz="2500" kern="1200"/>
        </a:p>
      </dsp:txBody>
      <dsp:txXfrm>
        <a:off x="1350519" y="1462100"/>
        <a:ext cx="5863080" cy="1169280"/>
      </dsp:txXfrm>
    </dsp:sp>
    <dsp:sp modelId="{91E1E8EC-02A2-4167-BE78-EC55B9800521}">
      <dsp:nvSpPr>
        <dsp:cNvPr id="0" name=""/>
        <dsp:cNvSpPr/>
      </dsp:nvSpPr>
      <dsp:spPr>
        <a:xfrm>
          <a:off x="0" y="2923701"/>
          <a:ext cx="7213600"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50CC1-FC45-4611-86E9-D8ABA34E49E0}">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6C5949-88E6-44A9-B64E-CDF3A1F41943}">
      <dsp:nvSpPr>
        <dsp:cNvPr id="0" name=""/>
        <dsp:cNvSpPr/>
      </dsp:nvSpPr>
      <dsp:spPr>
        <a:xfrm>
          <a:off x="1350519" y="2923701"/>
          <a:ext cx="586308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111250">
            <a:lnSpc>
              <a:spcPct val="90000"/>
            </a:lnSpc>
            <a:spcBef>
              <a:spcPct val="0"/>
            </a:spcBef>
            <a:spcAft>
              <a:spcPct val="35000"/>
            </a:spcAft>
            <a:buNone/>
          </a:pPr>
          <a:r>
            <a:rPr lang="es-ES" sz="2500" kern="1200"/>
            <a:t>Protección en atmósferas explosivas</a:t>
          </a:r>
          <a:endParaRPr lang="en-US" sz="2500" kern="1200"/>
        </a:p>
      </dsp:txBody>
      <dsp:txXfrm>
        <a:off x="1350519" y="2923701"/>
        <a:ext cx="5863080" cy="11692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937B72-726C-4B98-A113-F837F21CDAEC}" type="datetimeFigureOut">
              <a:rPr lang="es-ES" smtClean="0"/>
              <a:pPr/>
              <a:t>18/03/2026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A1B84-04FB-4066-AEAB-9D16EEAAF72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0A1B84-04FB-4066-AEAB-9D16EEAAF721}"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0A1B84-04FB-4066-AEAB-9D16EEAAF721}" type="slidenum">
              <a:rPr lang="es-ES" smtClean="0"/>
              <a:pPr/>
              <a:t>20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0350D5A-0D85-4760-8399-F7F6DF8EDAAD}" type="slidenum">
              <a:rPr lang="es-ES" smtClean="0"/>
              <a:pPr/>
              <a:t>‹Nº›</a:t>
            </a:fld>
            <a:endParaRPr lang="es-ES"/>
          </a:p>
        </p:txBody>
      </p:sp>
    </p:spTree>
    <p:extLst>
      <p:ext uri="{BB962C8B-B14F-4D97-AF65-F5344CB8AC3E}">
        <p14:creationId xmlns:p14="http://schemas.microsoft.com/office/powerpoint/2010/main" val="198901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0350D5A-0D85-4760-8399-F7F6DF8EDAAD}" type="slidenum">
              <a:rPr lang="es-ES" smtClean="0"/>
              <a:pPr/>
              <a:t>‹Nº›</a:t>
            </a:fld>
            <a:endParaRPr lang="es-ES"/>
          </a:p>
        </p:txBody>
      </p:sp>
    </p:spTree>
    <p:extLst>
      <p:ext uri="{BB962C8B-B14F-4D97-AF65-F5344CB8AC3E}">
        <p14:creationId xmlns:p14="http://schemas.microsoft.com/office/powerpoint/2010/main" val="3630532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0350D5A-0D85-4760-8399-F7F6DF8EDAAD}" type="slidenum">
              <a:rPr lang="es-ES" smtClean="0"/>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9871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0350D5A-0D85-4760-8399-F7F6DF8EDAAD}" type="slidenum">
              <a:rPr lang="es-ES" smtClean="0"/>
              <a:pPr/>
              <a:t>‹Nº›</a:t>
            </a:fld>
            <a:endParaRPr lang="es-ES"/>
          </a:p>
        </p:txBody>
      </p:sp>
    </p:spTree>
    <p:extLst>
      <p:ext uri="{BB962C8B-B14F-4D97-AF65-F5344CB8AC3E}">
        <p14:creationId xmlns:p14="http://schemas.microsoft.com/office/powerpoint/2010/main" val="1629500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0350D5A-0D85-4760-8399-F7F6DF8EDAAD}" type="slidenum">
              <a:rPr lang="es-ES" smtClean="0"/>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8187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0350D5A-0D85-4760-8399-F7F6DF8EDAAD}" type="slidenum">
              <a:rPr lang="es-ES" smtClean="0"/>
              <a:pPr/>
              <a:t>‹Nº›</a:t>
            </a:fld>
            <a:endParaRPr lang="es-ES"/>
          </a:p>
        </p:txBody>
      </p:sp>
    </p:spTree>
    <p:extLst>
      <p:ext uri="{BB962C8B-B14F-4D97-AF65-F5344CB8AC3E}">
        <p14:creationId xmlns:p14="http://schemas.microsoft.com/office/powerpoint/2010/main" val="1097773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0350D5A-0D85-4760-8399-F7F6DF8EDAAD}" type="slidenum">
              <a:rPr lang="es-ES" smtClean="0"/>
              <a:pPr/>
              <a:t>‹Nº›</a:t>
            </a:fld>
            <a:endParaRPr lang="es-ES"/>
          </a:p>
        </p:txBody>
      </p:sp>
    </p:spTree>
    <p:extLst>
      <p:ext uri="{BB962C8B-B14F-4D97-AF65-F5344CB8AC3E}">
        <p14:creationId xmlns:p14="http://schemas.microsoft.com/office/powerpoint/2010/main" val="2287605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0350D5A-0D85-4760-8399-F7F6DF8EDAAD}" type="slidenum">
              <a:rPr lang="es-ES" smtClean="0"/>
              <a:pPr/>
              <a:t>‹Nº›</a:t>
            </a:fld>
            <a:endParaRPr lang="es-ES"/>
          </a:p>
        </p:txBody>
      </p:sp>
    </p:spTree>
    <p:extLst>
      <p:ext uri="{BB962C8B-B14F-4D97-AF65-F5344CB8AC3E}">
        <p14:creationId xmlns:p14="http://schemas.microsoft.com/office/powerpoint/2010/main" val="3126759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0350D5A-0D85-4760-8399-F7F6DF8EDAAD}" type="slidenum">
              <a:rPr lang="es-ES" smtClean="0"/>
              <a:pPr/>
              <a:t>‹Nº›</a:t>
            </a:fld>
            <a:endParaRPr lang="es-ES"/>
          </a:p>
        </p:txBody>
      </p:sp>
    </p:spTree>
    <p:extLst>
      <p:ext uri="{BB962C8B-B14F-4D97-AF65-F5344CB8AC3E}">
        <p14:creationId xmlns:p14="http://schemas.microsoft.com/office/powerpoint/2010/main" val="116322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0350D5A-0D85-4760-8399-F7F6DF8EDAAD}" type="slidenum">
              <a:rPr lang="es-ES" smtClean="0"/>
              <a:pPr/>
              <a:t>‹Nº›</a:t>
            </a:fld>
            <a:endParaRPr lang="es-ES"/>
          </a:p>
        </p:txBody>
      </p:sp>
    </p:spTree>
    <p:extLst>
      <p:ext uri="{BB962C8B-B14F-4D97-AF65-F5344CB8AC3E}">
        <p14:creationId xmlns:p14="http://schemas.microsoft.com/office/powerpoint/2010/main" val="413272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0350D5A-0D85-4760-8399-F7F6DF8EDAAD}" type="slidenum">
              <a:rPr lang="es-ES" smtClean="0"/>
              <a:pPr/>
              <a:t>‹Nº›</a:t>
            </a:fld>
            <a:endParaRPr lang="es-ES"/>
          </a:p>
        </p:txBody>
      </p:sp>
    </p:spTree>
    <p:extLst>
      <p:ext uri="{BB962C8B-B14F-4D97-AF65-F5344CB8AC3E}">
        <p14:creationId xmlns:p14="http://schemas.microsoft.com/office/powerpoint/2010/main" val="584226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0350D5A-0D85-4760-8399-F7F6DF8EDAAD}" type="slidenum">
              <a:rPr lang="es-ES" smtClean="0"/>
              <a:pPr/>
              <a:t>‹Nº›</a:t>
            </a:fld>
            <a:endParaRPr lang="es-ES"/>
          </a:p>
        </p:txBody>
      </p:sp>
    </p:spTree>
    <p:extLst>
      <p:ext uri="{BB962C8B-B14F-4D97-AF65-F5344CB8AC3E}">
        <p14:creationId xmlns:p14="http://schemas.microsoft.com/office/powerpoint/2010/main" val="139683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0350D5A-0D85-4760-8399-F7F6DF8EDAAD}" type="slidenum">
              <a:rPr lang="es-ES" smtClean="0"/>
              <a:pPr/>
              <a:t>‹Nº›</a:t>
            </a:fld>
            <a:endParaRPr lang="es-ES"/>
          </a:p>
        </p:txBody>
      </p:sp>
    </p:spTree>
    <p:extLst>
      <p:ext uri="{BB962C8B-B14F-4D97-AF65-F5344CB8AC3E}">
        <p14:creationId xmlns:p14="http://schemas.microsoft.com/office/powerpoint/2010/main" val="165620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0350D5A-0D85-4760-8399-F7F6DF8EDAAD}" type="slidenum">
              <a:rPr lang="es-ES" smtClean="0"/>
              <a:pPr/>
              <a:t>‹Nº›</a:t>
            </a:fld>
            <a:endParaRPr lang="es-ES"/>
          </a:p>
        </p:txBody>
      </p:sp>
    </p:spTree>
    <p:extLst>
      <p:ext uri="{BB962C8B-B14F-4D97-AF65-F5344CB8AC3E}">
        <p14:creationId xmlns:p14="http://schemas.microsoft.com/office/powerpoint/2010/main" val="54143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0350D5A-0D85-4760-8399-F7F6DF8EDAAD}" type="slidenum">
              <a:rPr lang="es-ES" smtClean="0"/>
              <a:pPr/>
              <a:t>‹Nº›</a:t>
            </a:fld>
            <a:endParaRPr lang="es-ES"/>
          </a:p>
        </p:txBody>
      </p:sp>
    </p:spTree>
    <p:extLst>
      <p:ext uri="{BB962C8B-B14F-4D97-AF65-F5344CB8AC3E}">
        <p14:creationId xmlns:p14="http://schemas.microsoft.com/office/powerpoint/2010/main" val="108896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48F7B63-0E7A-49E2-B213-873FD80E5B2C}" type="datetimeFigureOut">
              <a:rPr lang="es-ES" smtClean="0"/>
              <a:pPr/>
              <a:t>18/03/2026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0350D5A-0D85-4760-8399-F7F6DF8EDAAD}" type="slidenum">
              <a:rPr lang="es-ES" smtClean="0"/>
              <a:pPr/>
              <a:t>‹Nº›</a:t>
            </a:fld>
            <a:endParaRPr lang="es-ES"/>
          </a:p>
        </p:txBody>
      </p:sp>
    </p:spTree>
    <p:extLst>
      <p:ext uri="{BB962C8B-B14F-4D97-AF65-F5344CB8AC3E}">
        <p14:creationId xmlns:p14="http://schemas.microsoft.com/office/powerpoint/2010/main" val="226674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8F7B63-0E7A-49E2-B213-873FD80E5B2C}" type="datetimeFigureOut">
              <a:rPr lang="es-ES" smtClean="0"/>
              <a:pPr/>
              <a:t>18/03/2026</a:t>
            </a:fld>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0350D5A-0D85-4760-8399-F7F6DF8EDAAD}" type="slidenum">
              <a:rPr lang="es-ES" smtClean="0"/>
              <a:pPr/>
              <a:t>‹Nº›</a:t>
            </a:fld>
            <a:endParaRPr lang="es-ES"/>
          </a:p>
        </p:txBody>
      </p:sp>
    </p:spTree>
    <p:extLst>
      <p:ext uri="{BB962C8B-B14F-4D97-AF65-F5344CB8AC3E}">
        <p14:creationId xmlns:p14="http://schemas.microsoft.com/office/powerpoint/2010/main" val="23274121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730752" y="1265314"/>
            <a:ext cx="3224750" cy="3249131"/>
          </a:xfrm>
        </p:spPr>
        <p:txBody>
          <a:bodyPr>
            <a:normAutofit/>
          </a:bodyPr>
          <a:lstStyle/>
          <a:p>
            <a:pPr algn="l">
              <a:lnSpc>
                <a:spcPct val="90000"/>
              </a:lnSpc>
            </a:pPr>
            <a:r>
              <a:rPr lang="es-AR" sz="4600"/>
              <a:t>EFECTOS DE LA CORRIENTE ELÉCTRICA</a:t>
            </a:r>
            <a:endParaRPr lang="es-ES" sz="4600"/>
          </a:p>
        </p:txBody>
      </p:sp>
      <p:sp>
        <p:nvSpPr>
          <p:cNvPr id="3" name="2 Subtítulo"/>
          <p:cNvSpPr>
            <a:spLocks noGrp="1"/>
          </p:cNvSpPr>
          <p:nvPr>
            <p:ph type="subTitle" idx="1"/>
          </p:nvPr>
        </p:nvSpPr>
        <p:spPr>
          <a:xfrm>
            <a:off x="3730752" y="4514446"/>
            <a:ext cx="3224749" cy="871042"/>
          </a:xfrm>
        </p:spPr>
        <p:txBody>
          <a:bodyPr>
            <a:normAutofit/>
          </a:bodyPr>
          <a:lstStyle/>
          <a:p>
            <a:pPr algn="l"/>
            <a:endParaRPr lang="es-ES"/>
          </a:p>
        </p:txBody>
      </p:sp>
      <p:sp>
        <p:nvSpPr>
          <p:cNvPr id="10" name="Isosceles Triangle 9">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80" y="1270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7" name="Graphic 6" descr="High Voltage">
            <a:extLst>
              <a:ext uri="{FF2B5EF4-FFF2-40B4-BE49-F238E27FC236}">
                <a16:creationId xmlns:a16="http://schemas.microsoft.com/office/drawing/2014/main" id="{54FBC0DC-24C3-35EE-E1F7-547C2B8CB9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453" y="2020850"/>
            <a:ext cx="2824269" cy="28242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4" name="Rectangle 368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873" name="Rectangle 368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875" name="Straight Connector 368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877" name="Straight Connector 368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68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68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6883" name="Isosceles Triangle 368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68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6887" name="Isosceles Triangle 368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6889" name="Freeform: Shape 368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1 Título"/>
          <p:cNvSpPr>
            <a:spLocks noGrp="1"/>
          </p:cNvSpPr>
          <p:nvPr>
            <p:ph type="title"/>
          </p:nvPr>
        </p:nvSpPr>
        <p:spPr>
          <a:xfrm>
            <a:off x="5386292" y="609600"/>
            <a:ext cx="3384742" cy="2227730"/>
          </a:xfrm>
        </p:spPr>
        <p:txBody>
          <a:bodyPr anchor="ctr">
            <a:normAutofit/>
          </a:bodyPr>
          <a:lstStyle/>
          <a:p>
            <a:r>
              <a:rPr lang="es-AR">
                <a:solidFill>
                  <a:srgbClr val="FFFFFF"/>
                </a:solidFill>
              </a:rPr>
              <a:t>EFECTOS</a:t>
            </a:r>
            <a:endParaRPr lang="es-ES">
              <a:solidFill>
                <a:srgbClr val="FFFFFF"/>
              </a:solidFill>
            </a:endParaRPr>
          </a:p>
        </p:txBody>
      </p:sp>
      <p:pic>
        <p:nvPicPr>
          <p:cNvPr id="36866" name="Picture 2" descr="Imagen relacionada"/>
          <p:cNvPicPr>
            <a:picLocks noChangeAspect="1" noChangeArrowheads="1"/>
          </p:cNvPicPr>
          <p:nvPr/>
        </p:nvPicPr>
        <p:blipFill>
          <a:blip r:embed="rId2" cstate="print"/>
          <a:stretch>
            <a:fillRect/>
          </a:stretch>
        </p:blipFill>
        <p:spPr bwMode="auto">
          <a:xfrm>
            <a:off x="567938" y="2147183"/>
            <a:ext cx="2892580" cy="2652532"/>
          </a:xfrm>
          <a:prstGeom prst="rect">
            <a:avLst/>
          </a:prstGeom>
          <a:noFill/>
        </p:spPr>
      </p:pic>
      <p:sp>
        <p:nvSpPr>
          <p:cNvPr id="3" name="2 Marcador de contenido"/>
          <p:cNvSpPr>
            <a:spLocks noGrp="1"/>
          </p:cNvSpPr>
          <p:nvPr>
            <p:ph idx="1"/>
          </p:nvPr>
        </p:nvSpPr>
        <p:spPr>
          <a:xfrm>
            <a:off x="5386293" y="2837329"/>
            <a:ext cx="3384741" cy="3317938"/>
          </a:xfrm>
        </p:spPr>
        <p:txBody>
          <a:bodyPr anchor="t">
            <a:normAutofit/>
          </a:bodyPr>
          <a:lstStyle/>
          <a:p>
            <a:pPr>
              <a:buNone/>
            </a:pPr>
            <a:r>
              <a:rPr lang="es-AR">
                <a:solidFill>
                  <a:srgbClr val="FFFFFF"/>
                </a:solidFill>
              </a:rPr>
              <a:t>ELECTRÓLISIS (CC)</a:t>
            </a:r>
          </a:p>
          <a:p>
            <a:pPr marL="90488" indent="19050">
              <a:buNone/>
            </a:pPr>
            <a:r>
              <a:rPr lang="es-AR">
                <a:solidFill>
                  <a:srgbClr val="FFFFFF"/>
                </a:solidFill>
              </a:rPr>
              <a:t>El paso de la corriente eléctrica continua provoca una disociación de sales y demás químicos y permite la formación de otros, muchos de ellos ácidos y básicos provocando quemaduras internas.</a:t>
            </a:r>
          </a:p>
          <a:p>
            <a:pPr>
              <a:buNone/>
            </a:pPr>
            <a:endParaRPr lang="es-ES">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LA CORRIENTE ELECTRICA POR EL CUERPO HUMANO</a:t>
            </a:r>
            <a:endParaRPr lang="es-ES" dirty="0"/>
          </a:p>
        </p:txBody>
      </p:sp>
      <p:sp>
        <p:nvSpPr>
          <p:cNvPr id="3" name="2 Marcador de contenido"/>
          <p:cNvSpPr>
            <a:spLocks noGrp="1"/>
          </p:cNvSpPr>
          <p:nvPr>
            <p:ph idx="1"/>
          </p:nvPr>
        </p:nvSpPr>
        <p:spPr/>
        <p:txBody>
          <a:bodyPr/>
          <a:lstStyle/>
          <a:p>
            <a:r>
              <a:rPr lang="es-AR" dirty="0"/>
              <a:t>Los efectos del paso de la corriente dependen de diversos factores:</a:t>
            </a:r>
          </a:p>
          <a:p>
            <a:pPr lvl="1"/>
            <a:r>
              <a:rPr lang="es-AR" dirty="0"/>
              <a:t>Intensidad</a:t>
            </a:r>
          </a:p>
          <a:p>
            <a:pPr lvl="1"/>
            <a:r>
              <a:rPr lang="es-AR" dirty="0"/>
              <a:t>Tensión</a:t>
            </a:r>
          </a:p>
          <a:p>
            <a:pPr lvl="1"/>
            <a:r>
              <a:rPr lang="es-AR" dirty="0"/>
              <a:t>Resistencia</a:t>
            </a:r>
          </a:p>
          <a:p>
            <a:pPr lvl="1"/>
            <a:r>
              <a:rPr lang="es-AR" dirty="0"/>
              <a:t>Duración de la exposición</a:t>
            </a:r>
          </a:p>
          <a:p>
            <a:pPr lvl="1"/>
            <a:r>
              <a:rPr lang="es-AR" dirty="0"/>
              <a:t>Recorrido</a:t>
            </a:r>
          </a:p>
          <a:p>
            <a:pPr lvl="1"/>
            <a:r>
              <a:rPr lang="es-AR" dirty="0"/>
              <a:t>Frecuencia de la corriente eléctrica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LAS LEYES SE APLICAN</a:t>
            </a:r>
            <a:endParaRPr lang="es-ES" dirty="0"/>
          </a:p>
        </p:txBody>
      </p:sp>
      <p:sp>
        <p:nvSpPr>
          <p:cNvPr id="3" name="2 Marcador de contenido"/>
          <p:cNvSpPr>
            <a:spLocks noGrp="1"/>
          </p:cNvSpPr>
          <p:nvPr>
            <p:ph idx="1"/>
          </p:nvPr>
        </p:nvSpPr>
        <p:spPr/>
        <p:txBody>
          <a:bodyPr>
            <a:normAutofit/>
          </a:bodyPr>
          <a:lstStyle/>
          <a:p>
            <a:pPr>
              <a:buNone/>
            </a:pPr>
            <a:r>
              <a:rPr lang="es-AR" b="1" u="sng" dirty="0">
                <a:solidFill>
                  <a:srgbClr val="FF0000"/>
                </a:solidFill>
              </a:rPr>
              <a:t>Ley de OHM:</a:t>
            </a:r>
          </a:p>
          <a:p>
            <a:pPr algn="ctr">
              <a:buNone/>
            </a:pPr>
            <a:r>
              <a:rPr lang="es-AR" dirty="0"/>
              <a:t>E = I x R</a:t>
            </a:r>
          </a:p>
          <a:p>
            <a:pPr>
              <a:buNone/>
            </a:pPr>
            <a:r>
              <a:rPr lang="es-AR" b="1" u="sng" dirty="0">
                <a:solidFill>
                  <a:srgbClr val="FF0000"/>
                </a:solidFill>
              </a:rPr>
              <a:t>Ley de Watt</a:t>
            </a:r>
          </a:p>
          <a:p>
            <a:pPr algn="ctr">
              <a:buNone/>
            </a:pPr>
            <a:r>
              <a:rPr lang="es-AR" dirty="0"/>
              <a:t>P = E x I</a:t>
            </a:r>
          </a:p>
          <a:p>
            <a:pPr>
              <a:buNone/>
            </a:pPr>
            <a:r>
              <a:rPr lang="es-AR" b="1" u="sng" dirty="0">
                <a:solidFill>
                  <a:srgbClr val="FF0000"/>
                </a:solidFill>
              </a:rPr>
              <a:t>Ley de Joule</a:t>
            </a:r>
            <a:r>
              <a:rPr lang="es-AR" dirty="0"/>
              <a:t>:</a:t>
            </a:r>
          </a:p>
          <a:p>
            <a:pPr marL="0" indent="0" algn="ctr">
              <a:buNone/>
            </a:pPr>
            <a:r>
              <a:rPr lang="es-AR" dirty="0"/>
              <a:t>Todos los cuerpos con resistencia eléctrica emiten calor al pasar una corriente por ellos.</a:t>
            </a:r>
          </a:p>
          <a:p>
            <a:pPr algn="ctr">
              <a:buNone/>
            </a:pPr>
            <a:endParaRPr lang="es-A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1066800"/>
          </a:xfrm>
        </p:spPr>
        <p:txBody>
          <a:bodyPr/>
          <a:lstStyle/>
          <a:p>
            <a:r>
              <a:rPr lang="es-AR" dirty="0"/>
              <a:t>INTENSIDAD DE CORRIENTE</a:t>
            </a:r>
            <a:endParaRPr lang="es-ES" dirty="0"/>
          </a:p>
        </p:txBody>
      </p:sp>
      <p:pic>
        <p:nvPicPr>
          <p:cNvPr id="4" name="3 Imagen"/>
          <p:cNvPicPr/>
          <p:nvPr/>
        </p:nvPicPr>
        <p:blipFill>
          <a:blip r:embed="rId2" cstate="print"/>
          <a:srcRect l="31040" t="34796" r="31041" b="29781"/>
          <a:stretch>
            <a:fillRect/>
          </a:stretch>
        </p:blipFill>
        <p:spPr bwMode="auto">
          <a:xfrm>
            <a:off x="395536" y="1772816"/>
            <a:ext cx="8316416" cy="475252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2A5668-A1D5-1B81-2B7E-0E792386A8DA}"/>
              </a:ext>
            </a:extLst>
          </p:cNvPr>
          <p:cNvPicPr>
            <a:picLocks noChangeAspect="1"/>
          </p:cNvPicPr>
          <p:nvPr/>
        </p:nvPicPr>
        <p:blipFill>
          <a:blip r:embed="rId2"/>
          <a:srcRect l="23220" r="18948" b="-2"/>
          <a:stretch>
            <a:fillRect/>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1 Título"/>
          <p:cNvSpPr>
            <a:spLocks noGrp="1"/>
          </p:cNvSpPr>
          <p:nvPr>
            <p:ph type="title"/>
          </p:nvPr>
        </p:nvSpPr>
        <p:spPr>
          <a:xfrm>
            <a:off x="507999" y="609600"/>
            <a:ext cx="2888343" cy="1320800"/>
          </a:xfrm>
        </p:spPr>
        <p:txBody>
          <a:bodyPr>
            <a:normAutofit/>
          </a:bodyPr>
          <a:lstStyle/>
          <a:p>
            <a:r>
              <a:rPr lang="es-AR" dirty="0"/>
              <a:t>TENSIÓN</a:t>
            </a:r>
            <a:endParaRPr lang="es-ES" dirty="0"/>
          </a:p>
        </p:txBody>
      </p:sp>
      <p:sp>
        <p:nvSpPr>
          <p:cNvPr id="3" name="2 Marcador de contenido"/>
          <p:cNvSpPr>
            <a:spLocks noGrp="1"/>
          </p:cNvSpPr>
          <p:nvPr>
            <p:ph idx="1"/>
          </p:nvPr>
        </p:nvSpPr>
        <p:spPr>
          <a:xfrm>
            <a:off x="508000" y="2160589"/>
            <a:ext cx="2888342" cy="3880773"/>
          </a:xfrm>
        </p:spPr>
        <p:txBody>
          <a:bodyPr>
            <a:normAutofit/>
          </a:bodyPr>
          <a:lstStyle/>
          <a:p>
            <a:r>
              <a:rPr lang="es-ES" dirty="0"/>
              <a:t>Tensión de contacto: </a:t>
            </a:r>
          </a:p>
          <a:p>
            <a:endParaRPr lang="es-ES" dirty="0"/>
          </a:p>
          <a:p>
            <a:pPr marL="0" indent="0">
              <a:buNone/>
            </a:pPr>
            <a:r>
              <a:rPr lang="es-ES" dirty="0"/>
              <a:t>Según la ley de Ohm, a mayor voltaje mayor intensidad de corriente.</a:t>
            </a:r>
            <a:endParaRPr lang="es-ES"/>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RESISTENCIA DEL CUERPO HUMANO</a:t>
            </a:r>
            <a:endParaRPr lang="es-ES" dirty="0"/>
          </a:p>
        </p:txBody>
      </p:sp>
      <p:sp>
        <p:nvSpPr>
          <p:cNvPr id="5" name="4 Marcador de contenido"/>
          <p:cNvSpPr>
            <a:spLocks noGrp="1"/>
          </p:cNvSpPr>
          <p:nvPr>
            <p:ph idx="1"/>
          </p:nvPr>
        </p:nvSpPr>
        <p:spPr/>
        <p:txBody>
          <a:bodyPr/>
          <a:lstStyle/>
          <a:p>
            <a:pPr fontAlgn="base">
              <a:buNone/>
            </a:pPr>
            <a:r>
              <a:rPr lang="es-AR" dirty="0"/>
              <a:t>Toma distintos valores dependiendo de las condiciones</a:t>
            </a:r>
          </a:p>
          <a:p>
            <a:pPr fontAlgn="base">
              <a:buNone/>
            </a:pPr>
            <a:endParaRPr lang="es-ES" dirty="0"/>
          </a:p>
          <a:p>
            <a:pPr fontAlgn="base"/>
            <a:r>
              <a:rPr lang="es-ES" dirty="0"/>
              <a:t>Valor máximo: 3.000 Ohmios</a:t>
            </a:r>
          </a:p>
          <a:p>
            <a:pPr fontAlgn="base"/>
            <a:endParaRPr lang="es-ES" dirty="0"/>
          </a:p>
          <a:p>
            <a:pPr fontAlgn="base"/>
            <a:r>
              <a:rPr lang="es-ES" dirty="0"/>
              <a:t>Valor medio: 1.000/2.000 Ohmios</a:t>
            </a:r>
          </a:p>
          <a:p>
            <a:pPr fontAlgn="base"/>
            <a:endParaRPr lang="es-ES" dirty="0"/>
          </a:p>
          <a:p>
            <a:pPr fontAlgn="base"/>
            <a:r>
              <a:rPr lang="es-ES" dirty="0"/>
              <a:t>Valor mínimo: 500 Ohmios</a:t>
            </a:r>
          </a:p>
          <a:p>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482600" y="816638"/>
            <a:ext cx="2525519" cy="5224724"/>
          </a:xfrm>
        </p:spPr>
        <p:txBody>
          <a:bodyPr anchor="ctr">
            <a:normAutofit/>
          </a:bodyPr>
          <a:lstStyle/>
          <a:p>
            <a:r>
              <a:rPr lang="es-AR" sz="3300"/>
              <a:t>RESISTENCIA DEL CUERPO HUMANO</a:t>
            </a:r>
            <a:endParaRPr lang="es-ES" sz="3300"/>
          </a:p>
        </p:txBody>
      </p:sp>
      <p:sp>
        <p:nvSpPr>
          <p:cNvPr id="3" name="2 Marcador de contenido"/>
          <p:cNvSpPr>
            <a:spLocks noGrp="1"/>
          </p:cNvSpPr>
          <p:nvPr>
            <p:ph idx="1"/>
          </p:nvPr>
        </p:nvSpPr>
        <p:spPr>
          <a:xfrm>
            <a:off x="3490721" y="816638"/>
            <a:ext cx="3464779" cy="5224724"/>
          </a:xfrm>
        </p:spPr>
        <p:txBody>
          <a:bodyPr anchor="ctr">
            <a:normAutofit/>
          </a:bodyPr>
          <a:lstStyle/>
          <a:p>
            <a:pPr fontAlgn="base">
              <a:buNone/>
            </a:pPr>
            <a:r>
              <a:rPr lang="es-MX" dirty="0"/>
              <a:t>Varía dependiendo de:</a:t>
            </a:r>
          </a:p>
          <a:p>
            <a:pPr fontAlgn="base"/>
            <a:r>
              <a:rPr lang="es-MX" dirty="0"/>
              <a:t>Su estado físico y psicológico.</a:t>
            </a:r>
          </a:p>
          <a:p>
            <a:pPr fontAlgn="base"/>
            <a:r>
              <a:rPr lang="es-MX" dirty="0"/>
              <a:t>El alcohol que contenga.</a:t>
            </a:r>
          </a:p>
          <a:p>
            <a:pPr fontAlgn="base"/>
            <a:r>
              <a:rPr lang="es-MX" dirty="0"/>
              <a:t>Si está dormido o despierto (un sujeto dormido aguanta, aproximadamente, el doble de intensidad que despierto).</a:t>
            </a:r>
          </a:p>
          <a:p>
            <a:pPr fontAlgn="base"/>
            <a:r>
              <a:rPr lang="es-MX" dirty="0"/>
              <a:t>El nerviosismo o excitación del sujeto afectado.</a:t>
            </a:r>
          </a:p>
          <a:p>
            <a:pPr fontAlgn="base"/>
            <a:r>
              <a:rPr lang="es-MX" dirty="0"/>
              <a:t>Si tiene o no problemas cardíacos.</a:t>
            </a:r>
          </a:p>
          <a:p>
            <a:pPr fontAlgn="base"/>
            <a:r>
              <a:rPr lang="es-MX" dirty="0"/>
              <a:t>Otros como: sexo, fatiga, etc.</a:t>
            </a:r>
          </a:p>
          <a:p>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782962" y="1179151"/>
            <a:ext cx="2475485" cy="4463889"/>
          </a:xfrm>
        </p:spPr>
        <p:txBody>
          <a:bodyPr anchor="ctr">
            <a:normAutofit/>
          </a:bodyPr>
          <a:lstStyle/>
          <a:p>
            <a:r>
              <a:rPr lang="es-AR" sz="3100"/>
              <a:t>RESISTENCIA DEL CUERPO HUMANO</a:t>
            </a:r>
            <a:endParaRPr lang="es-ES" sz="310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734188" y="1109145"/>
            <a:ext cx="4755762" cy="4603900"/>
          </a:xfrm>
        </p:spPr>
        <p:txBody>
          <a:bodyPr anchor="ctr">
            <a:normAutofit/>
          </a:bodyPr>
          <a:lstStyle/>
          <a:p>
            <a:r>
              <a:rPr lang="es-ES" dirty="0"/>
              <a:t>Condiciones de la piel en el momento de producirse el contacto. Si la piel está húmeda, ofrecerá menos resistencia que si está seca. Por tanto existe mayor riesgo de accidente con la piel húmeda.</a:t>
            </a:r>
          </a:p>
          <a:p>
            <a:endParaRPr lang="es-ES" dirty="0"/>
          </a:p>
          <a:p>
            <a:r>
              <a:rPr lang="es-ES" dirty="0"/>
              <a:t>El grosor de la piel: a mayor dureza o grosor de la piel, mayor resistencia al paso de la corriente.</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965199" y="609600"/>
            <a:ext cx="7648121" cy="1099457"/>
          </a:xfrm>
        </p:spPr>
        <p:txBody>
          <a:bodyPr>
            <a:normAutofit/>
          </a:bodyPr>
          <a:lstStyle/>
          <a:p>
            <a:r>
              <a:rPr lang="es-AR" dirty="0"/>
              <a:t>RESISTENCIA DEL CUERPO HUMANO</a:t>
            </a:r>
            <a:endParaRPr lang="es-ES"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graphicFrame>
        <p:nvGraphicFramePr>
          <p:cNvPr id="5" name="2 Marcador de contenido">
            <a:extLst>
              <a:ext uri="{FF2B5EF4-FFF2-40B4-BE49-F238E27FC236}">
                <a16:creationId xmlns:a16="http://schemas.microsoft.com/office/drawing/2014/main" id="{D5F729BA-4BC5-0BC4-597F-048CB4D0AAE6}"/>
              </a:ext>
            </a:extLst>
          </p:cNvPr>
          <p:cNvGraphicFramePr>
            <a:graphicFrameLocks noGrp="1"/>
          </p:cNvGraphicFramePr>
          <p:nvPr>
            <p:ph idx="1"/>
            <p:extLst>
              <p:ext uri="{D42A27DB-BD31-4B8C-83A1-F6EECF244321}">
                <p14:modId xmlns:p14="http://schemas.microsoft.com/office/powerpoint/2010/main" val="4208697161"/>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965199" y="609600"/>
            <a:ext cx="7648121" cy="1099457"/>
          </a:xfrm>
        </p:spPr>
        <p:txBody>
          <a:bodyPr>
            <a:normAutofit/>
          </a:bodyPr>
          <a:lstStyle/>
          <a:p>
            <a:r>
              <a:rPr lang="es-AR" dirty="0"/>
              <a:t>RESISTENCIA DEL CUERPO HUMANO</a:t>
            </a:r>
            <a:endParaRPr lang="es-ES"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graphicFrame>
        <p:nvGraphicFramePr>
          <p:cNvPr id="5" name="2 Marcador de contenido">
            <a:extLst>
              <a:ext uri="{FF2B5EF4-FFF2-40B4-BE49-F238E27FC236}">
                <a16:creationId xmlns:a16="http://schemas.microsoft.com/office/drawing/2014/main" id="{4FC7773E-9F1D-6352-95C6-55D3DE94CCC4}"/>
              </a:ext>
            </a:extLst>
          </p:cNvPr>
          <p:cNvGraphicFramePr>
            <a:graphicFrameLocks noGrp="1"/>
          </p:cNvGraphicFramePr>
          <p:nvPr>
            <p:ph idx="1"/>
            <p:extLst>
              <p:ext uri="{D42A27DB-BD31-4B8C-83A1-F6EECF244321}">
                <p14:modId xmlns:p14="http://schemas.microsoft.com/office/powerpoint/2010/main" val="1113659257"/>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152550" y="609600"/>
            <a:ext cx="2802951" cy="1320800"/>
          </a:xfrm>
        </p:spPr>
        <p:txBody>
          <a:bodyPr>
            <a:normAutofit/>
          </a:bodyPr>
          <a:lstStyle/>
          <a:p>
            <a:r>
              <a:rPr lang="es-AR" sz="3300"/>
              <a:t>MECANISMOS FISIOLÓGICOS</a:t>
            </a:r>
            <a:endParaRPr lang="es-ES" sz="3300"/>
          </a:p>
        </p:txBody>
      </p:sp>
      <p:sp>
        <p:nvSpPr>
          <p:cNvPr id="3" name="2 Marcador de contenido"/>
          <p:cNvSpPr>
            <a:spLocks noGrp="1"/>
          </p:cNvSpPr>
          <p:nvPr>
            <p:ph idx="1"/>
          </p:nvPr>
        </p:nvSpPr>
        <p:spPr>
          <a:xfrm>
            <a:off x="3907172" y="2160589"/>
            <a:ext cx="3048329" cy="3880773"/>
          </a:xfrm>
        </p:spPr>
        <p:txBody>
          <a:bodyPr>
            <a:normAutofit fontScale="92500" lnSpcReduction="20000"/>
          </a:bodyPr>
          <a:lstStyle/>
          <a:p>
            <a:r>
              <a:rPr lang="es-AR" sz="1700"/>
              <a:t>Funciones que el cuerpo de un ser humano experimenta ante factores externos que le causan un desequilibrio.</a:t>
            </a:r>
          </a:p>
          <a:p>
            <a:endParaRPr lang="es-AR" sz="1700"/>
          </a:p>
          <a:p>
            <a:pPr lvl="1"/>
            <a:r>
              <a:rPr lang="es-AR" sz="1700"/>
              <a:t>Calor: transpiración, aumento del flujo sanguíneo, disminuye la capacidad de realizar actividad física.</a:t>
            </a:r>
          </a:p>
          <a:p>
            <a:pPr lvl="1"/>
            <a:r>
              <a:rPr lang="es-AR" sz="1700"/>
              <a:t>Emociones: expresiones corporales de alegría, tristeza, etc. </a:t>
            </a:r>
            <a:endParaRPr lang="es-ES" sz="1700"/>
          </a:p>
        </p:txBody>
      </p:sp>
      <p:pic>
        <p:nvPicPr>
          <p:cNvPr id="5" name="Picture 4" descr="Mano con cuerdas rojas">
            <a:extLst>
              <a:ext uri="{FF2B5EF4-FFF2-40B4-BE49-F238E27FC236}">
                <a16:creationId xmlns:a16="http://schemas.microsoft.com/office/drawing/2014/main" id="{852C28E5-E4A3-948D-3507-F49EE42429EE}"/>
              </a:ext>
            </a:extLst>
          </p:cNvPr>
          <p:cNvPicPr>
            <a:picLocks noChangeAspect="1"/>
          </p:cNvPicPr>
          <p:nvPr/>
        </p:nvPicPr>
        <p:blipFill>
          <a:blip r:embed="rId2"/>
          <a:srcRect l="32302" r="28315" b="-2"/>
          <a:stretch>
            <a:fillRect/>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Tree>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965199" y="609600"/>
            <a:ext cx="7648121" cy="1099457"/>
          </a:xfrm>
        </p:spPr>
        <p:txBody>
          <a:bodyPr>
            <a:normAutofit/>
          </a:bodyPr>
          <a:lstStyle/>
          <a:p>
            <a:r>
              <a:rPr lang="es-AR" dirty="0"/>
              <a:t>DURACIÓN DEL CONTACTO</a:t>
            </a:r>
            <a:endParaRPr lang="es-ES" dirty="0"/>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864434278"/>
              </p:ext>
            </p:extLst>
          </p:nvPr>
        </p:nvGraphicFramePr>
        <p:xfrm>
          <a:off x="965199" y="2456144"/>
          <a:ext cx="7213601" cy="3078283"/>
        </p:xfrm>
        <a:graphic>
          <a:graphicData uri="http://schemas.openxmlformats.org/drawingml/2006/table">
            <a:tbl>
              <a:tblPr firstRow="1" bandRow="1">
                <a:noFill/>
                <a:tableStyleId>{5C22544A-7EE6-4342-B048-85BDC9FD1C3A}</a:tableStyleId>
              </a:tblPr>
              <a:tblGrid>
                <a:gridCol w="1766962">
                  <a:extLst>
                    <a:ext uri="{9D8B030D-6E8A-4147-A177-3AD203B41FA5}">
                      <a16:colId xmlns:a16="http://schemas.microsoft.com/office/drawing/2014/main" val="20000"/>
                    </a:ext>
                  </a:extLst>
                </a:gridCol>
                <a:gridCol w="1834232">
                  <a:extLst>
                    <a:ext uri="{9D8B030D-6E8A-4147-A177-3AD203B41FA5}">
                      <a16:colId xmlns:a16="http://schemas.microsoft.com/office/drawing/2014/main" val="20001"/>
                    </a:ext>
                  </a:extLst>
                </a:gridCol>
                <a:gridCol w="3612407">
                  <a:extLst>
                    <a:ext uri="{9D8B030D-6E8A-4147-A177-3AD203B41FA5}">
                      <a16:colId xmlns:a16="http://schemas.microsoft.com/office/drawing/2014/main" val="20002"/>
                    </a:ext>
                  </a:extLst>
                </a:gridCol>
              </a:tblGrid>
              <a:tr h="486498">
                <a:tc>
                  <a:txBody>
                    <a:bodyPr/>
                    <a:lstStyle/>
                    <a:p>
                      <a:r>
                        <a:rPr lang="es-AR" sz="1400" b="1" cap="none" spc="0">
                          <a:solidFill>
                            <a:schemeClr val="tx1"/>
                          </a:solidFill>
                        </a:rPr>
                        <a:t>INTENSIDAD (</a:t>
                      </a:r>
                      <a:r>
                        <a:rPr lang="es-AR" sz="1400" b="1" cap="none" spc="0" err="1">
                          <a:solidFill>
                            <a:schemeClr val="tx1"/>
                          </a:solidFill>
                        </a:rPr>
                        <a:t>mA</a:t>
                      </a:r>
                      <a:r>
                        <a:rPr lang="es-AR" sz="1400" b="1" cap="none" spc="0">
                          <a:solidFill>
                            <a:schemeClr val="tx1"/>
                          </a:solidFill>
                        </a:rPr>
                        <a:t>)</a:t>
                      </a:r>
                      <a:endParaRPr lang="es-ES" sz="1400" b="1" cap="none" spc="0">
                        <a:solidFill>
                          <a:schemeClr val="tx1"/>
                        </a:solidFill>
                      </a:endParaRPr>
                    </a:p>
                  </a:txBody>
                  <a:tcPr marL="0" marR="64579" marT="25832" marB="193738">
                    <a:lnL w="12700" cmpd="sng">
                      <a:noFill/>
                    </a:lnL>
                    <a:lnR w="12700" cmpd="sng">
                      <a:noFill/>
                    </a:lnR>
                    <a:lnT w="28575" cap="flat" cmpd="sng" algn="ctr">
                      <a:solidFill>
                        <a:schemeClr val="tx1"/>
                      </a:solidFill>
                      <a:prstDash val="solid"/>
                    </a:lnT>
                    <a:lnB w="38100" cmpd="sng">
                      <a:noFill/>
                    </a:lnB>
                    <a:noFill/>
                  </a:tcPr>
                </a:tc>
                <a:tc>
                  <a:txBody>
                    <a:bodyPr/>
                    <a:lstStyle/>
                    <a:p>
                      <a:r>
                        <a:rPr lang="es-AR" sz="1400" b="1" cap="none" spc="0">
                          <a:solidFill>
                            <a:schemeClr val="tx1"/>
                          </a:solidFill>
                        </a:rPr>
                        <a:t>DURACIÓN</a:t>
                      </a:r>
                      <a:endParaRPr lang="es-ES" sz="1400" b="1" cap="none" spc="0">
                        <a:solidFill>
                          <a:schemeClr val="tx1"/>
                        </a:solidFill>
                      </a:endParaRPr>
                    </a:p>
                  </a:txBody>
                  <a:tcPr marL="0" marR="64579" marT="25832" marB="193738">
                    <a:lnL w="12700" cmpd="sng">
                      <a:noFill/>
                    </a:lnL>
                    <a:lnR w="12700" cmpd="sng">
                      <a:noFill/>
                    </a:lnR>
                    <a:lnT w="28575" cap="flat" cmpd="sng" algn="ctr">
                      <a:solidFill>
                        <a:schemeClr val="tx1"/>
                      </a:solidFill>
                      <a:prstDash val="solid"/>
                    </a:lnT>
                    <a:lnB w="38100" cmpd="sng">
                      <a:noFill/>
                    </a:lnB>
                    <a:noFill/>
                  </a:tcPr>
                </a:tc>
                <a:tc>
                  <a:txBody>
                    <a:bodyPr/>
                    <a:lstStyle/>
                    <a:p>
                      <a:r>
                        <a:rPr lang="es-AR" sz="1400" b="1" cap="none" spc="0">
                          <a:solidFill>
                            <a:schemeClr val="tx1"/>
                          </a:solidFill>
                        </a:rPr>
                        <a:t>EFECTOS</a:t>
                      </a:r>
                      <a:endParaRPr lang="es-ES" sz="1400" b="1" cap="none" spc="0">
                        <a:solidFill>
                          <a:schemeClr val="tx1"/>
                        </a:solidFill>
                      </a:endParaRPr>
                    </a:p>
                  </a:txBody>
                  <a:tcPr marL="0" marR="64579" marT="25832" marB="193738">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10000"/>
                  </a:ext>
                </a:extLst>
              </a:tr>
              <a:tr h="486498">
                <a:tc>
                  <a:txBody>
                    <a:bodyPr/>
                    <a:lstStyle/>
                    <a:p>
                      <a:r>
                        <a:rPr lang="es-AR" sz="1400" cap="none" spc="0">
                          <a:solidFill>
                            <a:schemeClr val="tx1"/>
                          </a:solidFill>
                        </a:rPr>
                        <a:t>0-1</a:t>
                      </a:r>
                      <a:endParaRPr lang="es-ES" sz="1400" cap="none" spc="0">
                        <a:solidFill>
                          <a:schemeClr val="tx1"/>
                        </a:solidFill>
                      </a:endParaRPr>
                    </a:p>
                  </a:txBody>
                  <a:tcPr marL="0" marR="64579" marT="25832" marB="193738">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r>
                        <a:rPr lang="es-AR" sz="1400" cap="none" spc="0">
                          <a:solidFill>
                            <a:schemeClr val="tx1"/>
                          </a:solidFill>
                        </a:rPr>
                        <a:t>Independiente</a:t>
                      </a:r>
                    </a:p>
                  </a:txBody>
                  <a:tcPr marL="0" marR="64579" marT="25832" marB="193738">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r>
                        <a:rPr lang="es-AR" sz="1400" cap="none" spc="0">
                          <a:solidFill>
                            <a:schemeClr val="tx1"/>
                          </a:solidFill>
                        </a:rPr>
                        <a:t>No</a:t>
                      </a:r>
                      <a:r>
                        <a:rPr lang="es-AR" sz="1400" cap="none" spc="0" baseline="0">
                          <a:solidFill>
                            <a:schemeClr val="tx1"/>
                          </a:solidFill>
                        </a:rPr>
                        <a:t> se siente el paso de la corriente.</a:t>
                      </a:r>
                      <a:endParaRPr lang="es-AR" sz="1400" cap="none" spc="0">
                        <a:solidFill>
                          <a:schemeClr val="tx1"/>
                        </a:solidFill>
                      </a:endParaRPr>
                    </a:p>
                  </a:txBody>
                  <a:tcPr marL="0" marR="64579" marT="25832" marB="193738">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10001"/>
                  </a:ext>
                </a:extLst>
              </a:tr>
              <a:tr h="486498">
                <a:tc>
                  <a:txBody>
                    <a:bodyPr/>
                    <a:lstStyle/>
                    <a:p>
                      <a:r>
                        <a:rPr lang="es-AR" sz="1400" cap="none" spc="0">
                          <a:solidFill>
                            <a:schemeClr val="tx1"/>
                          </a:solidFill>
                        </a:rPr>
                        <a:t>1-15</a:t>
                      </a:r>
                      <a:endParaRPr lang="es-ES" sz="1400" cap="none" spc="0">
                        <a:solidFill>
                          <a:schemeClr val="tx1"/>
                        </a:solidFill>
                      </a:endParaRPr>
                    </a:p>
                  </a:txBody>
                  <a:tcPr marL="0" marR="64579" marT="25832" marB="19373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s-AR" sz="1400" cap="none" spc="0">
                          <a:solidFill>
                            <a:schemeClr val="tx1"/>
                          </a:solidFill>
                        </a:rPr>
                        <a:t>Independiente</a:t>
                      </a:r>
                      <a:endParaRPr lang="es-ES" sz="1400" cap="none" spc="0">
                        <a:solidFill>
                          <a:schemeClr val="tx1"/>
                        </a:solidFill>
                      </a:endParaRPr>
                    </a:p>
                  </a:txBody>
                  <a:tcPr marL="0" marR="64579" marT="25832" marB="19373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s-AR" sz="1400" cap="none" spc="0">
                          <a:solidFill>
                            <a:schemeClr val="tx1"/>
                          </a:solidFill>
                        </a:rPr>
                        <a:t>Cosquilleos hasta </a:t>
                      </a:r>
                      <a:r>
                        <a:rPr lang="es-AR" sz="1400" cap="none" spc="0" err="1">
                          <a:solidFill>
                            <a:schemeClr val="tx1"/>
                          </a:solidFill>
                        </a:rPr>
                        <a:t>tetanización</a:t>
                      </a:r>
                      <a:endParaRPr lang="es-ES" sz="1400" cap="none" spc="0">
                        <a:solidFill>
                          <a:schemeClr val="tx1"/>
                        </a:solidFill>
                      </a:endParaRPr>
                    </a:p>
                  </a:txBody>
                  <a:tcPr marL="0" marR="64579" marT="25832" marB="19373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2"/>
                  </a:ext>
                </a:extLst>
              </a:tr>
              <a:tr h="701762">
                <a:tc>
                  <a:txBody>
                    <a:bodyPr/>
                    <a:lstStyle/>
                    <a:p>
                      <a:r>
                        <a:rPr lang="es-AR" sz="1400" cap="none" spc="0">
                          <a:solidFill>
                            <a:schemeClr val="tx1"/>
                          </a:solidFill>
                        </a:rPr>
                        <a:t>15-25</a:t>
                      </a:r>
                      <a:endParaRPr lang="es-ES" sz="1400" cap="none" spc="0">
                        <a:solidFill>
                          <a:schemeClr val="tx1"/>
                        </a:solidFill>
                      </a:endParaRPr>
                    </a:p>
                  </a:txBody>
                  <a:tcPr marL="0" marR="64579" marT="25832" marB="193738">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es-AR" sz="1400" cap="none" spc="0">
                          <a:solidFill>
                            <a:schemeClr val="tx1"/>
                          </a:solidFill>
                        </a:rPr>
                        <a:t>Minutos</a:t>
                      </a:r>
                      <a:endParaRPr lang="es-ES" sz="1400" cap="none" spc="0">
                        <a:solidFill>
                          <a:schemeClr val="tx1"/>
                        </a:solidFill>
                      </a:endParaRPr>
                    </a:p>
                  </a:txBody>
                  <a:tcPr marL="0" marR="64579" marT="25832" marB="193738">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es-AR" sz="1400" cap="none" spc="0">
                          <a:solidFill>
                            <a:schemeClr val="tx1"/>
                          </a:solidFill>
                        </a:rPr>
                        <a:t>Contracción de brazos. Dificultad</a:t>
                      </a:r>
                      <a:r>
                        <a:rPr lang="es-AR" sz="1400" cap="none" spc="0" baseline="0">
                          <a:solidFill>
                            <a:schemeClr val="tx1"/>
                          </a:solidFill>
                        </a:rPr>
                        <a:t> de respiración. Aumento de la presión arterial.</a:t>
                      </a:r>
                      <a:endParaRPr lang="es-ES" sz="1400" cap="none" spc="0">
                        <a:solidFill>
                          <a:schemeClr val="tx1"/>
                        </a:solidFill>
                      </a:endParaRPr>
                    </a:p>
                  </a:txBody>
                  <a:tcPr marL="0" marR="64579" marT="25832" marB="193738">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10003"/>
                  </a:ext>
                </a:extLst>
              </a:tr>
              <a:tr h="917027">
                <a:tc>
                  <a:txBody>
                    <a:bodyPr/>
                    <a:lstStyle/>
                    <a:p>
                      <a:r>
                        <a:rPr lang="es-AR" sz="1400" cap="none" spc="0">
                          <a:solidFill>
                            <a:schemeClr val="tx1"/>
                          </a:solidFill>
                        </a:rPr>
                        <a:t>25-50</a:t>
                      </a:r>
                      <a:endParaRPr lang="es-ES" sz="1400" cap="none" spc="0">
                        <a:solidFill>
                          <a:schemeClr val="tx1"/>
                        </a:solidFill>
                      </a:endParaRPr>
                    </a:p>
                  </a:txBody>
                  <a:tcPr marL="0" marR="64579" marT="25832" marB="19373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s-AR" sz="1400" cap="none" spc="0">
                          <a:solidFill>
                            <a:schemeClr val="tx1"/>
                          </a:solidFill>
                        </a:rPr>
                        <a:t>Segundos a minutos</a:t>
                      </a:r>
                    </a:p>
                  </a:txBody>
                  <a:tcPr marL="0" marR="64579" marT="25832" marB="19373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s-AR" sz="1400" cap="none" spc="0">
                          <a:solidFill>
                            <a:schemeClr val="tx1"/>
                          </a:solidFill>
                        </a:rPr>
                        <a:t>Irregularidades</a:t>
                      </a:r>
                      <a:r>
                        <a:rPr lang="es-AR" sz="1400" cap="none" spc="0" baseline="0">
                          <a:solidFill>
                            <a:schemeClr val="tx1"/>
                          </a:solidFill>
                        </a:rPr>
                        <a:t> cardíacas. Aumento de la presión arterial. </a:t>
                      </a:r>
                      <a:r>
                        <a:rPr lang="es-AR" sz="1400" cap="none" spc="0" baseline="0" err="1">
                          <a:solidFill>
                            <a:schemeClr val="tx1"/>
                          </a:solidFill>
                        </a:rPr>
                        <a:t>Tetanización</a:t>
                      </a:r>
                      <a:r>
                        <a:rPr lang="es-AR" sz="1400" cap="none" spc="0" baseline="0">
                          <a:solidFill>
                            <a:schemeClr val="tx1"/>
                          </a:solidFill>
                        </a:rPr>
                        <a:t> fuerte. Fibrilación ventricular.</a:t>
                      </a:r>
                      <a:endParaRPr lang="es-ES" sz="1400" cap="none" spc="0">
                        <a:solidFill>
                          <a:schemeClr val="tx1"/>
                        </a:solidFill>
                      </a:endParaRPr>
                    </a:p>
                  </a:txBody>
                  <a:tcPr marL="0" marR="64579" marT="25832" marB="19373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DURACIÓN DEL CONTACTO</a:t>
            </a:r>
            <a:endParaRPr lang="es-ES" dirty="0"/>
          </a:p>
        </p:txBody>
      </p:sp>
      <p:graphicFrame>
        <p:nvGraphicFramePr>
          <p:cNvPr id="5" name="4 Marcador de contenido"/>
          <p:cNvGraphicFramePr>
            <a:graphicFrameLocks noGrp="1"/>
          </p:cNvGraphicFramePr>
          <p:nvPr>
            <p:ph idx="1"/>
          </p:nvPr>
        </p:nvGraphicFramePr>
        <p:xfrm>
          <a:off x="457200" y="2276872"/>
          <a:ext cx="8229600" cy="37541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s-AR" dirty="0"/>
                        <a:t>INTENSIDAD (</a:t>
                      </a:r>
                      <a:r>
                        <a:rPr lang="es-AR" dirty="0" err="1"/>
                        <a:t>Ma</a:t>
                      </a:r>
                      <a:r>
                        <a:rPr lang="es-AR" dirty="0"/>
                        <a:t>)</a:t>
                      </a:r>
                      <a:endParaRPr lang="es-ES" dirty="0"/>
                    </a:p>
                  </a:txBody>
                  <a:tcPr/>
                </a:tc>
                <a:tc>
                  <a:txBody>
                    <a:bodyPr/>
                    <a:lstStyle/>
                    <a:p>
                      <a:r>
                        <a:rPr lang="es-AR" dirty="0"/>
                        <a:t>DURACIÓN</a:t>
                      </a:r>
                      <a:endParaRPr lang="es-ES" dirty="0"/>
                    </a:p>
                  </a:txBody>
                  <a:tcPr/>
                </a:tc>
                <a:tc>
                  <a:txBody>
                    <a:bodyPr/>
                    <a:lstStyle/>
                    <a:p>
                      <a:r>
                        <a:rPr lang="es-AR" dirty="0"/>
                        <a:t>EFECTOS</a:t>
                      </a:r>
                      <a:endParaRPr lang="es-ES" dirty="0"/>
                    </a:p>
                  </a:txBody>
                  <a:tcPr/>
                </a:tc>
                <a:extLst>
                  <a:ext uri="{0D108BD9-81ED-4DB2-BD59-A6C34878D82A}">
                    <a16:rowId xmlns:a16="http://schemas.microsoft.com/office/drawing/2014/main" val="10000"/>
                  </a:ext>
                </a:extLst>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a:t>50-2000</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a:t>Menos de un ciclo cardíaco</a:t>
                      </a:r>
                    </a:p>
                  </a:txBody>
                  <a:tcPr/>
                </a:tc>
                <a:tc>
                  <a:txBody>
                    <a:bodyPr/>
                    <a:lstStyle/>
                    <a:p>
                      <a:r>
                        <a:rPr lang="es-AR" dirty="0"/>
                        <a:t>Fuerte contracción sin fibrilación</a:t>
                      </a:r>
                      <a:endParaRPr lang="es-ES" dirty="0"/>
                    </a:p>
                  </a:txBody>
                  <a:tcPr/>
                </a:tc>
                <a:extLst>
                  <a:ext uri="{0D108BD9-81ED-4DB2-BD59-A6C34878D82A}">
                    <a16:rowId xmlns:a16="http://schemas.microsoft.com/office/drawing/2014/main" val="10001"/>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tc>
                  <a:txBody>
                    <a:bodyPr/>
                    <a:lstStyle/>
                    <a:p>
                      <a:r>
                        <a:rPr lang="es-AR" dirty="0"/>
                        <a:t>Más de un ciclo cardíaco</a:t>
                      </a:r>
                    </a:p>
                  </a:txBody>
                  <a:tcPr/>
                </a:tc>
                <a:tc>
                  <a:txBody>
                    <a:bodyPr/>
                    <a:lstStyle/>
                    <a:p>
                      <a:r>
                        <a:rPr lang="es-AR" dirty="0"/>
                        <a:t>Fibrilación</a:t>
                      </a:r>
                      <a:r>
                        <a:rPr lang="es-AR" baseline="0" dirty="0"/>
                        <a:t> ventricular. Inconsciencia.</a:t>
                      </a:r>
                      <a:endParaRPr lang="es-ES" dirty="0"/>
                    </a:p>
                  </a:txBody>
                  <a:tcPr/>
                </a:tc>
                <a:extLst>
                  <a:ext uri="{0D108BD9-81ED-4DB2-BD59-A6C34878D82A}">
                    <a16:rowId xmlns:a16="http://schemas.microsoft.com/office/drawing/2014/main" val="10002"/>
                  </a:ext>
                </a:extLst>
              </a:tr>
              <a:tr h="370840">
                <a:tc rowSpan="2">
                  <a:txBody>
                    <a:bodyPr/>
                    <a:lstStyle/>
                    <a:p>
                      <a:pPr>
                        <a:buFont typeface="Wingdings"/>
                        <a:buChar char="Ø"/>
                      </a:pPr>
                      <a:r>
                        <a:rPr lang="es-AR" baseline="0" dirty="0"/>
                        <a:t>2000</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a:t>Menos de un ciclo cardíaco</a:t>
                      </a:r>
                    </a:p>
                  </a:txBody>
                  <a:tcPr/>
                </a:tc>
                <a:tc>
                  <a:txBody>
                    <a:bodyPr/>
                    <a:lstStyle/>
                    <a:p>
                      <a:r>
                        <a:rPr lang="es-AR" dirty="0"/>
                        <a:t>Fibrilación</a:t>
                      </a:r>
                      <a:r>
                        <a:rPr lang="es-AR" baseline="0" dirty="0"/>
                        <a:t> ventricular. Inconsciencia. Marcas visibles .</a:t>
                      </a:r>
                      <a:endParaRPr lang="es-ES" dirty="0"/>
                    </a:p>
                  </a:txBody>
                  <a:tcPr/>
                </a:tc>
                <a:extLst>
                  <a:ext uri="{0D108BD9-81ED-4DB2-BD59-A6C34878D82A}">
                    <a16:rowId xmlns:a16="http://schemas.microsoft.com/office/drawing/2014/main" val="10003"/>
                  </a:ext>
                </a:extLst>
              </a:tr>
              <a:tr h="302240">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a:t>Más de un ciclo cardíaco</a:t>
                      </a:r>
                    </a:p>
                  </a:txBody>
                  <a:tcPr/>
                </a:tc>
                <a:tc>
                  <a:txBody>
                    <a:bodyPr/>
                    <a:lstStyle/>
                    <a:p>
                      <a:r>
                        <a:rPr lang="es-AR" dirty="0"/>
                        <a:t>Paro cardíaco</a:t>
                      </a:r>
                      <a:r>
                        <a:rPr lang="es-AR" baseline="0" dirty="0"/>
                        <a:t> reversibles. Marcas visibles. Quemaduras grandes.</a:t>
                      </a:r>
                      <a:endParaRPr lang="es-ES"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RECORRIDO DE LA CORRIENTE</a:t>
            </a:r>
            <a:endParaRPr lang="es-ES" dirty="0"/>
          </a:p>
        </p:txBody>
      </p:sp>
      <p:pic>
        <p:nvPicPr>
          <p:cNvPr id="4" name="3 Imagen" descr="http://e-ducativa.catedu.es/44700165/aula/archivos/repositorio/3000/3082/html/Dibujo_5.JPG"/>
          <p:cNvPicPr/>
          <p:nvPr/>
        </p:nvPicPr>
        <p:blipFill>
          <a:blip r:embed="rId2" cstate="print"/>
          <a:srcRect r="10870" b="10769"/>
          <a:stretch>
            <a:fillRect/>
          </a:stretch>
        </p:blipFill>
        <p:spPr bwMode="auto">
          <a:xfrm>
            <a:off x="1547664" y="2132856"/>
            <a:ext cx="5904656" cy="417646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VARIACIÓN DE LA RESISTENCIA SEGÚN EL RECORRIDO</a:t>
            </a:r>
            <a:endParaRPr lang="es-ES" dirty="0"/>
          </a:p>
        </p:txBody>
      </p:sp>
      <p:sp>
        <p:nvSpPr>
          <p:cNvPr id="1026" name="AutoShape 2" descr="Resultado de imagen para resistencia electrica del cuerpo hum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para resistencia electrica del cuerpo hum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0" name="AutoShape 6" descr="Resultado de imagen para resistencia electrica del cuerpo hum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31" name="Picture 7"/>
          <p:cNvPicPr>
            <a:picLocks noChangeAspect="1" noChangeArrowheads="1"/>
          </p:cNvPicPr>
          <p:nvPr/>
        </p:nvPicPr>
        <p:blipFill>
          <a:blip r:embed="rId2" cstate="print"/>
          <a:srcRect l="37353" t="27142" r="44409" b="38360"/>
          <a:stretch>
            <a:fillRect/>
          </a:stretch>
        </p:blipFill>
        <p:spPr bwMode="auto">
          <a:xfrm>
            <a:off x="2699792" y="2420888"/>
            <a:ext cx="3859414" cy="410445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FRECUENCIA ELÉCTRICA</a:t>
            </a:r>
            <a:endParaRPr lang="es-ES" dirty="0"/>
          </a:p>
        </p:txBody>
      </p:sp>
      <p:sp>
        <p:nvSpPr>
          <p:cNvPr id="3" name="2 Marcador de contenido"/>
          <p:cNvSpPr>
            <a:spLocks noGrp="1"/>
          </p:cNvSpPr>
          <p:nvPr>
            <p:ph idx="1"/>
          </p:nvPr>
        </p:nvSpPr>
        <p:spPr/>
        <p:txBody>
          <a:bodyPr/>
          <a:lstStyle/>
          <a:p>
            <a:r>
              <a:rPr lang="es-AR" dirty="0"/>
              <a:t>En el domicilio es 50 </a:t>
            </a:r>
            <a:r>
              <a:rPr lang="es-AR" dirty="0" err="1"/>
              <a:t>Hz.</a:t>
            </a:r>
            <a:endParaRPr lang="es-AR" dirty="0"/>
          </a:p>
          <a:p>
            <a:r>
              <a:rPr lang="es-AR" dirty="0"/>
              <a:t>Cada vez se utilizan otros tipos de frecuencia</a:t>
            </a:r>
          </a:p>
          <a:p>
            <a:pPr lvl="1"/>
            <a:r>
              <a:rPr lang="es-AR" dirty="0"/>
              <a:t>Soldadura: 450 Hz</a:t>
            </a:r>
          </a:p>
          <a:p>
            <a:pPr lvl="1"/>
            <a:r>
              <a:rPr lang="es-AR" dirty="0"/>
              <a:t>Aeronáutica: 400 Hz</a:t>
            </a:r>
          </a:p>
          <a:p>
            <a:pPr lvl="1"/>
            <a:r>
              <a:rPr lang="es-AR" dirty="0"/>
              <a:t>Electroterapia: 4000 Hz</a:t>
            </a:r>
          </a:p>
          <a:p>
            <a:pPr lvl="1"/>
            <a:r>
              <a:rPr lang="es-AR" dirty="0"/>
              <a:t>Hasta 1 MHz alimentadores de potencia.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FRECUENCIA ELÉCTRICA</a:t>
            </a:r>
            <a:endParaRPr lang="es-ES" dirty="0"/>
          </a:p>
        </p:txBody>
      </p:sp>
      <p:pic>
        <p:nvPicPr>
          <p:cNvPr id="2049" name="Picture 1"/>
          <p:cNvPicPr>
            <a:picLocks noChangeAspect="1" noChangeArrowheads="1"/>
          </p:cNvPicPr>
          <p:nvPr/>
        </p:nvPicPr>
        <p:blipFill>
          <a:blip r:embed="rId2" cstate="print"/>
          <a:srcRect l="30712" t="45891" r="34422" b="9813"/>
          <a:stretch>
            <a:fillRect/>
          </a:stretch>
        </p:blipFill>
        <p:spPr bwMode="auto">
          <a:xfrm>
            <a:off x="1259632" y="2132856"/>
            <a:ext cx="6264696" cy="447478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782962" y="1179151"/>
            <a:ext cx="2475485" cy="4463889"/>
          </a:xfrm>
        </p:spPr>
        <p:txBody>
          <a:bodyPr anchor="ctr">
            <a:normAutofit/>
          </a:bodyPr>
          <a:lstStyle/>
          <a:p>
            <a:r>
              <a:rPr lang="es-AR" sz="3100"/>
              <a:t>FRECUENCIA ELÉCTRICA</a:t>
            </a:r>
            <a:endParaRPr lang="es-ES" sz="310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734188" y="1109145"/>
            <a:ext cx="4755762" cy="4603900"/>
          </a:xfrm>
        </p:spPr>
        <p:txBody>
          <a:bodyPr anchor="ctr">
            <a:normAutofit/>
          </a:bodyPr>
          <a:lstStyle/>
          <a:p>
            <a:r>
              <a:rPr lang="es-AR" dirty="0"/>
              <a:t>Menor frecuencia más peligro de fibrilación pero menor temperatura.</a:t>
            </a:r>
          </a:p>
          <a:p>
            <a:endParaRPr lang="es-AR" dirty="0"/>
          </a:p>
          <a:p>
            <a:r>
              <a:rPr lang="es-AR" dirty="0"/>
              <a:t>Más frecuencia mayor temperatura interna del cuerpo pero menos peligro de fibrilación.</a:t>
            </a:r>
          </a:p>
          <a:p>
            <a:endParaRPr lang="es-AR" dirty="0"/>
          </a:p>
          <a:p>
            <a:pPr>
              <a:buNone/>
            </a:pPr>
            <a:r>
              <a:rPr lang="es-AR" i="1"/>
              <a:t>Equipos terapéuticos utilizan alta frecuencia para calentar músculos internos del cuerpo humano.</a:t>
            </a:r>
            <a:endParaRPr lang="es-ES" i="1"/>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965199" y="609600"/>
            <a:ext cx="7648121" cy="1099457"/>
          </a:xfrm>
        </p:spPr>
        <p:txBody>
          <a:bodyPr>
            <a:normAutofit/>
          </a:bodyPr>
          <a:lstStyle/>
          <a:p>
            <a:r>
              <a:rPr lang="es-AR" dirty="0"/>
              <a:t>UMBRALES</a:t>
            </a:r>
            <a:endParaRPr lang="es-ES"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graphicFrame>
        <p:nvGraphicFramePr>
          <p:cNvPr id="5" name="2 Marcador de contenido">
            <a:extLst>
              <a:ext uri="{FF2B5EF4-FFF2-40B4-BE49-F238E27FC236}">
                <a16:creationId xmlns:a16="http://schemas.microsoft.com/office/drawing/2014/main" id="{5BCB73DF-A3C2-5503-F373-5F128A69A88B}"/>
              </a:ext>
            </a:extLst>
          </p:cNvPr>
          <p:cNvGraphicFramePr>
            <a:graphicFrameLocks noGrp="1"/>
          </p:cNvGraphicFramePr>
          <p:nvPr>
            <p:ph idx="1"/>
            <p:extLst>
              <p:ext uri="{D42A27DB-BD31-4B8C-83A1-F6EECF244321}">
                <p14:modId xmlns:p14="http://schemas.microsoft.com/office/powerpoint/2010/main" val="4073984572"/>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UMBRALES</a:t>
            </a:r>
            <a:endParaRPr lang="es-ES" dirty="0"/>
          </a:p>
        </p:txBody>
      </p:sp>
      <p:sp>
        <p:nvSpPr>
          <p:cNvPr id="3" name="2 Marcador de contenido"/>
          <p:cNvSpPr>
            <a:spLocks noGrp="1"/>
          </p:cNvSpPr>
          <p:nvPr>
            <p:ph idx="1"/>
          </p:nvPr>
        </p:nvSpPr>
        <p:spPr/>
        <p:txBody>
          <a:bodyPr>
            <a:normAutofit/>
          </a:bodyPr>
          <a:lstStyle/>
          <a:p>
            <a:pPr>
              <a:buNone/>
            </a:pPr>
            <a:r>
              <a:rPr lang="es-MX" b="1" u="sng" dirty="0">
                <a:uFill>
                  <a:solidFill>
                    <a:srgbClr val="FF0000"/>
                  </a:solidFill>
                </a:uFill>
              </a:rPr>
              <a:t>Umbral de reacción</a:t>
            </a:r>
            <a:r>
              <a:rPr lang="es-MX" dirty="0">
                <a:uFill>
                  <a:solidFill>
                    <a:srgbClr val="FF0000"/>
                  </a:solidFill>
                </a:uFill>
              </a:rPr>
              <a:t>: </a:t>
            </a:r>
            <a:r>
              <a:rPr lang="es-MX" dirty="0"/>
              <a:t>es el valor mínimo de la corriente que provoca una contracción muscular.</a:t>
            </a:r>
          </a:p>
          <a:p>
            <a:pPr>
              <a:buNone/>
            </a:pPr>
            <a:endParaRPr lang="es-MX" dirty="0"/>
          </a:p>
          <a:p>
            <a:pPr>
              <a:buNone/>
            </a:pPr>
            <a:r>
              <a:rPr lang="es-MX" b="1" u="sng" dirty="0">
                <a:uFill>
                  <a:solidFill>
                    <a:srgbClr val="FF0000"/>
                  </a:solidFill>
                </a:uFill>
              </a:rPr>
              <a:t>Umbral de no soltar:</a:t>
            </a:r>
            <a:r>
              <a:rPr lang="es-MX" dirty="0">
                <a:uFill>
                  <a:solidFill>
                    <a:srgbClr val="FF0000"/>
                  </a:solidFill>
                </a:uFill>
              </a:rPr>
              <a:t> </a:t>
            </a:r>
            <a:r>
              <a:rPr lang="es-MX" dirty="0"/>
              <a:t>cuando una persona tiene sujetos unos electrodos, es el valor máximo de la corriente que permite a esa persona soltarlos. En corriente alterna se considera un valor máximo de 10 </a:t>
            </a:r>
            <a:r>
              <a:rPr lang="es-MX" dirty="0" err="1"/>
              <a:t>mA.</a:t>
            </a:r>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UMBRALES</a:t>
            </a:r>
            <a:endParaRPr lang="es-ES" dirty="0"/>
          </a:p>
        </p:txBody>
      </p:sp>
      <p:sp>
        <p:nvSpPr>
          <p:cNvPr id="3" name="2 Marcador de contenido"/>
          <p:cNvSpPr>
            <a:spLocks noGrp="1"/>
          </p:cNvSpPr>
          <p:nvPr>
            <p:ph idx="1"/>
          </p:nvPr>
        </p:nvSpPr>
        <p:spPr/>
        <p:txBody>
          <a:bodyPr>
            <a:normAutofit/>
          </a:bodyPr>
          <a:lstStyle/>
          <a:p>
            <a:pPr>
              <a:buNone/>
            </a:pPr>
            <a:r>
              <a:rPr lang="es-MX" b="1" u="sng" dirty="0">
                <a:uFill>
                  <a:solidFill>
                    <a:srgbClr val="FF0000"/>
                  </a:solidFill>
                </a:uFill>
              </a:rPr>
              <a:t>Umbral de fibrilación ventricular:</a:t>
            </a:r>
            <a:r>
              <a:rPr lang="es-MX" dirty="0"/>
              <a:t> es el valor mínimo de la corriente que puede provocar la fibrilación ventricular. En corriente alterna, el umbral de fibrilación ventricular decrece considerablemente si la duración del paso de la corriente se prolonga más allá de un ciclo cardíaco.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152550" y="609600"/>
            <a:ext cx="2802951" cy="1320800"/>
          </a:xfrm>
        </p:spPr>
        <p:txBody>
          <a:bodyPr>
            <a:normAutofit/>
          </a:bodyPr>
          <a:lstStyle/>
          <a:p>
            <a:r>
              <a:rPr lang="es-AR" dirty="0"/>
              <a:t>ALGUNOS EFECTOS</a:t>
            </a:r>
            <a:endParaRPr lang="es-ES" dirty="0"/>
          </a:p>
        </p:txBody>
      </p:sp>
      <p:sp>
        <p:nvSpPr>
          <p:cNvPr id="3" name="2 Marcador de contenido"/>
          <p:cNvSpPr>
            <a:spLocks noGrp="1"/>
          </p:cNvSpPr>
          <p:nvPr>
            <p:ph idx="1"/>
          </p:nvPr>
        </p:nvSpPr>
        <p:spPr>
          <a:xfrm>
            <a:off x="3907172" y="2160589"/>
            <a:ext cx="3048329" cy="3880773"/>
          </a:xfrm>
        </p:spPr>
        <p:txBody>
          <a:bodyPr>
            <a:normAutofit/>
          </a:bodyPr>
          <a:lstStyle/>
          <a:p>
            <a:pPr>
              <a:lnSpc>
                <a:spcPct val="90000"/>
              </a:lnSpc>
              <a:buNone/>
            </a:pPr>
            <a:r>
              <a:rPr lang="es-ES" sz="1500" b="1" u="sng"/>
              <a:t>Con circulación de corriente por el cuerpo</a:t>
            </a:r>
            <a:endParaRPr lang="es-ES" sz="1500"/>
          </a:p>
          <a:p>
            <a:pPr>
              <a:lnSpc>
                <a:spcPct val="90000"/>
              </a:lnSpc>
            </a:pPr>
            <a:r>
              <a:rPr lang="es-ES" sz="1500"/>
              <a:t>Lesiones por caídas.</a:t>
            </a:r>
          </a:p>
          <a:p>
            <a:pPr>
              <a:lnSpc>
                <a:spcPct val="90000"/>
              </a:lnSpc>
            </a:pPr>
            <a:r>
              <a:rPr lang="es-ES" sz="1500"/>
              <a:t>Lesiones por contracción muscular.</a:t>
            </a:r>
          </a:p>
          <a:p>
            <a:pPr>
              <a:lnSpc>
                <a:spcPct val="90000"/>
              </a:lnSpc>
            </a:pPr>
            <a:r>
              <a:rPr lang="es-ES" sz="1500"/>
              <a:t>Muerte por fibrilación ventricular.</a:t>
            </a:r>
          </a:p>
          <a:p>
            <a:pPr>
              <a:lnSpc>
                <a:spcPct val="90000"/>
              </a:lnSpc>
            </a:pPr>
            <a:r>
              <a:rPr lang="es-ES" sz="1500"/>
              <a:t>Lesiones o muertes por quemaduras.</a:t>
            </a:r>
          </a:p>
          <a:p>
            <a:pPr>
              <a:lnSpc>
                <a:spcPct val="90000"/>
              </a:lnSpc>
            </a:pPr>
            <a:r>
              <a:rPr lang="es-ES" sz="1500"/>
              <a:t>Muerte o lesiones por acción tóxicas de las quemaduras.</a:t>
            </a:r>
          </a:p>
          <a:p>
            <a:pPr>
              <a:lnSpc>
                <a:spcPct val="90000"/>
              </a:lnSpc>
            </a:pPr>
            <a:r>
              <a:rPr lang="es-ES" sz="1500"/>
              <a:t>Lesiones por deterioro del tejido nervioso.</a:t>
            </a:r>
          </a:p>
          <a:p>
            <a:pPr>
              <a:lnSpc>
                <a:spcPct val="90000"/>
              </a:lnSpc>
            </a:pPr>
            <a:endParaRPr lang="es-ES" sz="1500"/>
          </a:p>
        </p:txBody>
      </p:sp>
      <p:pic>
        <p:nvPicPr>
          <p:cNvPr id="5" name="Picture 4" descr="La radiografía de un esqueleto">
            <a:extLst>
              <a:ext uri="{FF2B5EF4-FFF2-40B4-BE49-F238E27FC236}">
                <a16:creationId xmlns:a16="http://schemas.microsoft.com/office/drawing/2014/main" id="{14EF85F6-F6F7-714B-08E8-7385D6E1F705}"/>
              </a:ext>
            </a:extLst>
          </p:cNvPr>
          <p:cNvPicPr>
            <a:picLocks noChangeAspect="1"/>
          </p:cNvPicPr>
          <p:nvPr/>
        </p:nvPicPr>
        <p:blipFill>
          <a:blip r:embed="rId2"/>
          <a:srcRect l="59702" r="1210" b="-1"/>
          <a:stretch>
            <a:fillRect/>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Tree>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848" name="Group 3584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5849" name="Straight Connector 3584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850" name="Straight Connector 3584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85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85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853" name="Isosceles Triangle 3585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85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85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85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857" name="Isosceles Triangle 3585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858" name="Isosceles Triangle 3585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grpSp>
      <p:sp>
        <p:nvSpPr>
          <p:cNvPr id="35860" name="Rectangle 3585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62" name="Group 3586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5863" name="Straight Connector 3586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86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86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866" name="Isosceles Triangle 3586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86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86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86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870" name="Isosceles Triangle 3586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871" name="Isosceles Triangle 3587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grpSp>
      <p:sp>
        <p:nvSpPr>
          <p:cNvPr id="35873" name="Rectangle 3587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3" name="Picture 3"/>
          <p:cNvPicPr>
            <a:picLocks noChangeAspect="1" noChangeArrowheads="1"/>
          </p:cNvPicPr>
          <p:nvPr/>
        </p:nvPicPr>
        <p:blipFill>
          <a:blip r:embed="rId2" cstate="print"/>
          <a:srcRect l="33759" t="40359" r="34976" b="25188"/>
          <a:stretch>
            <a:fillRect/>
          </a:stretch>
        </p:blipFill>
        <p:spPr bwMode="auto">
          <a:xfrm>
            <a:off x="869922" y="1131994"/>
            <a:ext cx="7405563" cy="459038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EJEMPLO 1</a:t>
            </a:r>
            <a:endParaRPr lang="es-ES" dirty="0"/>
          </a:p>
        </p:txBody>
      </p:sp>
      <p:sp>
        <p:nvSpPr>
          <p:cNvPr id="3" name="2 Marcador de contenido"/>
          <p:cNvSpPr>
            <a:spLocks noGrp="1"/>
          </p:cNvSpPr>
          <p:nvPr>
            <p:ph idx="1"/>
          </p:nvPr>
        </p:nvSpPr>
        <p:spPr/>
        <p:txBody>
          <a:bodyPr/>
          <a:lstStyle/>
          <a:p>
            <a:r>
              <a:rPr lang="es-ES" dirty="0"/>
              <a:t>Si una persona recibe una descarga de 1 amperio durante un segundo. ¿Qué riesgo corre de sufrir fibrilación ventricular?</a:t>
            </a:r>
          </a:p>
          <a:p>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EJEMPLO 2</a:t>
            </a:r>
            <a:endParaRPr lang="es-ES" dirty="0"/>
          </a:p>
        </p:txBody>
      </p:sp>
      <p:sp>
        <p:nvSpPr>
          <p:cNvPr id="3" name="2 Marcador de contenido"/>
          <p:cNvSpPr>
            <a:spLocks noGrp="1"/>
          </p:cNvSpPr>
          <p:nvPr>
            <p:ph idx="1"/>
          </p:nvPr>
        </p:nvSpPr>
        <p:spPr/>
        <p:txBody>
          <a:bodyPr>
            <a:normAutofit/>
          </a:bodyPr>
          <a:lstStyle/>
          <a:p>
            <a:pPr marL="0" indent="0">
              <a:buNone/>
            </a:pPr>
            <a:r>
              <a:rPr lang="es-ES" dirty="0"/>
              <a:t>Un operario está trabajando en una instalación eléctrica a 230 V, llevando guantes defectuosos como protección y subido en una banqueta aislante. Los guantes tienen una resistencia de aislamiento de 20 </a:t>
            </a:r>
            <a:r>
              <a:rPr lang="es-ES" dirty="0">
                <a:latin typeface="Symbol" pitchFamily="18" charset="2"/>
              </a:rPr>
              <a:t>W</a:t>
            </a:r>
            <a:r>
              <a:rPr lang="es-ES" dirty="0"/>
              <a:t> y la banqueta de seguridad 6000 </a:t>
            </a:r>
            <a:r>
              <a:rPr lang="es-ES" dirty="0">
                <a:latin typeface="Symbol" pitchFamily="18" charset="2"/>
              </a:rPr>
              <a:t>W</a:t>
            </a:r>
            <a:r>
              <a:rPr lang="es-ES" dirty="0"/>
              <a:t>.</a:t>
            </a:r>
            <a:br>
              <a:rPr lang="es-ES" dirty="0"/>
            </a:br>
            <a:endParaRPr lang="es-ES" dirty="0"/>
          </a:p>
          <a:p>
            <a:pPr marL="0" indent="0"/>
            <a:r>
              <a:rPr lang="es-ES" dirty="0"/>
              <a:t>¿Qué intensidad circulará por el cuerpo del operario si la resistencia de su cuerpo en ambiente seco es de 4000 </a:t>
            </a:r>
            <a:r>
              <a:rPr lang="es-ES" dirty="0">
                <a:latin typeface="Symbol" pitchFamily="18" charset="2"/>
              </a:rPr>
              <a:t>W</a:t>
            </a:r>
            <a:r>
              <a:rPr lang="es-ES" dirty="0"/>
              <a:t>?</a:t>
            </a:r>
            <a:br>
              <a:rPr lang="es-ES" dirty="0"/>
            </a:br>
            <a:endParaRPr lang="es-ES" dirty="0"/>
          </a:p>
          <a:p>
            <a:pPr marL="0" indent="0"/>
            <a:r>
              <a:rPr lang="es-ES" dirty="0"/>
              <a:t>¿Si el operario recibe la corriente durante 2 décimas de segundo, que efectos producirá en su cuerpo?</a:t>
            </a:r>
          </a:p>
          <a:p>
            <a:endParaRPr lang="es-E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ARCO ELECTRICO</a:t>
            </a:r>
            <a:endParaRPr lang="es-ES" dirty="0"/>
          </a:p>
        </p:txBody>
      </p:sp>
      <p:sp>
        <p:nvSpPr>
          <p:cNvPr id="3" name="2 Marcador de contenido"/>
          <p:cNvSpPr>
            <a:spLocks noGrp="1"/>
          </p:cNvSpPr>
          <p:nvPr>
            <p:ph idx="1"/>
          </p:nvPr>
        </p:nvSpPr>
        <p:spPr/>
        <p:txBody>
          <a:bodyPr/>
          <a:lstStyle/>
          <a:p>
            <a:r>
              <a:rPr lang="es-AR" dirty="0"/>
              <a:t>Descarga eléctrica producida por la proximidad de dos electrodos con diferencia de potencial.</a:t>
            </a:r>
          </a:p>
          <a:p>
            <a:endParaRPr lang="es-AR" dirty="0"/>
          </a:p>
          <a:p>
            <a:r>
              <a:rPr lang="es-AR" dirty="0"/>
              <a:t>Sus aplicaciones son diversas:</a:t>
            </a:r>
          </a:p>
          <a:p>
            <a:pPr lvl="1"/>
            <a:r>
              <a:rPr lang="es-AR" dirty="0"/>
              <a:t>Soldadura eléctrica</a:t>
            </a:r>
          </a:p>
          <a:p>
            <a:pPr lvl="1"/>
            <a:r>
              <a:rPr lang="es-AR" dirty="0"/>
              <a:t>Lámparas</a:t>
            </a:r>
          </a:p>
          <a:p>
            <a:pPr lvl="1"/>
            <a:r>
              <a:rPr lang="es-AR" dirty="0"/>
              <a:t>Hornos para fundir metales </a:t>
            </a:r>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Picture 2" descr="Resultado de imagen para arco electrico"/>
          <p:cNvPicPr>
            <a:picLocks noChangeAspect="1" noChangeArrowheads="1"/>
          </p:cNvPicPr>
          <p:nvPr/>
        </p:nvPicPr>
        <p:blipFill>
          <a:blip r:embed="rId2" cstate="print"/>
          <a:srcRect l="20472" r="14550"/>
          <a:stretch>
            <a:fillRect/>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2" name="1 Título"/>
          <p:cNvSpPr>
            <a:spLocks noGrp="1"/>
          </p:cNvSpPr>
          <p:nvPr>
            <p:ph type="title"/>
          </p:nvPr>
        </p:nvSpPr>
        <p:spPr>
          <a:xfrm>
            <a:off x="507999" y="609600"/>
            <a:ext cx="2888343" cy="1320800"/>
          </a:xfrm>
        </p:spPr>
        <p:txBody>
          <a:bodyPr>
            <a:normAutofit/>
          </a:bodyPr>
          <a:lstStyle/>
          <a:p>
            <a:pPr>
              <a:lnSpc>
                <a:spcPct val="90000"/>
              </a:lnSpc>
            </a:pPr>
            <a:r>
              <a:rPr lang="es-AR" sz="2800"/>
              <a:t>ACCIDENTES POR ARCO ELÉCTRICO</a:t>
            </a:r>
            <a:endParaRPr lang="es-ES" sz="2800"/>
          </a:p>
        </p:txBody>
      </p:sp>
      <p:sp>
        <p:nvSpPr>
          <p:cNvPr id="3" name="2 Marcador de contenido"/>
          <p:cNvSpPr>
            <a:spLocks noGrp="1"/>
          </p:cNvSpPr>
          <p:nvPr>
            <p:ph idx="1"/>
          </p:nvPr>
        </p:nvSpPr>
        <p:spPr>
          <a:xfrm>
            <a:off x="508000" y="2160589"/>
            <a:ext cx="2888342" cy="3880773"/>
          </a:xfrm>
        </p:spPr>
        <p:txBody>
          <a:bodyPr>
            <a:normAutofit/>
          </a:bodyPr>
          <a:lstStyle/>
          <a:p>
            <a:r>
              <a:rPr lang="es-AR" dirty="0"/>
              <a:t>Quemaduras</a:t>
            </a:r>
          </a:p>
          <a:p>
            <a:r>
              <a:rPr lang="es-AR" dirty="0"/>
              <a:t>Invalidez</a:t>
            </a:r>
          </a:p>
          <a:p>
            <a:r>
              <a:rPr lang="es-AR" dirty="0"/>
              <a:t>Muerte</a:t>
            </a:r>
          </a:p>
          <a:p>
            <a:endParaRPr lang="es-ES" dirty="0"/>
          </a:p>
        </p:txBody>
      </p:sp>
      <p:cxnSp>
        <p:nvCxnSpPr>
          <p:cNvPr id="49159" name="Straight Connector 4915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161" name="Straight Connector 4916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16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4916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4916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4916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4917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4917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4917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152550" y="609600"/>
            <a:ext cx="2802951" cy="1320800"/>
          </a:xfrm>
        </p:spPr>
        <p:txBody>
          <a:bodyPr>
            <a:normAutofit/>
          </a:bodyPr>
          <a:lstStyle/>
          <a:p>
            <a:r>
              <a:rPr lang="es-AR" sz="3100"/>
              <a:t>ELECTRICIDAD ESTÁTICA</a:t>
            </a:r>
            <a:endParaRPr lang="es-ES" sz="3100"/>
          </a:p>
        </p:txBody>
      </p:sp>
      <p:sp>
        <p:nvSpPr>
          <p:cNvPr id="3" name="2 Marcador de contenido"/>
          <p:cNvSpPr>
            <a:spLocks noGrp="1"/>
          </p:cNvSpPr>
          <p:nvPr>
            <p:ph idx="1"/>
          </p:nvPr>
        </p:nvSpPr>
        <p:spPr>
          <a:xfrm>
            <a:off x="3907172" y="2160589"/>
            <a:ext cx="3048329" cy="3880773"/>
          </a:xfrm>
        </p:spPr>
        <p:txBody>
          <a:bodyPr>
            <a:normAutofit/>
          </a:bodyPr>
          <a:lstStyle/>
          <a:p>
            <a:pPr>
              <a:lnSpc>
                <a:spcPct val="90000"/>
              </a:lnSpc>
            </a:pPr>
            <a:r>
              <a:rPr lang="es-AR" sz="1500"/>
              <a:t>Acumulación o exceso de cargas eléctricas en materiales, normalmente aislantes, que no permiten la circulación de las mismas.</a:t>
            </a:r>
          </a:p>
          <a:p>
            <a:pPr>
              <a:lnSpc>
                <a:spcPct val="90000"/>
              </a:lnSpc>
            </a:pPr>
            <a:endParaRPr lang="es-AR" sz="1500"/>
          </a:p>
          <a:p>
            <a:pPr>
              <a:lnSpc>
                <a:spcPct val="90000"/>
              </a:lnSpc>
            </a:pPr>
            <a:r>
              <a:rPr lang="es-AR" sz="1500"/>
              <a:t>Ejemplos:</a:t>
            </a:r>
          </a:p>
          <a:p>
            <a:pPr lvl="1">
              <a:lnSpc>
                <a:spcPct val="90000"/>
              </a:lnSpc>
            </a:pPr>
            <a:r>
              <a:rPr lang="es-AR" sz="1500"/>
              <a:t>Tormentas eléctricas</a:t>
            </a:r>
          </a:p>
          <a:p>
            <a:pPr lvl="1">
              <a:lnSpc>
                <a:spcPct val="90000"/>
              </a:lnSpc>
            </a:pPr>
            <a:r>
              <a:rPr lang="es-AR" sz="1500"/>
              <a:t>Cartucho de tinta de impresoras láser o fotocopiadoras.</a:t>
            </a:r>
          </a:p>
          <a:p>
            <a:pPr lvl="1">
              <a:lnSpc>
                <a:spcPct val="90000"/>
              </a:lnSpc>
            </a:pPr>
            <a:r>
              <a:rPr lang="es-AR" sz="1500"/>
              <a:t>Fumigación de campos</a:t>
            </a:r>
          </a:p>
          <a:p>
            <a:pPr lvl="1">
              <a:lnSpc>
                <a:spcPct val="90000"/>
              </a:lnSpc>
            </a:pPr>
            <a:r>
              <a:rPr lang="es-AR" sz="1500"/>
              <a:t>Al friccionar materiales</a:t>
            </a:r>
            <a:endParaRPr lang="es-ES" sz="1500"/>
          </a:p>
        </p:txBody>
      </p:sp>
      <p:pic>
        <p:nvPicPr>
          <p:cNvPr id="5" name="Picture 4" descr="Proceso de impresión de revistas">
            <a:extLst>
              <a:ext uri="{FF2B5EF4-FFF2-40B4-BE49-F238E27FC236}">
                <a16:creationId xmlns:a16="http://schemas.microsoft.com/office/drawing/2014/main" id="{C18B6648-C0A7-C26B-550A-D15706E16D70}"/>
              </a:ext>
            </a:extLst>
          </p:cNvPr>
          <p:cNvPicPr>
            <a:picLocks noChangeAspect="1"/>
          </p:cNvPicPr>
          <p:nvPr/>
        </p:nvPicPr>
        <p:blipFill>
          <a:blip r:embed="rId2"/>
          <a:srcRect l="38276" r="19981" b="-1"/>
          <a:stretch>
            <a:fillRect/>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Tree>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PELIGROS</a:t>
            </a:r>
            <a:endParaRPr lang="es-ES" dirty="0"/>
          </a:p>
        </p:txBody>
      </p:sp>
      <p:sp>
        <p:nvSpPr>
          <p:cNvPr id="3" name="2 Marcador de contenido"/>
          <p:cNvSpPr>
            <a:spLocks noGrp="1"/>
          </p:cNvSpPr>
          <p:nvPr>
            <p:ph idx="1"/>
          </p:nvPr>
        </p:nvSpPr>
        <p:spPr/>
        <p:txBody>
          <a:bodyPr/>
          <a:lstStyle/>
          <a:p>
            <a:r>
              <a:rPr lang="es-AR" dirty="0"/>
              <a:t>Pueden causar chispas o arcos que derivan en incendios o explosiones dependiendo de la atmósfera donde se hayan producido.</a:t>
            </a:r>
          </a:p>
          <a:p>
            <a:endParaRPr lang="es-AR" dirty="0"/>
          </a:p>
          <a:p>
            <a:r>
              <a:rPr lang="es-AR" dirty="0"/>
              <a:t>Quemaduras dependiendo de la intensidad.</a:t>
            </a:r>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a:t>PREVENCIÓN DE INCIDENTES</a:t>
            </a:r>
            <a:endParaRPr lang="es-ES" dirty="0"/>
          </a:p>
        </p:txBody>
      </p:sp>
      <p:sp>
        <p:nvSpPr>
          <p:cNvPr id="3" name="2 Marcador de contenido"/>
          <p:cNvSpPr>
            <a:spLocks noGrp="1"/>
          </p:cNvSpPr>
          <p:nvPr>
            <p:ph idx="1"/>
          </p:nvPr>
        </p:nvSpPr>
        <p:spPr/>
        <p:txBody>
          <a:bodyPr/>
          <a:lstStyle/>
          <a:p>
            <a:r>
              <a:rPr lang="es-MX" dirty="0"/>
              <a:t>Causas de incidentes:</a:t>
            </a:r>
          </a:p>
          <a:p>
            <a:pPr lvl="1"/>
            <a:r>
              <a:rPr lang="es-MX" dirty="0"/>
              <a:t>Generación de las cargas eléctricas</a:t>
            </a:r>
          </a:p>
          <a:p>
            <a:pPr lvl="1"/>
            <a:r>
              <a:rPr lang="es-MX" dirty="0"/>
              <a:t>Acumulación de cargas eléctricas en materiales eléctricas</a:t>
            </a:r>
          </a:p>
          <a:p>
            <a:pPr lvl="1"/>
            <a:r>
              <a:rPr lang="es-MX" dirty="0"/>
              <a:t>Campo eléctrico producido por las cargas eléctricas estáticas que dan lugar a descargas disruptivas</a:t>
            </a:r>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DESCARGA DISRUPTIVA</a:t>
            </a:r>
            <a:endParaRPr lang="es-ES" dirty="0"/>
          </a:p>
        </p:txBody>
      </p:sp>
      <p:sp>
        <p:nvSpPr>
          <p:cNvPr id="3" name="2 Marcador de contenido"/>
          <p:cNvSpPr>
            <a:spLocks noGrp="1"/>
          </p:cNvSpPr>
          <p:nvPr>
            <p:ph idx="1"/>
          </p:nvPr>
        </p:nvSpPr>
        <p:spPr/>
        <p:txBody>
          <a:bodyPr>
            <a:normAutofit/>
          </a:bodyPr>
          <a:lstStyle/>
          <a:p>
            <a:r>
              <a:rPr lang="es-MX" dirty="0"/>
              <a:t>El término descarga disruptiva se utiliza, para designar el conjunto de fenómenos asociados a la falla de un aislamiento bajo el efecto de un campo eléctrico, incluyendo una fuerte caída de tensión y el paso de una corriente. Este término se aplica a fallas de aislamiento sólidos, liquidas o gaseosos y de sus combinaciones.</a:t>
            </a:r>
            <a:br>
              <a:rPr lang="es-MX" dirty="0"/>
            </a:br>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MEDIDAS DE CONTROL</a:t>
            </a:r>
            <a:endParaRPr lang="es-ES" dirty="0"/>
          </a:p>
        </p:txBody>
      </p:sp>
      <p:sp>
        <p:nvSpPr>
          <p:cNvPr id="3" name="2 Marcador de contenido"/>
          <p:cNvSpPr>
            <a:spLocks noGrp="1"/>
          </p:cNvSpPr>
          <p:nvPr>
            <p:ph idx="1"/>
          </p:nvPr>
        </p:nvSpPr>
        <p:spPr/>
        <p:txBody>
          <a:bodyPr>
            <a:normAutofit/>
          </a:bodyPr>
          <a:lstStyle/>
          <a:p>
            <a:r>
              <a:rPr lang="es-MX" dirty="0"/>
              <a:t>Supresión o reducción de la generación de </a:t>
            </a:r>
            <a:r>
              <a:rPr lang="es-ES" dirty="0"/>
              <a:t>cargas electrostáticas</a:t>
            </a:r>
          </a:p>
          <a:p>
            <a:pPr lvl="1"/>
            <a:r>
              <a:rPr lang="es-MX" dirty="0"/>
              <a:t>Evitar que los materiales entren en contacto mutuo si tienen afinidades electrónicas muy diferentes.</a:t>
            </a:r>
          </a:p>
          <a:p>
            <a:pPr lvl="1"/>
            <a:r>
              <a:rPr lang="es-MX" dirty="0"/>
              <a:t>Reducir la tasa de flujo entre materiales, con lo cual disminuye la velocidad de deslizamiento entre materiales sólidos. </a:t>
            </a:r>
            <a:endParaRPr lang="es-ES" b="1"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uego y humo">
            <a:extLst>
              <a:ext uri="{FF2B5EF4-FFF2-40B4-BE49-F238E27FC236}">
                <a16:creationId xmlns:a16="http://schemas.microsoft.com/office/drawing/2014/main" id="{BF534E26-1906-6F61-8069-A23AE3DFA1FB}"/>
              </a:ext>
            </a:extLst>
          </p:cNvPr>
          <p:cNvPicPr>
            <a:picLocks noChangeAspect="1"/>
          </p:cNvPicPr>
          <p:nvPr/>
        </p:nvPicPr>
        <p:blipFill>
          <a:blip r:embed="rId2"/>
          <a:srcRect l="23584" r="18584" b="-2"/>
          <a:stretch>
            <a:fillRect/>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1 Título"/>
          <p:cNvSpPr>
            <a:spLocks noGrp="1"/>
          </p:cNvSpPr>
          <p:nvPr>
            <p:ph type="title"/>
          </p:nvPr>
        </p:nvSpPr>
        <p:spPr>
          <a:xfrm>
            <a:off x="507999" y="609600"/>
            <a:ext cx="2888343" cy="1320800"/>
          </a:xfrm>
        </p:spPr>
        <p:txBody>
          <a:bodyPr>
            <a:normAutofit/>
          </a:bodyPr>
          <a:lstStyle/>
          <a:p>
            <a:r>
              <a:rPr lang="es-AR" dirty="0"/>
              <a:t>ALGUNOS EFECTOS</a:t>
            </a:r>
            <a:endParaRPr lang="es-ES" dirty="0"/>
          </a:p>
        </p:txBody>
      </p:sp>
      <p:sp>
        <p:nvSpPr>
          <p:cNvPr id="3" name="2 Marcador de contenido"/>
          <p:cNvSpPr>
            <a:spLocks noGrp="1"/>
          </p:cNvSpPr>
          <p:nvPr>
            <p:ph idx="1"/>
          </p:nvPr>
        </p:nvSpPr>
        <p:spPr>
          <a:xfrm>
            <a:off x="508000" y="2160589"/>
            <a:ext cx="2888342" cy="3880773"/>
          </a:xfrm>
        </p:spPr>
        <p:txBody>
          <a:bodyPr>
            <a:normAutofit/>
          </a:bodyPr>
          <a:lstStyle/>
          <a:p>
            <a:pPr>
              <a:lnSpc>
                <a:spcPct val="90000"/>
              </a:lnSpc>
              <a:buNone/>
            </a:pPr>
            <a:r>
              <a:rPr lang="es-ES" sz="1700" b="1" u="sng"/>
              <a:t>Sin circulación de corriente por el cuerpo</a:t>
            </a:r>
            <a:endParaRPr lang="es-ES" sz="1700"/>
          </a:p>
          <a:p>
            <a:pPr>
              <a:lnSpc>
                <a:spcPct val="90000"/>
              </a:lnSpc>
            </a:pPr>
            <a:r>
              <a:rPr lang="es-ES" sz="1700"/>
              <a:t>Lesiones o muerte por efecto electrolítico.</a:t>
            </a:r>
          </a:p>
          <a:p>
            <a:pPr>
              <a:lnSpc>
                <a:spcPct val="90000"/>
              </a:lnSpc>
            </a:pPr>
            <a:r>
              <a:rPr lang="es-ES" sz="1700"/>
              <a:t>Quemaduras por acción de un arco eléctrico directa o indirecta.</a:t>
            </a:r>
          </a:p>
          <a:p>
            <a:pPr>
              <a:lnSpc>
                <a:spcPct val="90000"/>
              </a:lnSpc>
            </a:pPr>
            <a:r>
              <a:rPr lang="es-ES" sz="1700"/>
              <a:t>Quemaduras provocadas por salpicaduras de materiales fundidos.</a:t>
            </a:r>
          </a:p>
          <a:p>
            <a:pPr>
              <a:lnSpc>
                <a:spcPct val="90000"/>
              </a:lnSpc>
            </a:pPr>
            <a:r>
              <a:rPr lang="es-ES" sz="1700"/>
              <a:t>Chispas que pueden generar explosiones en atmósferas inflamables.</a:t>
            </a:r>
          </a:p>
          <a:p>
            <a:pPr>
              <a:lnSpc>
                <a:spcPct val="90000"/>
              </a:lnSpc>
            </a:pPr>
            <a:endParaRPr lang="es-ES" sz="170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965199" y="609600"/>
            <a:ext cx="7648121" cy="1099457"/>
          </a:xfrm>
        </p:spPr>
        <p:txBody>
          <a:bodyPr>
            <a:normAutofit/>
          </a:bodyPr>
          <a:lstStyle/>
          <a:p>
            <a:r>
              <a:rPr lang="es-MX" dirty="0"/>
              <a:t>MEDIDAS DE CONTROL</a:t>
            </a:r>
            <a:endParaRPr lang="es-ES"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graphicFrame>
        <p:nvGraphicFramePr>
          <p:cNvPr id="5" name="2 Marcador de contenido">
            <a:extLst>
              <a:ext uri="{FF2B5EF4-FFF2-40B4-BE49-F238E27FC236}">
                <a16:creationId xmlns:a16="http://schemas.microsoft.com/office/drawing/2014/main" id="{88445FA1-DA55-76CB-9EA1-E142F102D015}"/>
              </a:ext>
            </a:extLst>
          </p:cNvPr>
          <p:cNvGraphicFramePr>
            <a:graphicFrameLocks noGrp="1"/>
          </p:cNvGraphicFramePr>
          <p:nvPr>
            <p:ph idx="1"/>
            <p:extLst>
              <p:ext uri="{D42A27DB-BD31-4B8C-83A1-F6EECF244321}">
                <p14:modId xmlns:p14="http://schemas.microsoft.com/office/powerpoint/2010/main" val="2467151441"/>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MEDIDAS DE CONTROL</a:t>
            </a:r>
            <a:endParaRPr lang="es-ES" dirty="0"/>
          </a:p>
        </p:txBody>
      </p:sp>
      <p:sp>
        <p:nvSpPr>
          <p:cNvPr id="3" name="2 Marcador de contenido"/>
          <p:cNvSpPr>
            <a:spLocks noGrp="1"/>
          </p:cNvSpPr>
          <p:nvPr>
            <p:ph idx="1"/>
          </p:nvPr>
        </p:nvSpPr>
        <p:spPr/>
        <p:txBody>
          <a:bodyPr>
            <a:normAutofit/>
          </a:bodyPr>
          <a:lstStyle/>
          <a:p>
            <a:r>
              <a:rPr lang="es-ES" dirty="0"/>
              <a:t>Protección de trabajadores</a:t>
            </a:r>
          </a:p>
          <a:p>
            <a:pPr lvl="1"/>
            <a:r>
              <a:rPr lang="es-MX" dirty="0"/>
              <a:t>Reducir la densidad de corriente en la piel, para lo cual basta con tocar un conductor puesto a tierra con un elemento metálico, como una llave o herramienta.</a:t>
            </a:r>
          </a:p>
          <a:p>
            <a:pPr lvl="1"/>
            <a:r>
              <a:rPr lang="es-MX" dirty="0"/>
              <a:t>Reducir el valor de cresta de la corriente mediante la descarga en un objeto disipador que se pueda tener a mano (un dispositivo </a:t>
            </a:r>
            <a:r>
              <a:rPr lang="es-ES" dirty="0"/>
              <a:t>de sobremesa o especial, como una muñequera protectora con resistencia en serie).</a:t>
            </a:r>
            <a:endParaRPr lang="es-ES" b="1"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contenido"/>
          <p:cNvSpPr>
            <a:spLocks noGrp="1"/>
          </p:cNvSpPr>
          <p:nvPr>
            <p:ph idx="1"/>
          </p:nvPr>
        </p:nvSpPr>
        <p:spPr>
          <a:xfrm>
            <a:off x="508000" y="1253067"/>
            <a:ext cx="4616450" cy="4351866"/>
          </a:xfrm>
        </p:spPr>
        <p:txBody>
          <a:bodyPr anchor="ctr">
            <a:normAutofit/>
          </a:bodyPr>
          <a:lstStyle/>
          <a:p>
            <a:pPr lvl="0">
              <a:lnSpc>
                <a:spcPct val="90000"/>
              </a:lnSpc>
              <a:buNone/>
            </a:pPr>
            <a:r>
              <a:rPr lang="es-ES" sz="1700" b="1"/>
              <a:t>TETANIZACIÓN</a:t>
            </a:r>
            <a:endParaRPr lang="es-ES" sz="1700"/>
          </a:p>
          <a:p>
            <a:pPr>
              <a:lnSpc>
                <a:spcPct val="90000"/>
              </a:lnSpc>
            </a:pPr>
            <a:r>
              <a:rPr lang="es-ES" sz="1700"/>
              <a:t>Cuando se producen contracciones involuntarias de los músculos, por el paso de la corriente.</a:t>
            </a:r>
          </a:p>
          <a:p>
            <a:pPr>
              <a:lnSpc>
                <a:spcPct val="90000"/>
              </a:lnSpc>
            </a:pPr>
            <a:endParaRPr lang="es-ES" sz="1700"/>
          </a:p>
          <a:p>
            <a:pPr marL="90488" indent="19050">
              <a:lnSpc>
                <a:spcPct val="90000"/>
              </a:lnSpc>
              <a:buNone/>
            </a:pPr>
            <a:r>
              <a:rPr lang="es-ES" sz="1700" i="1"/>
              <a:t>Si tocamos un cable con la palma de la mano, al contraerse los músculos, harán que cerremos el puño, nos quedemos agarrados al cable alargando el tiempo de exposición y por tanto la gravedad del accidente.</a:t>
            </a:r>
            <a:br>
              <a:rPr lang="es-ES" sz="1700" i="1"/>
            </a:br>
            <a:r>
              <a:rPr lang="es-ES" sz="1700" i="1"/>
              <a:t>En cambio, si tocamos el cable con el dorso de la mano, la reacción del cuerpo, será la contraria, los músculos tienden a separarse del cable.</a:t>
            </a:r>
            <a:br>
              <a:rPr lang="es-ES" sz="1700" i="1"/>
            </a:br>
            <a:endParaRPr lang="es-ES" sz="1700" i="1"/>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1 Título"/>
          <p:cNvSpPr>
            <a:spLocks noGrp="1"/>
          </p:cNvSpPr>
          <p:nvPr>
            <p:ph type="title"/>
          </p:nvPr>
        </p:nvSpPr>
        <p:spPr>
          <a:xfrm>
            <a:off x="5872243" y="1253067"/>
            <a:ext cx="2528807" cy="4351866"/>
          </a:xfrm>
        </p:spPr>
        <p:txBody>
          <a:bodyPr anchor="ctr">
            <a:normAutofit/>
          </a:bodyPr>
          <a:lstStyle/>
          <a:p>
            <a:r>
              <a:rPr lang="es-AR">
                <a:solidFill>
                  <a:schemeClr val="bg1"/>
                </a:solidFill>
              </a:rPr>
              <a:t>EFECTOS</a:t>
            </a:r>
            <a:endParaRPr lang="es-ES">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contenido"/>
          <p:cNvSpPr>
            <a:spLocks noGrp="1"/>
          </p:cNvSpPr>
          <p:nvPr>
            <p:ph idx="1"/>
          </p:nvPr>
        </p:nvSpPr>
        <p:spPr>
          <a:xfrm>
            <a:off x="508000" y="1253067"/>
            <a:ext cx="4616450" cy="4351866"/>
          </a:xfrm>
        </p:spPr>
        <p:txBody>
          <a:bodyPr anchor="ctr">
            <a:normAutofit/>
          </a:bodyPr>
          <a:lstStyle/>
          <a:p>
            <a:pPr lvl="0">
              <a:buNone/>
            </a:pPr>
            <a:r>
              <a:rPr lang="es-ES" b="1" dirty="0"/>
              <a:t>PARO RESPIRATORIO.</a:t>
            </a:r>
            <a:endParaRPr lang="es-ES" dirty="0"/>
          </a:p>
          <a:p>
            <a:r>
              <a:rPr lang="es-ES" dirty="0"/>
              <a:t>Cuando la corriente afecta a los nervios encargados de la función respiratoria del organismo.</a:t>
            </a:r>
          </a:p>
          <a:p>
            <a:endParaRPr lang="es-ES" dirty="0"/>
          </a:p>
          <a:p>
            <a:pPr lvl="0">
              <a:buNone/>
            </a:pPr>
            <a:r>
              <a:rPr lang="es-ES" b="1" dirty="0"/>
              <a:t>ASFIXIA</a:t>
            </a:r>
            <a:endParaRPr lang="es-ES" dirty="0"/>
          </a:p>
          <a:p>
            <a:r>
              <a:rPr lang="es-ES" dirty="0"/>
              <a:t>Se produce cuando la corriente pasa por el tórax e impide que los músculos de los pulmones se contraigan y por tanto que la persona afectada pueda respirar.</a:t>
            </a:r>
          </a:p>
          <a:p>
            <a:endParaRPr lang="es-ES" dirty="0"/>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1 Título"/>
          <p:cNvSpPr>
            <a:spLocks noGrp="1"/>
          </p:cNvSpPr>
          <p:nvPr>
            <p:ph type="title"/>
          </p:nvPr>
        </p:nvSpPr>
        <p:spPr>
          <a:xfrm>
            <a:off x="5872243" y="1253067"/>
            <a:ext cx="2528807" cy="4351866"/>
          </a:xfrm>
        </p:spPr>
        <p:txBody>
          <a:bodyPr anchor="ctr">
            <a:normAutofit/>
          </a:bodyPr>
          <a:lstStyle/>
          <a:p>
            <a:r>
              <a:rPr lang="es-AR">
                <a:solidFill>
                  <a:schemeClr val="bg1"/>
                </a:solidFill>
              </a:rPr>
              <a:t>EFECTOS</a:t>
            </a:r>
            <a:endParaRPr lang="es-ES">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152550" y="609600"/>
            <a:ext cx="2802951" cy="1320800"/>
          </a:xfrm>
        </p:spPr>
        <p:txBody>
          <a:bodyPr>
            <a:normAutofit/>
          </a:bodyPr>
          <a:lstStyle/>
          <a:p>
            <a:r>
              <a:rPr lang="es-AR" dirty="0"/>
              <a:t>EFECTOS</a:t>
            </a:r>
            <a:endParaRPr lang="es-ES" dirty="0"/>
          </a:p>
        </p:txBody>
      </p:sp>
      <p:sp>
        <p:nvSpPr>
          <p:cNvPr id="3" name="2 Marcador de contenido"/>
          <p:cNvSpPr>
            <a:spLocks noGrp="1"/>
          </p:cNvSpPr>
          <p:nvPr>
            <p:ph idx="1"/>
          </p:nvPr>
        </p:nvSpPr>
        <p:spPr>
          <a:xfrm>
            <a:off x="3907172" y="2160589"/>
            <a:ext cx="3048329" cy="3880773"/>
          </a:xfrm>
        </p:spPr>
        <p:txBody>
          <a:bodyPr>
            <a:normAutofit/>
          </a:bodyPr>
          <a:lstStyle/>
          <a:p>
            <a:pPr lvl="0">
              <a:buNone/>
            </a:pPr>
            <a:r>
              <a:rPr lang="es-ES" sz="1700" b="1"/>
              <a:t>FIBRILACIÓN VENTRICULAR.</a:t>
            </a:r>
            <a:endParaRPr lang="es-ES" sz="1700"/>
          </a:p>
          <a:p>
            <a:r>
              <a:rPr lang="es-ES" sz="1700"/>
              <a:t>Cuando la corriente pasa por el corazón e impide que éste lata con el ritmo normal y por tanto se dificulte la oxigenación y circulación de la sangre por el cuerpo y si no llega la sangre suficientemente oxigenada al cerebro, puede ocasionar lesiones muy graves en éste.</a:t>
            </a:r>
          </a:p>
          <a:p>
            <a:endParaRPr lang="es-ES" sz="1700"/>
          </a:p>
        </p:txBody>
      </p:sp>
      <p:pic>
        <p:nvPicPr>
          <p:cNvPr id="5" name="Picture 4">
            <a:extLst>
              <a:ext uri="{FF2B5EF4-FFF2-40B4-BE49-F238E27FC236}">
                <a16:creationId xmlns:a16="http://schemas.microsoft.com/office/drawing/2014/main" id="{A205B6BB-AA8D-8017-759A-1D5AE7D14F4A}"/>
              </a:ext>
            </a:extLst>
          </p:cNvPr>
          <p:cNvPicPr>
            <a:picLocks noChangeAspect="1"/>
          </p:cNvPicPr>
          <p:nvPr/>
        </p:nvPicPr>
        <p:blipFill>
          <a:blip r:embed="rId2"/>
          <a:srcRect l="16201" r="50611"/>
          <a:stretch>
            <a:fillRect/>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3" name="Rectangle 3482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4825" name="Rectangle 3482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27" name="Straight Connector 3482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829" name="Straight Connector 3482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483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483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4835" name="Isosceles Triangle 3483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483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4839" name="Isosceles Triangle 3483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4841" name="Freeform: Shape 3484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1 Título"/>
          <p:cNvSpPr>
            <a:spLocks noGrp="1"/>
          </p:cNvSpPr>
          <p:nvPr>
            <p:ph type="title"/>
          </p:nvPr>
        </p:nvSpPr>
        <p:spPr>
          <a:xfrm>
            <a:off x="5386292" y="609600"/>
            <a:ext cx="3384742" cy="2227730"/>
          </a:xfrm>
        </p:spPr>
        <p:txBody>
          <a:bodyPr anchor="ctr">
            <a:normAutofit/>
          </a:bodyPr>
          <a:lstStyle/>
          <a:p>
            <a:r>
              <a:rPr lang="es-AR">
                <a:solidFill>
                  <a:srgbClr val="FFFFFF"/>
                </a:solidFill>
              </a:rPr>
              <a:t>EFECTOS</a:t>
            </a:r>
            <a:endParaRPr lang="es-ES">
              <a:solidFill>
                <a:srgbClr val="FFFFFF"/>
              </a:solidFill>
            </a:endParaRPr>
          </a:p>
        </p:txBody>
      </p:sp>
      <p:pic>
        <p:nvPicPr>
          <p:cNvPr id="34818" name="Picture 2" descr="Resultado de imagen para quemaduras por electricidad"/>
          <p:cNvPicPr>
            <a:picLocks noChangeAspect="1" noChangeArrowheads="1"/>
          </p:cNvPicPr>
          <p:nvPr/>
        </p:nvPicPr>
        <p:blipFill>
          <a:blip r:embed="rId2" cstate="print"/>
          <a:stretch>
            <a:fillRect/>
          </a:stretch>
        </p:blipFill>
        <p:spPr bwMode="auto">
          <a:xfrm>
            <a:off x="567938" y="2501543"/>
            <a:ext cx="2892580" cy="1943813"/>
          </a:xfrm>
          <a:prstGeom prst="rect">
            <a:avLst/>
          </a:prstGeom>
          <a:noFill/>
        </p:spPr>
      </p:pic>
      <p:sp>
        <p:nvSpPr>
          <p:cNvPr id="3" name="2 Marcador de contenido"/>
          <p:cNvSpPr>
            <a:spLocks noGrp="1"/>
          </p:cNvSpPr>
          <p:nvPr>
            <p:ph idx="1"/>
          </p:nvPr>
        </p:nvSpPr>
        <p:spPr>
          <a:xfrm>
            <a:off x="5386293" y="2837329"/>
            <a:ext cx="3384741" cy="3317938"/>
          </a:xfrm>
        </p:spPr>
        <p:txBody>
          <a:bodyPr anchor="t">
            <a:normAutofit/>
          </a:bodyPr>
          <a:lstStyle/>
          <a:p>
            <a:pPr lvl="0">
              <a:buNone/>
            </a:pPr>
            <a:r>
              <a:rPr lang="es-ES" b="1">
                <a:solidFill>
                  <a:srgbClr val="FFFFFF"/>
                </a:solidFill>
              </a:rPr>
              <a:t>QUEMADURAS.</a:t>
            </a:r>
            <a:br>
              <a:rPr lang="es-ES">
                <a:solidFill>
                  <a:srgbClr val="FFFFFF"/>
                </a:solidFill>
              </a:rPr>
            </a:br>
            <a:r>
              <a:rPr lang="es-ES">
                <a:solidFill>
                  <a:srgbClr val="FFFFFF"/>
                </a:solidFill>
              </a:rPr>
              <a:t>Se producen por el calentamiento que provoca la corriente a su paso por el cuerpo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EFECTOS</a:t>
            </a:r>
            <a:endParaRPr lang="es-ES" dirty="0"/>
          </a:p>
        </p:txBody>
      </p:sp>
      <p:sp>
        <p:nvSpPr>
          <p:cNvPr id="3" name="2 Marcador de contenido"/>
          <p:cNvSpPr>
            <a:spLocks noGrp="1"/>
          </p:cNvSpPr>
          <p:nvPr>
            <p:ph idx="1"/>
          </p:nvPr>
        </p:nvSpPr>
        <p:spPr/>
        <p:txBody>
          <a:bodyPr/>
          <a:lstStyle/>
          <a:p>
            <a:r>
              <a:rPr lang="es-AR" dirty="0"/>
              <a:t>TIPOS DE QUEMADURAS</a:t>
            </a:r>
            <a:endParaRPr lang="es-ES" dirty="0"/>
          </a:p>
        </p:txBody>
      </p:sp>
      <p:pic>
        <p:nvPicPr>
          <p:cNvPr id="59394" name="Picture 2" descr="Imagen relacionada"/>
          <p:cNvPicPr>
            <a:picLocks noChangeAspect="1" noChangeArrowheads="1"/>
          </p:cNvPicPr>
          <p:nvPr/>
        </p:nvPicPr>
        <p:blipFill>
          <a:blip r:embed="rId2" cstate="print"/>
          <a:srcRect/>
          <a:stretch>
            <a:fillRect/>
          </a:stretch>
        </p:blipFill>
        <p:spPr bwMode="auto">
          <a:xfrm>
            <a:off x="2339752" y="2996952"/>
            <a:ext cx="4819650" cy="3686176"/>
          </a:xfrm>
          <a:prstGeom prst="rect">
            <a:avLst/>
          </a:prstGeom>
          <a:noFill/>
        </p:spPr>
      </p:pic>
    </p:spTree>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257</TotalTime>
  <Words>1600</Words>
  <Application>Microsoft Office PowerPoint</Application>
  <PresentationFormat>Presentación en pantalla (4:3)</PresentationFormat>
  <Paragraphs>197</Paragraphs>
  <Slides>41</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41</vt:i4>
      </vt:variant>
    </vt:vector>
  </HeadingPairs>
  <TitlesOfParts>
    <vt:vector size="48" baseType="lpstr">
      <vt:lpstr>Arial</vt:lpstr>
      <vt:lpstr>Calibri</vt:lpstr>
      <vt:lpstr>Symbol</vt:lpstr>
      <vt:lpstr>Trebuchet MS</vt:lpstr>
      <vt:lpstr>Wingdings</vt:lpstr>
      <vt:lpstr>Wingdings 3</vt:lpstr>
      <vt:lpstr>Faceta</vt:lpstr>
      <vt:lpstr>EFECTOS DE LA CORRIENTE ELÉCTRICA</vt:lpstr>
      <vt:lpstr>MECANISMOS FISIOLÓGICOS</vt:lpstr>
      <vt:lpstr>ALGUNOS EFECTOS</vt:lpstr>
      <vt:lpstr>ALGUNOS EFECTOS</vt:lpstr>
      <vt:lpstr>EFECTOS</vt:lpstr>
      <vt:lpstr>EFECTOS</vt:lpstr>
      <vt:lpstr>EFECTOS</vt:lpstr>
      <vt:lpstr>EFECTOS</vt:lpstr>
      <vt:lpstr>EFECTOS</vt:lpstr>
      <vt:lpstr>EFECTOS</vt:lpstr>
      <vt:lpstr>LA CORRIENTE ELECTRICA POR EL CUERPO HUMANO</vt:lpstr>
      <vt:lpstr>LAS LEYES SE APLICAN</vt:lpstr>
      <vt:lpstr>INTENSIDAD DE CORRIENTE</vt:lpstr>
      <vt:lpstr>TENSIÓN</vt:lpstr>
      <vt:lpstr>RESISTENCIA DEL CUERPO HUMANO</vt:lpstr>
      <vt:lpstr>RESISTENCIA DEL CUERPO HUMANO</vt:lpstr>
      <vt:lpstr>RESISTENCIA DEL CUERPO HUMANO</vt:lpstr>
      <vt:lpstr>RESISTENCIA DEL CUERPO HUMANO</vt:lpstr>
      <vt:lpstr>RESISTENCIA DEL CUERPO HUMANO</vt:lpstr>
      <vt:lpstr>DURACIÓN DEL CONTACTO</vt:lpstr>
      <vt:lpstr>DURACIÓN DEL CONTACTO</vt:lpstr>
      <vt:lpstr>RECORRIDO DE LA CORRIENTE</vt:lpstr>
      <vt:lpstr>VARIACIÓN DE LA RESISTENCIA SEGÚN EL RECORRIDO</vt:lpstr>
      <vt:lpstr>FRECUENCIA ELÉCTRICA</vt:lpstr>
      <vt:lpstr>FRECUENCIA ELÉCTRICA</vt:lpstr>
      <vt:lpstr>FRECUENCIA ELÉCTRICA</vt:lpstr>
      <vt:lpstr>UMBRALES</vt:lpstr>
      <vt:lpstr>UMBRALES</vt:lpstr>
      <vt:lpstr>UMBRALES</vt:lpstr>
      <vt:lpstr>Presentación de PowerPoint</vt:lpstr>
      <vt:lpstr>EJEMPLO 1</vt:lpstr>
      <vt:lpstr>EJEMPLO 2</vt:lpstr>
      <vt:lpstr>ARCO ELECTRICO</vt:lpstr>
      <vt:lpstr>ACCIDENTES POR ARCO ELÉCTRICO</vt:lpstr>
      <vt:lpstr>ELECTRICIDAD ESTÁTICA</vt:lpstr>
      <vt:lpstr>PELIGROS</vt:lpstr>
      <vt:lpstr>PREVENCIÓN DE INCIDENTES</vt:lpstr>
      <vt:lpstr>DESCARGA DISRUPTIVA</vt:lpstr>
      <vt:lpstr>MEDIDAS DE CONTROL</vt:lpstr>
      <vt:lpstr>MEDIDAS DE CONTROL</vt:lpstr>
      <vt:lpstr>MEDIDAS DE CONTROL</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EFECTOS DE LA CORRIENTE ELÉCTRICA</dc:title>
  <dc:creator>Marcelo Prez</dc:creator>
  <cp:lastModifiedBy>Marcelo Prez</cp:lastModifiedBy>
  <cp:revision>32</cp:revision>
  <dcterms:created xsi:type="dcterms:W3CDTF">2019-04-01T19:01:12Z</dcterms:created>
  <dcterms:modified xsi:type="dcterms:W3CDTF">2026-03-18T20:12:24Z</dcterms:modified>
</cp:coreProperties>
</file>