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56" r:id="rId3"/>
    <p:sldId id="297" r:id="rId4"/>
    <p:sldId id="257" r:id="rId5"/>
    <p:sldId id="262" r:id="rId6"/>
    <p:sldId id="263" r:id="rId7"/>
    <p:sldId id="264" r:id="rId8"/>
    <p:sldId id="267" r:id="rId9"/>
    <p:sldId id="269" r:id="rId10"/>
    <p:sldId id="270" r:id="rId11"/>
    <p:sldId id="272" r:id="rId12"/>
    <p:sldId id="281" r:id="rId13"/>
    <p:sldId id="309" r:id="rId14"/>
    <p:sldId id="310" r:id="rId15"/>
    <p:sldId id="286" r:id="rId16"/>
    <p:sldId id="288" r:id="rId17"/>
    <p:sldId id="289" r:id="rId18"/>
    <p:sldId id="291" r:id="rId19"/>
    <p:sldId id="293" r:id="rId20"/>
    <p:sldId id="294" r:id="rId21"/>
    <p:sldId id="296" r:id="rId22"/>
    <p:sldId id="311" r:id="rId23"/>
    <p:sldId id="298" r:id="rId24"/>
    <p:sldId id="299" r:id="rId25"/>
    <p:sldId id="300" r:id="rId26"/>
    <p:sldId id="312" r:id="rId27"/>
    <p:sldId id="313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ED5A08-4E5B-49BE-A793-1E2ACBF4BC71}" type="datetimeFigureOut">
              <a:rPr lang="es-ES" smtClean="0"/>
              <a:pPr/>
              <a:t>30/03/2026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D0F001-25C8-4AEF-868D-CD58D094A7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chemeClr val="tx1"/>
                </a:solidFill>
              </a:rPr>
              <a:t>UNIDAD 3: TOXICOCINETICA Y TOXICODINAMICA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TRANSPORTE MEDIDADO POR PROTEINAS </a:t>
            </a:r>
            <a:endParaRPr lang="es-E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609" y="1357298"/>
            <a:ext cx="835719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OTROS SISTEMAS DE TRANSPORTE </a:t>
            </a:r>
            <a:endParaRPr lang="es-ES" b="1" i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DISTRIBUCIÓN DEL XENOBIÓTICO</a:t>
            </a:r>
            <a:endParaRPr lang="es-ES" b="1" i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285752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err="1" smtClean="0"/>
              <a:t>Biotransformación</a:t>
            </a:r>
            <a:r>
              <a:rPr lang="es-ES" sz="2400" b="1" dirty="0" smtClean="0"/>
              <a:t> (Metabolismo de </a:t>
            </a:r>
            <a:r>
              <a:rPr lang="es-ES" sz="2400" b="1" dirty="0" err="1" smtClean="0"/>
              <a:t>xenobióticos</a:t>
            </a:r>
            <a:r>
              <a:rPr lang="es-ES" sz="2400" b="1" dirty="0" smtClean="0"/>
              <a:t>)</a:t>
            </a:r>
            <a:br>
              <a:rPr lang="es-ES" sz="2400" b="1" dirty="0" smtClean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858280" cy="59293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ES" sz="2800" dirty="0" smtClean="0">
                <a:latin typeface="+mj-lt"/>
              </a:rPr>
              <a:t>Es el proceso mediante el cual el organismo </a:t>
            </a:r>
            <a:r>
              <a:rPr lang="es-ES" sz="2800" b="1" dirty="0" smtClean="0">
                <a:latin typeface="+mj-lt"/>
              </a:rPr>
              <a:t>transforma sustancias extrañas (</a:t>
            </a:r>
            <a:r>
              <a:rPr lang="es-ES" sz="2800" b="1" dirty="0" err="1" smtClean="0">
                <a:latin typeface="+mj-lt"/>
              </a:rPr>
              <a:t>xenobióticos</a:t>
            </a:r>
            <a:r>
              <a:rPr lang="es-ES" sz="2800" b="1" dirty="0" smtClean="0">
                <a:latin typeface="+mj-lt"/>
              </a:rPr>
              <a:t>)</a:t>
            </a:r>
            <a:r>
              <a:rPr lang="es-ES" sz="2800" dirty="0" smtClean="0">
                <a:latin typeface="+mj-lt"/>
              </a:rPr>
              <a:t> para facilitar su </a:t>
            </a:r>
            <a:r>
              <a:rPr lang="es-ES" sz="2800" b="1" dirty="0" smtClean="0">
                <a:latin typeface="+mj-lt"/>
              </a:rPr>
              <a:t>eliminación</a:t>
            </a:r>
            <a:r>
              <a:rPr lang="es-ES" sz="2800" dirty="0" smtClean="0">
                <a:latin typeface="+mj-lt"/>
              </a:rPr>
              <a:t>.</a:t>
            </a:r>
          </a:p>
          <a:p>
            <a:r>
              <a:rPr lang="es-ES" sz="2800" dirty="0" smtClean="0">
                <a:latin typeface="+mj-lt"/>
              </a:rPr>
              <a:t>Ocurre </a:t>
            </a:r>
            <a:r>
              <a:rPr lang="es-ES" sz="2800" b="1" dirty="0" smtClean="0">
                <a:latin typeface="+mj-lt"/>
              </a:rPr>
              <a:t>principalmente en el hígado</a:t>
            </a:r>
            <a:r>
              <a:rPr lang="es-ES" sz="2800" dirty="0" smtClean="0">
                <a:latin typeface="+mj-lt"/>
              </a:rPr>
              <a:t>. </a:t>
            </a:r>
          </a:p>
          <a:p>
            <a:r>
              <a:rPr lang="es-ES" sz="2800" dirty="0" smtClean="0">
                <a:latin typeface="+mj-lt"/>
              </a:rPr>
              <a:t>Convierte sustancias </a:t>
            </a:r>
            <a:r>
              <a:rPr lang="es-ES" sz="2800" b="1" dirty="0" smtClean="0">
                <a:latin typeface="+mj-lt"/>
              </a:rPr>
              <a:t>liposolubles</a:t>
            </a:r>
            <a:r>
              <a:rPr lang="es-ES" sz="2800" dirty="0" smtClean="0">
                <a:latin typeface="+mj-lt"/>
              </a:rPr>
              <a:t> en compuestos más </a:t>
            </a:r>
            <a:r>
              <a:rPr lang="es-ES" sz="2800" b="1" dirty="0" smtClean="0">
                <a:latin typeface="+mj-lt"/>
              </a:rPr>
              <a:t>hidrosolubles</a:t>
            </a:r>
            <a:r>
              <a:rPr lang="es-ES" sz="2800" dirty="0" smtClean="0">
                <a:latin typeface="+mj-lt"/>
              </a:rPr>
              <a:t>. </a:t>
            </a:r>
          </a:p>
          <a:p>
            <a:pPr>
              <a:buNone/>
            </a:pPr>
            <a:r>
              <a:rPr lang="es-ES" sz="2800" dirty="0" smtClean="0">
                <a:latin typeface="+mj-lt"/>
              </a:rPr>
              <a:t>Esto permite su excreción por: </a:t>
            </a:r>
          </a:p>
          <a:p>
            <a:pPr lvl="1"/>
            <a:r>
              <a:rPr lang="es-ES" sz="2800" b="1" dirty="0" smtClean="0">
                <a:latin typeface="+mj-lt"/>
              </a:rPr>
              <a:t>riñón (orina)</a:t>
            </a:r>
            <a:r>
              <a:rPr lang="es-ES" sz="2800" dirty="0" smtClean="0">
                <a:latin typeface="+mj-lt"/>
              </a:rPr>
              <a:t> </a:t>
            </a:r>
          </a:p>
          <a:p>
            <a:pPr lvl="1"/>
            <a:r>
              <a:rPr lang="es-ES" sz="2800" b="1" dirty="0" smtClean="0">
                <a:latin typeface="+mj-lt"/>
              </a:rPr>
              <a:t>bilis</a:t>
            </a:r>
            <a:r>
              <a:rPr lang="es-ES" sz="2800" dirty="0" smtClean="0">
                <a:latin typeface="+mj-lt"/>
              </a:rPr>
              <a:t> </a:t>
            </a:r>
          </a:p>
          <a:p>
            <a:pPr lvl="1"/>
            <a:r>
              <a:rPr lang="es-ES" sz="2800" b="1" dirty="0" smtClean="0">
                <a:latin typeface="+mj-lt"/>
              </a:rPr>
              <a:t>pulmones</a:t>
            </a:r>
            <a:r>
              <a:rPr lang="es-ES" sz="28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s-ES" sz="2800" b="1" dirty="0" smtClean="0">
                <a:latin typeface="+mj-lt"/>
              </a:rPr>
              <a:t>Importancia en </a:t>
            </a:r>
            <a:r>
              <a:rPr lang="es-ES" sz="2800" b="1" dirty="0" err="1" smtClean="0">
                <a:latin typeface="+mj-lt"/>
              </a:rPr>
              <a:t>toxicocinética</a:t>
            </a:r>
            <a:endParaRPr lang="es-ES" sz="2800" b="1" dirty="0" smtClean="0">
              <a:latin typeface="+mj-lt"/>
            </a:endParaRPr>
          </a:p>
          <a:p>
            <a:r>
              <a:rPr lang="es-ES" sz="2800" dirty="0" smtClean="0">
                <a:latin typeface="+mj-lt"/>
              </a:rPr>
              <a:t>La </a:t>
            </a:r>
            <a:r>
              <a:rPr lang="es-ES" sz="2800" dirty="0" err="1" smtClean="0">
                <a:latin typeface="+mj-lt"/>
              </a:rPr>
              <a:t>biotransformación</a:t>
            </a:r>
            <a:r>
              <a:rPr lang="es-ES" sz="2800" dirty="0" smtClean="0">
                <a:latin typeface="+mj-lt"/>
              </a:rPr>
              <a:t> forma parte de la </a:t>
            </a:r>
            <a:r>
              <a:rPr lang="es-ES" sz="2800" b="1" dirty="0" err="1" smtClean="0">
                <a:latin typeface="+mj-lt"/>
              </a:rPr>
              <a:t>toxicocinética</a:t>
            </a:r>
            <a:r>
              <a:rPr lang="es-ES" sz="2800" dirty="0" smtClean="0">
                <a:latin typeface="+mj-lt"/>
              </a:rPr>
              <a:t>, ya que determina qué sucede con el tóxico dentro del organismo después de su ingreso.</a:t>
            </a:r>
          </a:p>
          <a:p>
            <a:pPr>
              <a:buNone/>
            </a:pPr>
            <a:r>
              <a:rPr lang="es-ES" sz="2800" b="1" dirty="0" smtClean="0">
                <a:latin typeface="+mj-lt"/>
              </a:rPr>
              <a:t>Fases de la </a:t>
            </a:r>
            <a:r>
              <a:rPr lang="es-ES" sz="2800" b="1" dirty="0" err="1" smtClean="0">
                <a:latin typeface="+mj-lt"/>
              </a:rPr>
              <a:t>biotransformación</a:t>
            </a:r>
            <a:endParaRPr lang="es-ES" sz="2800" b="1" dirty="0" smtClean="0">
              <a:latin typeface="+mj-lt"/>
            </a:endParaRPr>
          </a:p>
          <a:p>
            <a:pPr>
              <a:buNone/>
            </a:pPr>
            <a:r>
              <a:rPr lang="es-ES" sz="2800" b="1" dirty="0" smtClean="0">
                <a:latin typeface="+mj-lt"/>
              </a:rPr>
              <a:t>Fase I: (</a:t>
            </a:r>
            <a:r>
              <a:rPr lang="es-ES" sz="3000" dirty="0" smtClean="0">
                <a:latin typeface="+mj-lt"/>
              </a:rPr>
              <a:t>activa o modifica el tóxico)</a:t>
            </a:r>
          </a:p>
          <a:p>
            <a:r>
              <a:rPr lang="es-ES" sz="2800" dirty="0" smtClean="0">
                <a:latin typeface="+mj-lt"/>
              </a:rPr>
              <a:t>Reacciones de </a:t>
            </a:r>
            <a:r>
              <a:rPr lang="es-ES" sz="2800" b="1" dirty="0" smtClean="0">
                <a:latin typeface="+mj-lt"/>
              </a:rPr>
              <a:t>oxidación, reducción o hidrólisis</a:t>
            </a:r>
            <a:r>
              <a:rPr lang="es-ES" sz="2800" dirty="0" smtClean="0">
                <a:latin typeface="+mj-lt"/>
              </a:rPr>
              <a:t> </a:t>
            </a:r>
          </a:p>
          <a:p>
            <a:r>
              <a:rPr lang="es-ES" sz="2800" dirty="0" smtClean="0">
                <a:latin typeface="+mj-lt"/>
              </a:rPr>
              <a:t>Generalmente vuelven al tóxico </a:t>
            </a:r>
            <a:r>
              <a:rPr lang="es-ES" sz="2800" b="1" dirty="0" smtClean="0">
                <a:latin typeface="+mj-lt"/>
              </a:rPr>
              <a:t>más reactivo</a:t>
            </a:r>
            <a:r>
              <a:rPr lang="es-ES" sz="28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s-ES" sz="2800" b="1" dirty="0" smtClean="0">
                <a:latin typeface="+mj-lt"/>
              </a:rPr>
              <a:t>Fase II: </a:t>
            </a:r>
            <a:r>
              <a:rPr lang="es-ES" sz="2800" dirty="0" smtClean="0">
                <a:latin typeface="+mj-lt"/>
              </a:rPr>
              <a:t>( lo conjuga y facilita su eliminación) </a:t>
            </a:r>
          </a:p>
          <a:p>
            <a:r>
              <a:rPr lang="es-ES" sz="2800" dirty="0" smtClean="0">
                <a:latin typeface="+mj-lt"/>
              </a:rPr>
              <a:t>Reacciones de </a:t>
            </a:r>
            <a:r>
              <a:rPr lang="es-ES" sz="2800" b="1" dirty="0" smtClean="0">
                <a:latin typeface="+mj-lt"/>
              </a:rPr>
              <a:t>conjugación</a:t>
            </a:r>
            <a:r>
              <a:rPr lang="es-ES" sz="2800" dirty="0" smtClean="0">
                <a:latin typeface="+mj-lt"/>
              </a:rPr>
              <a:t> </a:t>
            </a:r>
          </a:p>
          <a:p>
            <a:r>
              <a:rPr lang="es-ES" sz="2800" dirty="0" smtClean="0">
                <a:latin typeface="+mj-lt"/>
              </a:rPr>
              <a:t>El </a:t>
            </a:r>
            <a:r>
              <a:rPr lang="es-ES" sz="2800" dirty="0" err="1" smtClean="0">
                <a:latin typeface="+mj-lt"/>
              </a:rPr>
              <a:t>metabolito</a:t>
            </a:r>
            <a:r>
              <a:rPr lang="es-ES" sz="2800" dirty="0" smtClean="0">
                <a:latin typeface="+mj-lt"/>
              </a:rPr>
              <a:t> se une a sustancias del organismo </a:t>
            </a:r>
          </a:p>
          <a:p>
            <a:r>
              <a:rPr lang="es-ES" sz="2800" dirty="0" smtClean="0">
                <a:latin typeface="+mj-lt"/>
              </a:rPr>
              <a:t>Se vuelve </a:t>
            </a:r>
            <a:r>
              <a:rPr lang="es-ES" sz="2800" b="1" dirty="0" smtClean="0">
                <a:latin typeface="+mj-lt"/>
              </a:rPr>
              <a:t>más polar, menos tóxico y más fácil de eliminar</a:t>
            </a:r>
            <a:r>
              <a:rPr lang="es-ES" sz="28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s-ES" sz="2800" b="1" dirty="0" smtClean="0">
                <a:latin typeface="+mj-lt"/>
              </a:rPr>
              <a:t>Relación con la toxicidad</a:t>
            </a:r>
          </a:p>
          <a:p>
            <a:pPr>
              <a:buNone/>
            </a:pPr>
            <a:r>
              <a:rPr lang="es-ES" sz="2800" dirty="0" smtClean="0">
                <a:latin typeface="+mj-lt"/>
              </a:rPr>
              <a:t>La </a:t>
            </a:r>
            <a:r>
              <a:rPr lang="es-ES" sz="2800" dirty="0" err="1" smtClean="0">
                <a:latin typeface="+mj-lt"/>
              </a:rPr>
              <a:t>biotransformación</a:t>
            </a:r>
            <a:r>
              <a:rPr lang="es-ES" sz="2800" dirty="0" smtClean="0">
                <a:latin typeface="+mj-lt"/>
              </a:rPr>
              <a:t> puede tener </a:t>
            </a:r>
            <a:r>
              <a:rPr lang="es-ES" sz="2800" b="1" dirty="0" smtClean="0">
                <a:latin typeface="+mj-lt"/>
              </a:rPr>
              <a:t>dos efectos</a:t>
            </a:r>
            <a:r>
              <a:rPr lang="es-ES" sz="28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es-ES" sz="2800" dirty="0" smtClean="0">
                <a:latin typeface="+mj-lt"/>
              </a:rPr>
              <a:t>✅ </a:t>
            </a:r>
            <a:r>
              <a:rPr lang="es-ES" sz="2800" b="1" dirty="0" smtClean="0">
                <a:latin typeface="+mj-lt"/>
              </a:rPr>
              <a:t>Desintoxicación: </a:t>
            </a:r>
            <a:r>
              <a:rPr lang="es-ES" sz="2800" dirty="0" smtClean="0">
                <a:latin typeface="+mj-lt"/>
              </a:rPr>
              <a:t>Facilita la eliminación de sustancias nocivas </a:t>
            </a:r>
          </a:p>
          <a:p>
            <a:pPr>
              <a:buNone/>
            </a:pPr>
            <a:r>
              <a:rPr lang="es-ES" sz="2800" dirty="0" smtClean="0">
                <a:latin typeface="+mj-lt"/>
              </a:rPr>
              <a:t>⚠️ </a:t>
            </a:r>
            <a:r>
              <a:rPr lang="es-ES" sz="2800" b="1" dirty="0" smtClean="0">
                <a:latin typeface="+mj-lt"/>
              </a:rPr>
              <a:t>Activación metabólica: </a:t>
            </a:r>
            <a:r>
              <a:rPr lang="es-ES" sz="2800" dirty="0" smtClean="0">
                <a:latin typeface="+mj-lt"/>
              </a:rPr>
              <a:t>Puede generar </a:t>
            </a:r>
            <a:r>
              <a:rPr lang="es-ES" sz="2800" b="1" dirty="0" err="1" smtClean="0">
                <a:latin typeface="+mj-lt"/>
              </a:rPr>
              <a:t>metabolitos</a:t>
            </a:r>
            <a:r>
              <a:rPr lang="es-ES" sz="2800" b="1" dirty="0" smtClean="0">
                <a:latin typeface="+mj-lt"/>
              </a:rPr>
              <a:t> reactivos</a:t>
            </a:r>
            <a:r>
              <a:rPr lang="es-ES" sz="2800" dirty="0" smtClean="0">
                <a:latin typeface="+mj-lt"/>
              </a:rPr>
              <a:t> más tóxicos que la sustancia original </a:t>
            </a:r>
          </a:p>
          <a:p>
            <a:pPr>
              <a:buNone/>
            </a:pPr>
            <a:r>
              <a:rPr lang="es-ES" sz="2800" dirty="0" smtClean="0">
                <a:latin typeface="+mj-lt"/>
              </a:rPr>
              <a:t>Estos pueden dañar: </a:t>
            </a:r>
          </a:p>
          <a:p>
            <a:pPr lvl="1"/>
            <a:r>
              <a:rPr lang="es-ES" sz="2800" b="1" dirty="0" smtClean="0">
                <a:latin typeface="+mj-lt"/>
              </a:rPr>
              <a:t>proteínas</a:t>
            </a:r>
            <a:r>
              <a:rPr lang="es-ES" sz="2800" dirty="0" smtClean="0">
                <a:latin typeface="+mj-lt"/>
              </a:rPr>
              <a:t> </a:t>
            </a:r>
          </a:p>
          <a:p>
            <a:pPr lvl="1"/>
            <a:r>
              <a:rPr lang="es-ES" sz="2800" b="1" dirty="0" smtClean="0">
                <a:latin typeface="+mj-lt"/>
              </a:rPr>
              <a:t>membranas celulares</a:t>
            </a:r>
            <a:r>
              <a:rPr lang="es-ES" sz="2800" dirty="0" smtClean="0">
                <a:latin typeface="+mj-lt"/>
              </a:rPr>
              <a:t> </a:t>
            </a:r>
          </a:p>
          <a:p>
            <a:pPr lvl="1"/>
            <a:r>
              <a:rPr lang="es-ES" sz="2800" b="1" dirty="0" smtClean="0">
                <a:latin typeface="+mj-lt"/>
              </a:rPr>
              <a:t>ADN</a:t>
            </a:r>
            <a:r>
              <a:rPr lang="es-ES" sz="28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s-ES" sz="2800" b="1" dirty="0" smtClean="0">
                <a:latin typeface="+mj-lt"/>
              </a:rPr>
              <a:t>Dato importante</a:t>
            </a:r>
          </a:p>
          <a:p>
            <a:r>
              <a:rPr lang="es-ES" sz="2800" dirty="0" smtClean="0">
                <a:latin typeface="+mj-lt"/>
              </a:rPr>
              <a:t>Algunas sustancias absorbidas por vía digestiva pueden metabolizarse antes de llegar a la circulación general. Esto se llama </a:t>
            </a:r>
            <a:r>
              <a:rPr lang="es-ES" sz="2800" b="1" dirty="0" smtClean="0">
                <a:latin typeface="+mj-lt"/>
              </a:rPr>
              <a:t>efecto de primer paso</a:t>
            </a:r>
            <a:r>
              <a:rPr lang="es-ES" sz="2800" dirty="0" smtClean="0">
                <a:latin typeface="+mj-lt"/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Ejemplos de activación metabólica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429684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>
                <a:latin typeface="+mj-lt"/>
              </a:rPr>
              <a:t>Algunas sustancias se vuelven </a:t>
            </a:r>
            <a:r>
              <a:rPr lang="es-ES" b="1" dirty="0" smtClean="0">
                <a:latin typeface="+mj-lt"/>
              </a:rPr>
              <a:t>más tóxicas</a:t>
            </a:r>
            <a:r>
              <a:rPr lang="es-ES" dirty="0" smtClean="0">
                <a:latin typeface="+mj-lt"/>
              </a:rPr>
              <a:t> luego de su </a:t>
            </a:r>
            <a:r>
              <a:rPr lang="es-ES" dirty="0" err="1" smtClean="0">
                <a:latin typeface="+mj-lt"/>
              </a:rPr>
              <a:t>biotransformación</a:t>
            </a:r>
            <a:r>
              <a:rPr lang="es-ES" dirty="0" smtClean="0">
                <a:latin typeface="+mj-lt"/>
              </a:rPr>
              <a:t>:</a:t>
            </a:r>
          </a:p>
          <a:p>
            <a:r>
              <a:rPr lang="es-ES" b="1" dirty="0" smtClean="0">
                <a:latin typeface="+mj-lt"/>
              </a:rPr>
              <a:t>Metanol</a:t>
            </a:r>
            <a:r>
              <a:rPr lang="es-ES" dirty="0" smtClean="0">
                <a:latin typeface="+mj-lt"/>
              </a:rPr>
              <a:t> → </a:t>
            </a:r>
            <a:r>
              <a:rPr lang="es-ES" dirty="0" err="1" smtClean="0">
                <a:latin typeface="+mj-lt"/>
              </a:rPr>
              <a:t>formaldehído</a:t>
            </a:r>
            <a:r>
              <a:rPr lang="es-ES" dirty="0" smtClean="0">
                <a:latin typeface="+mj-lt"/>
              </a:rPr>
              <a:t> / ácido fórmico. Daño en el </a:t>
            </a:r>
            <a:r>
              <a:rPr lang="es-ES" b="1" dirty="0" smtClean="0">
                <a:latin typeface="+mj-lt"/>
              </a:rPr>
              <a:t>nervio óptico,</a:t>
            </a:r>
            <a:r>
              <a:rPr lang="es-ES" dirty="0" smtClean="0">
                <a:latin typeface="+mj-lt"/>
              </a:rPr>
              <a:t> </a:t>
            </a:r>
            <a:r>
              <a:rPr lang="es-ES" b="1" dirty="0" smtClean="0">
                <a:latin typeface="+mj-lt"/>
              </a:rPr>
              <a:t>ceguera, acidosis metabólica, </a:t>
            </a:r>
            <a:r>
              <a:rPr lang="es-ES" dirty="0" smtClean="0">
                <a:latin typeface="+mj-lt"/>
              </a:rPr>
              <a:t>puede causar </a:t>
            </a:r>
            <a:r>
              <a:rPr lang="es-ES" b="1" dirty="0" smtClean="0">
                <a:latin typeface="+mj-lt"/>
              </a:rPr>
              <a:t>muerte.</a:t>
            </a:r>
            <a:endParaRPr lang="es-ES" dirty="0" smtClean="0">
              <a:latin typeface="+mj-lt"/>
            </a:endParaRPr>
          </a:p>
          <a:p>
            <a:r>
              <a:rPr lang="es-ES" b="1" dirty="0" err="1" smtClean="0">
                <a:latin typeface="+mj-lt"/>
              </a:rPr>
              <a:t>Paratión</a:t>
            </a:r>
            <a:r>
              <a:rPr lang="es-ES" dirty="0" smtClean="0">
                <a:latin typeface="+mj-lt"/>
              </a:rPr>
              <a:t> (ORGANOFOSFORADO)→ </a:t>
            </a:r>
            <a:r>
              <a:rPr lang="es-ES" dirty="0" err="1" smtClean="0">
                <a:latin typeface="+mj-lt"/>
              </a:rPr>
              <a:t>paraoxón</a:t>
            </a:r>
            <a:r>
              <a:rPr lang="es-ES" dirty="0" smtClean="0">
                <a:latin typeface="+mj-lt"/>
              </a:rPr>
              <a:t>. I</a:t>
            </a:r>
            <a:r>
              <a:rPr lang="es-ES" dirty="0" smtClean="0"/>
              <a:t>nhibición de la </a:t>
            </a:r>
            <a:r>
              <a:rPr lang="es-ES" b="1" dirty="0" smtClean="0"/>
              <a:t>acetilcolinesterasa</a:t>
            </a:r>
            <a:endParaRPr lang="es-ES" dirty="0" smtClean="0">
              <a:latin typeface="+mj-lt"/>
            </a:endParaRPr>
          </a:p>
          <a:p>
            <a:r>
              <a:rPr lang="es-ES" b="1" dirty="0" err="1" smtClean="0">
                <a:latin typeface="+mj-lt"/>
              </a:rPr>
              <a:t>Benzo</a:t>
            </a:r>
            <a:r>
              <a:rPr lang="es-ES" b="1" dirty="0" smtClean="0">
                <a:latin typeface="+mj-lt"/>
              </a:rPr>
              <a:t>[a]</a:t>
            </a:r>
            <a:r>
              <a:rPr lang="es-ES" b="1" dirty="0" err="1" smtClean="0">
                <a:latin typeface="+mj-lt"/>
              </a:rPr>
              <a:t>pireno</a:t>
            </a:r>
            <a:r>
              <a:rPr lang="es-ES" b="1" dirty="0" smtClean="0">
                <a:latin typeface="+mj-lt"/>
              </a:rPr>
              <a:t> (</a:t>
            </a:r>
            <a:r>
              <a:rPr lang="es-ES" dirty="0" smtClean="0">
                <a:latin typeface="+mj-lt"/>
              </a:rPr>
              <a:t>combustión incompleta, humo industrial) → epóxidos reactivos. Se unen al </a:t>
            </a:r>
            <a:r>
              <a:rPr lang="es-ES" b="1" dirty="0" smtClean="0">
                <a:latin typeface="+mj-lt"/>
              </a:rPr>
              <a:t>ADN,</a:t>
            </a:r>
            <a:r>
              <a:rPr lang="es-ES" dirty="0" smtClean="0">
                <a:latin typeface="+mj-lt"/>
              </a:rPr>
              <a:t> producen </a:t>
            </a:r>
            <a:r>
              <a:rPr lang="es-ES" b="1" dirty="0" smtClean="0">
                <a:latin typeface="+mj-lt"/>
              </a:rPr>
              <a:t>mutaciones,</a:t>
            </a:r>
            <a:r>
              <a:rPr lang="es-ES" dirty="0" smtClean="0">
                <a:latin typeface="+mj-lt"/>
              </a:rPr>
              <a:t> aumentan el riesgo de </a:t>
            </a:r>
            <a:r>
              <a:rPr lang="es-ES" b="1" dirty="0" smtClean="0">
                <a:latin typeface="+mj-lt"/>
              </a:rPr>
              <a:t>cáncer.</a:t>
            </a:r>
            <a:endParaRPr lang="es-ES" dirty="0" smtClean="0">
              <a:latin typeface="+mj-lt"/>
            </a:endParaRPr>
          </a:p>
          <a:p>
            <a:r>
              <a:rPr lang="es-ES" b="1" dirty="0" smtClean="0">
                <a:latin typeface="+mj-lt"/>
              </a:rPr>
              <a:t>Cloruro de vinilo</a:t>
            </a:r>
            <a:r>
              <a:rPr lang="es-ES" dirty="0" smtClean="0">
                <a:latin typeface="+mj-lt"/>
              </a:rPr>
              <a:t> (usado en la fabricación de PVC)→ </a:t>
            </a:r>
            <a:r>
              <a:rPr lang="es-ES" dirty="0" err="1" smtClean="0">
                <a:latin typeface="+mj-lt"/>
              </a:rPr>
              <a:t>metabolitos</a:t>
            </a:r>
            <a:r>
              <a:rPr lang="es-ES" dirty="0" smtClean="0">
                <a:latin typeface="+mj-lt"/>
              </a:rPr>
              <a:t> carcinogénicos. Cáncer hepático.</a:t>
            </a:r>
          </a:p>
          <a:p>
            <a:r>
              <a:rPr lang="es-ES" b="1" dirty="0" smtClean="0">
                <a:latin typeface="+mj-lt"/>
              </a:rPr>
              <a:t>Benceno</a:t>
            </a:r>
            <a:r>
              <a:rPr lang="es-ES" dirty="0" smtClean="0">
                <a:latin typeface="+mj-lt"/>
              </a:rPr>
              <a:t> (</a:t>
            </a:r>
            <a:r>
              <a:rPr lang="es-ES" smtClean="0">
                <a:latin typeface="+mj-lt"/>
              </a:rPr>
              <a:t>combustibles, solventes, </a:t>
            </a:r>
            <a:r>
              <a:rPr lang="es-ES" dirty="0" smtClean="0">
                <a:latin typeface="+mj-lt"/>
              </a:rPr>
              <a:t>industrias químicas)→ </a:t>
            </a:r>
            <a:r>
              <a:rPr lang="es-ES" dirty="0" err="1" smtClean="0">
                <a:latin typeface="+mj-lt"/>
              </a:rPr>
              <a:t>metabolitos</a:t>
            </a:r>
            <a:r>
              <a:rPr lang="es-ES" dirty="0" smtClean="0">
                <a:latin typeface="+mj-lt"/>
              </a:rPr>
              <a:t> tóxicos para médula ósea. Riesgo de leucemia</a:t>
            </a:r>
          </a:p>
          <a:p>
            <a:pPr>
              <a:buNone/>
            </a:pPr>
            <a:r>
              <a:rPr lang="es-ES" u="sng" dirty="0" smtClean="0">
                <a:latin typeface="+mj-lt"/>
              </a:rPr>
              <a:t>Conclusión</a:t>
            </a:r>
          </a:p>
          <a:p>
            <a:pPr>
              <a:buNone/>
            </a:pPr>
            <a:r>
              <a:rPr lang="es-ES" b="1" dirty="0" smtClean="0">
                <a:latin typeface="+mj-lt"/>
              </a:rPr>
              <a:t>La </a:t>
            </a:r>
            <a:r>
              <a:rPr lang="es-ES" b="1" dirty="0" err="1" smtClean="0">
                <a:latin typeface="+mj-lt"/>
              </a:rPr>
              <a:t>biotransformación</a:t>
            </a:r>
            <a:r>
              <a:rPr lang="es-ES" b="1" dirty="0" smtClean="0">
                <a:latin typeface="+mj-lt"/>
              </a:rPr>
              <a:t> no siempre desintoxica; a veces activa compuestos más peligrosos.</a:t>
            </a:r>
            <a:endParaRPr lang="es-ES" dirty="0" smtClean="0">
              <a:latin typeface="+mj-lt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FIJACIÓN O RETENCIÓN DEL TÓXICO </a:t>
            </a:r>
            <a:endParaRPr lang="es-ES" b="1" i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4296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EXCRECIÓN O ELIMINACIÓN DEL XENOBIÓTICO </a:t>
            </a:r>
            <a:endParaRPr lang="es-ES" b="1" i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es-ES" b="1" i="1" dirty="0" smtClean="0"/>
              <a:t>EJEMPLOS DE EXCRECIÓN </a:t>
            </a:r>
            <a:endParaRPr lang="es-ES" b="1" i="1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 smtClean="0"/>
              <a:t>EXCRECIÓN BILIAR </a:t>
            </a:r>
            <a:endParaRPr lang="es-ES" b="1" i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UNIDAD 3: TOXICOCINETICA Y TOXICODINAMICA</a:t>
            </a:r>
            <a:endParaRPr lang="es-ES" b="1" i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429684" cy="4910158"/>
          </a:xfrm>
        </p:spPr>
        <p:txBody>
          <a:bodyPr>
            <a:normAutofit/>
          </a:bodyPr>
          <a:lstStyle/>
          <a:p>
            <a:pPr algn="just"/>
            <a:r>
              <a:rPr lang="es-ES" b="1" dirty="0" err="1" smtClean="0">
                <a:latin typeface="Arial" pitchFamily="34" charset="0"/>
                <a:cs typeface="Arial" pitchFamily="34" charset="0"/>
              </a:rPr>
              <a:t>Toxicocinética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Es el estudio de cómo una sustancia ingresa al organismo y qué sucede con ella dentro del mismo (Lo que el cuerpo le hace al tóxico). Intervienen cuatro procesos: absorción, distribución metabolización y excreción (ADME).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 err="1" smtClean="0">
                <a:latin typeface="Arial" pitchFamily="34" charset="0"/>
                <a:cs typeface="Arial" pitchFamily="34" charset="0"/>
              </a:rPr>
              <a:t>Toxicodinámica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Se refiere a la interacción de los tóxicos con los lugares de acción específicos en las células o dentro de ellas( órgano diana), con el resultado último de un efecto tóxico. (Lo que el tóxico le hace al cuerpo).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 smtClean="0"/>
              <a:t>EXCRECIÓN PULMONAR </a:t>
            </a:r>
            <a:endParaRPr lang="es-ES" b="1" i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981978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SUDOR Y SALIVA </a:t>
            </a:r>
            <a:endParaRPr lang="es-ES" b="1" i="1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b="1" dirty="0" smtClean="0"/>
              <a:t>Propiedades fisicoquímicas que influyen en la toxicidad</a:t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643998" cy="56436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b="1" dirty="0" err="1" smtClean="0">
                <a:latin typeface="+mj-lt"/>
              </a:rPr>
              <a:t>Liposolubilidad</a:t>
            </a:r>
            <a:r>
              <a:rPr lang="es-ES" dirty="0" smtClean="0">
                <a:latin typeface="+mj-lt"/>
              </a:rPr>
              <a:t> </a:t>
            </a:r>
          </a:p>
          <a:p>
            <a:pPr algn="just"/>
            <a:r>
              <a:rPr lang="es-ES" b="1" dirty="0" err="1" smtClean="0">
                <a:latin typeface="+mj-lt"/>
              </a:rPr>
              <a:t>Hidrosolubilidad</a:t>
            </a:r>
            <a:r>
              <a:rPr lang="es-ES" dirty="0" smtClean="0">
                <a:latin typeface="+mj-lt"/>
              </a:rPr>
              <a:t> </a:t>
            </a:r>
          </a:p>
          <a:p>
            <a:pPr algn="just"/>
            <a:r>
              <a:rPr lang="es-ES" b="1" dirty="0" smtClean="0">
                <a:latin typeface="+mj-lt"/>
              </a:rPr>
              <a:t>Tamaño molecular</a:t>
            </a:r>
            <a:r>
              <a:rPr lang="es-ES" dirty="0" smtClean="0">
                <a:latin typeface="+mj-lt"/>
              </a:rPr>
              <a:t> </a:t>
            </a:r>
          </a:p>
          <a:p>
            <a:pPr algn="just"/>
            <a:r>
              <a:rPr lang="es-ES" b="1" dirty="0" smtClean="0">
                <a:latin typeface="+mj-lt"/>
              </a:rPr>
              <a:t>Estado físico</a:t>
            </a:r>
            <a:r>
              <a:rPr lang="es-ES" dirty="0" smtClean="0">
                <a:latin typeface="+mj-lt"/>
              </a:rPr>
              <a:t> </a:t>
            </a:r>
          </a:p>
          <a:p>
            <a:pPr algn="just"/>
            <a:r>
              <a:rPr lang="es-ES" b="1" dirty="0" smtClean="0">
                <a:latin typeface="+mj-lt"/>
              </a:rPr>
              <a:t>Volatilidad</a:t>
            </a:r>
            <a:r>
              <a:rPr lang="es-ES" dirty="0" smtClean="0">
                <a:latin typeface="+mj-lt"/>
              </a:rPr>
              <a:t> </a:t>
            </a:r>
          </a:p>
          <a:p>
            <a:r>
              <a:rPr lang="es-ES" b="1" dirty="0" smtClean="0">
                <a:latin typeface="+mj-lt"/>
              </a:rPr>
              <a:t>Grado de ionización: </a:t>
            </a:r>
            <a:r>
              <a:rPr lang="es-ES" dirty="0" smtClean="0">
                <a:latin typeface="+mj-lt"/>
              </a:rPr>
              <a:t>Es la proporción en que una sustancia se encuentra </a:t>
            </a:r>
            <a:r>
              <a:rPr lang="es-ES" b="1" dirty="0" smtClean="0">
                <a:latin typeface="+mj-lt"/>
              </a:rPr>
              <a:t>ionizada - no ionizada.</a:t>
            </a:r>
            <a:endParaRPr lang="es-ES" dirty="0" smtClean="0">
              <a:latin typeface="+mj-lt"/>
            </a:endParaRPr>
          </a:p>
          <a:p>
            <a:pPr algn="just"/>
            <a:r>
              <a:rPr lang="es-ES" b="1" dirty="0" smtClean="0">
                <a:latin typeface="+mj-lt"/>
              </a:rPr>
              <a:t>pH y </a:t>
            </a:r>
            <a:r>
              <a:rPr lang="es-ES" b="1" dirty="0" err="1" smtClean="0">
                <a:latin typeface="+mj-lt"/>
              </a:rPr>
              <a:t>pKa</a:t>
            </a:r>
            <a:r>
              <a:rPr lang="es-ES" b="1" dirty="0" smtClean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grado de acidez o alcalinidad del medio - propiedad química de la sustancia que indica cómo se ioniza</a:t>
            </a:r>
          </a:p>
          <a:p>
            <a:pPr algn="just"/>
            <a:r>
              <a:rPr lang="es-ES" b="1" dirty="0" smtClean="0">
                <a:latin typeface="+mj-lt"/>
              </a:rPr>
              <a:t>Reactividad química: </a:t>
            </a:r>
            <a:r>
              <a:rPr lang="es-ES" dirty="0" smtClean="0">
                <a:latin typeface="+mj-lt"/>
              </a:rPr>
              <a:t>Es la capacidad de una sustancia para reaccionar con otras moléculas.</a:t>
            </a:r>
          </a:p>
          <a:p>
            <a:pPr algn="just"/>
            <a:r>
              <a:rPr lang="es-ES" b="1" dirty="0" smtClean="0">
                <a:latin typeface="+mj-lt"/>
              </a:rPr>
              <a:t>Estabilidad química: </a:t>
            </a:r>
            <a:r>
              <a:rPr lang="es-ES" dirty="0" smtClean="0">
                <a:latin typeface="+mj-lt"/>
              </a:rPr>
              <a:t>Es la capacidad de la sustancia para mantenerse sin descomponerse.</a:t>
            </a:r>
          </a:p>
          <a:p>
            <a:r>
              <a:rPr lang="es-ES" b="1" dirty="0" smtClean="0">
                <a:latin typeface="+mj-lt"/>
              </a:rPr>
              <a:t>Coeficiente de partición: </a:t>
            </a:r>
            <a:r>
              <a:rPr lang="es-ES" dirty="0" smtClean="0">
                <a:latin typeface="+mj-lt"/>
              </a:rPr>
              <a:t>Mide la tendencia de una sustancia a distribuirse entre: un medio </a:t>
            </a:r>
            <a:r>
              <a:rPr lang="es-ES" b="1" dirty="0" smtClean="0">
                <a:latin typeface="+mj-lt"/>
              </a:rPr>
              <a:t>graso</a:t>
            </a:r>
            <a:r>
              <a:rPr lang="es-ES" dirty="0" smtClean="0">
                <a:latin typeface="+mj-lt"/>
              </a:rPr>
              <a:t> y un medio </a:t>
            </a:r>
            <a:r>
              <a:rPr lang="es-ES" b="1" dirty="0" smtClean="0">
                <a:latin typeface="+mj-lt"/>
              </a:rPr>
              <a:t>acuoso. </a:t>
            </a:r>
            <a:endParaRPr lang="es-ES" dirty="0" smtClean="0">
              <a:latin typeface="+mj-lt"/>
            </a:endParaRPr>
          </a:p>
          <a:p>
            <a:pPr algn="just"/>
            <a:endParaRPr lang="es-ES" dirty="0" smtClean="0">
              <a:latin typeface="+mj-lt"/>
            </a:endParaRP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Importancia</a:t>
            </a:r>
          </a:p>
          <a:p>
            <a:pPr algn="just">
              <a:buNone/>
            </a:pPr>
            <a:r>
              <a:rPr lang="es-ES" dirty="0" smtClean="0">
                <a:latin typeface="+mj-lt"/>
              </a:rPr>
              <a:t>Estas propiedades determinan la </a:t>
            </a:r>
            <a:r>
              <a:rPr lang="es-ES" b="1" dirty="0" smtClean="0">
                <a:latin typeface="+mj-lt"/>
              </a:rPr>
              <a:t>absorción, distribución, </a:t>
            </a:r>
            <a:r>
              <a:rPr lang="es-ES" b="1" dirty="0" err="1" smtClean="0">
                <a:latin typeface="+mj-lt"/>
              </a:rPr>
              <a:t>biotransformación</a:t>
            </a:r>
            <a:r>
              <a:rPr lang="es-ES" b="1" dirty="0" smtClean="0">
                <a:latin typeface="+mj-lt"/>
              </a:rPr>
              <a:t>, acumulación y excreción</a:t>
            </a:r>
            <a:r>
              <a:rPr lang="es-ES" dirty="0" smtClean="0">
                <a:latin typeface="+mj-lt"/>
              </a:rPr>
              <a:t> de los </a:t>
            </a:r>
            <a:r>
              <a:rPr lang="es-ES" dirty="0" err="1" smtClean="0">
                <a:latin typeface="+mj-lt"/>
              </a:rPr>
              <a:t>xenobióticos</a:t>
            </a:r>
            <a:r>
              <a:rPr lang="es-ES" dirty="0" smtClean="0">
                <a:latin typeface="+mj-lt"/>
              </a:rPr>
              <a:t>.</a:t>
            </a:r>
          </a:p>
          <a:p>
            <a:pPr algn="just"/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i="1" dirty="0" smtClean="0"/>
              <a:t>TOXICODINÁMICA 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429684" cy="55007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latin typeface="+mj-lt"/>
              </a:rPr>
              <a:t>La </a:t>
            </a:r>
            <a:r>
              <a:rPr lang="es-ES" dirty="0" err="1" smtClean="0">
                <a:latin typeface="+mj-lt"/>
              </a:rPr>
              <a:t>toxicodinámica</a:t>
            </a:r>
            <a:r>
              <a:rPr lang="es-ES" dirty="0" smtClean="0">
                <a:latin typeface="+mj-lt"/>
              </a:rPr>
              <a:t> estudia </a:t>
            </a:r>
            <a:r>
              <a:rPr lang="es-ES" b="1" dirty="0" smtClean="0">
                <a:latin typeface="+mj-lt"/>
              </a:rPr>
              <a:t>qué le hace el tóxico al organismo</a:t>
            </a:r>
            <a:r>
              <a:rPr lang="es-ES" dirty="0" smtClean="0">
                <a:latin typeface="+mj-lt"/>
              </a:rPr>
              <a:t>, es decir, cómo interactúa con células, tejidos y órganos para producir daño.”</a:t>
            </a:r>
          </a:p>
          <a:p>
            <a:pPr algn="just">
              <a:buNone/>
            </a:pPr>
            <a:endParaRPr lang="es-ES" b="1" dirty="0" smtClean="0">
              <a:latin typeface="+mj-lt"/>
            </a:endParaRP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Mecanismos de acción celular de los tóxicos</a:t>
            </a:r>
          </a:p>
          <a:p>
            <a:pPr algn="just"/>
            <a:r>
              <a:rPr lang="es-ES" dirty="0" smtClean="0">
                <a:latin typeface="+mj-lt"/>
              </a:rPr>
              <a:t>alteración de membranas celulares, </a:t>
            </a:r>
          </a:p>
          <a:p>
            <a:pPr algn="just"/>
            <a:r>
              <a:rPr lang="es-ES" dirty="0" smtClean="0">
                <a:latin typeface="+mj-lt"/>
              </a:rPr>
              <a:t>inhibición enzimática, </a:t>
            </a:r>
          </a:p>
          <a:p>
            <a:pPr algn="just"/>
            <a:r>
              <a:rPr lang="es-ES" dirty="0" smtClean="0">
                <a:latin typeface="+mj-lt"/>
              </a:rPr>
              <a:t>estrés </a:t>
            </a:r>
            <a:r>
              <a:rPr lang="es-ES" dirty="0" err="1" smtClean="0">
                <a:latin typeface="+mj-lt"/>
              </a:rPr>
              <a:t>oxidativo</a:t>
            </a:r>
            <a:r>
              <a:rPr lang="es-ES" dirty="0" smtClean="0">
                <a:latin typeface="+mj-lt"/>
              </a:rPr>
              <a:t>, </a:t>
            </a:r>
          </a:p>
          <a:p>
            <a:pPr algn="just"/>
            <a:r>
              <a:rPr lang="es-ES" dirty="0" smtClean="0">
                <a:latin typeface="+mj-lt"/>
              </a:rPr>
              <a:t>unión a receptores, </a:t>
            </a:r>
          </a:p>
          <a:p>
            <a:pPr algn="just"/>
            <a:r>
              <a:rPr lang="es-ES" dirty="0" smtClean="0">
                <a:latin typeface="+mj-lt"/>
              </a:rPr>
              <a:t>daño al ADN, </a:t>
            </a:r>
          </a:p>
          <a:p>
            <a:pPr algn="just"/>
            <a:r>
              <a:rPr lang="es-ES" dirty="0" smtClean="0">
                <a:latin typeface="+mj-lt"/>
              </a:rPr>
              <a:t>alteración del transporte de oxígeno, </a:t>
            </a:r>
          </a:p>
          <a:p>
            <a:pPr algn="just"/>
            <a:r>
              <a:rPr lang="es-ES" dirty="0" smtClean="0">
                <a:latin typeface="+mj-lt"/>
              </a:rPr>
              <a:t>irritación/corrosión tisular. </a:t>
            </a: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Ejemplos:</a:t>
            </a:r>
            <a:endParaRPr lang="es-ES" dirty="0" smtClean="0">
              <a:latin typeface="+mj-lt"/>
            </a:endParaRPr>
          </a:p>
          <a:p>
            <a:pPr algn="just"/>
            <a:r>
              <a:rPr lang="es-ES" b="1" dirty="0" smtClean="0">
                <a:latin typeface="+mj-lt"/>
              </a:rPr>
              <a:t>Monóxido de carbono</a:t>
            </a:r>
            <a:r>
              <a:rPr lang="es-ES" dirty="0" smtClean="0">
                <a:latin typeface="+mj-lt"/>
              </a:rPr>
              <a:t> → se une a la hemoglobina. </a:t>
            </a:r>
          </a:p>
          <a:p>
            <a:pPr algn="just"/>
            <a:r>
              <a:rPr lang="es-ES" b="1" dirty="0" smtClean="0">
                <a:latin typeface="+mj-lt"/>
              </a:rPr>
              <a:t>Plomo</a:t>
            </a:r>
            <a:r>
              <a:rPr lang="es-ES" dirty="0" smtClean="0">
                <a:latin typeface="+mj-lt"/>
              </a:rPr>
              <a:t> → afecta sistema nervioso y enzimas. Se acumula en huesos y dientes</a:t>
            </a:r>
          </a:p>
          <a:p>
            <a:pPr algn="just"/>
            <a:r>
              <a:rPr lang="es-ES" b="1" dirty="0" smtClean="0">
                <a:latin typeface="+mj-lt"/>
              </a:rPr>
              <a:t>Ácidos fuertes</a:t>
            </a:r>
            <a:r>
              <a:rPr lang="es-ES" dirty="0" smtClean="0">
                <a:latin typeface="+mj-lt"/>
              </a:rPr>
              <a:t> → daño por corrosión. </a:t>
            </a:r>
          </a:p>
          <a:p>
            <a:pPr algn="just"/>
            <a:r>
              <a:rPr lang="es-ES" b="1" dirty="0" smtClean="0">
                <a:latin typeface="+mj-lt"/>
              </a:rPr>
              <a:t>Solventes</a:t>
            </a:r>
            <a:r>
              <a:rPr lang="es-ES" dirty="0" smtClean="0">
                <a:latin typeface="+mj-lt"/>
              </a:rPr>
              <a:t> → afectan sistema nervioso central.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b="1" i="1" dirty="0" smtClean="0"/>
              <a:t>Fases en el desarrollo de la toxicidad tras la exposición al agente tóxico.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572560" cy="4572000"/>
          </a:xfrm>
        </p:spPr>
        <p:txBody>
          <a:bodyPr/>
          <a:lstStyle/>
          <a:p>
            <a:r>
              <a:rPr lang="es-ES" dirty="0" smtClean="0"/>
              <a:t>El agente tóxico puede interaccionar con la molécula diana o alterar el entorno celular. Esto puede tener como consecuencia un disfunción de la célula y daño celular (toxicidad).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 respuesta la célula puede reparase mediante mecanismos reparadores o responder mediante respuestas adaptativas inapropiadas. En este último supuesto también estaríamos hablando de toxicidad.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i="1" dirty="0" smtClean="0"/>
              <a:t>CONTEXTUALIZACIÓN </a:t>
            </a:r>
            <a:br>
              <a:rPr lang="es-AR" b="1" i="1" dirty="0" smtClean="0"/>
            </a:br>
            <a:r>
              <a:rPr lang="es-AR" b="1" i="1" dirty="0" smtClean="0"/>
              <a:t>FASE TOXICODINÁMICA</a:t>
            </a:r>
            <a:endParaRPr lang="es-ES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14393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 smtClean="0"/>
              <a:t>Conceptos fundamentales </a:t>
            </a:r>
            <a:endParaRPr lang="es-ES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62"/>
            <a:ext cx="6643734" cy="46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i="1" dirty="0" smtClean="0"/>
              <a:t>Para que se produzca el efecto tóxico </a:t>
            </a:r>
            <a:endParaRPr lang="es-E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4950"/>
            <a:ext cx="8286808" cy="456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i="1" dirty="0" smtClean="0"/>
              <a:t>FACTORES QUE PUEDEN ALTERAR EL DESARROLLO DE LA TOXICIDAD</a:t>
            </a:r>
            <a:endParaRPr lang="es-ES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14512"/>
            <a:ext cx="8358246" cy="41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i="1" dirty="0" smtClean="0"/>
              <a:t>REACCIÓN DEL AGENTE TÓXICO CON EL ÓRGANO DIANA</a:t>
            </a:r>
            <a:endParaRPr lang="es-ES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582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i="1" dirty="0" smtClean="0"/>
              <a:t>DEFINICIÓN</a:t>
            </a:r>
            <a:endParaRPr lang="es-ES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9050"/>
            <a:ext cx="7772400" cy="424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i="1" dirty="0" smtClean="0"/>
              <a:t>ATRIBUTOS DE LOS ORGANOS DIANA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501122" cy="55007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latin typeface="+mj-lt"/>
              </a:rPr>
              <a:t>Prácticamente todos los compuestos endógenos son dianas potenciales. Las más prevalentes y toxicológicamente relevantes son las macromoléculas, como los ácidos </a:t>
            </a:r>
            <a:r>
              <a:rPr lang="es-ES" dirty="0" err="1" smtClean="0">
                <a:latin typeface="+mj-lt"/>
              </a:rPr>
              <a:t>nucleicos</a:t>
            </a:r>
            <a:r>
              <a:rPr lang="es-ES" dirty="0" smtClean="0">
                <a:latin typeface="+mj-lt"/>
              </a:rPr>
              <a:t> (ADN) y proteínas. Los lípidos (moléculas pequeñas) de membrana también están frecuentemente afectados. </a:t>
            </a:r>
          </a:p>
          <a:p>
            <a:pPr algn="just"/>
            <a:r>
              <a:rPr lang="es-ES" dirty="0" smtClean="0">
                <a:latin typeface="+mj-lt"/>
              </a:rPr>
              <a:t>Moléculas endógenas expuestas a compuestos reactivos o que se sitúan cerca de donde se forman los </a:t>
            </a:r>
            <a:r>
              <a:rPr lang="es-ES" dirty="0" err="1" smtClean="0">
                <a:latin typeface="+mj-lt"/>
              </a:rPr>
              <a:t>metabolitos</a:t>
            </a:r>
            <a:r>
              <a:rPr lang="es-ES" dirty="0" smtClean="0">
                <a:latin typeface="+mj-lt"/>
              </a:rPr>
              <a:t> reactivos son frecuentemente dianas. </a:t>
            </a:r>
          </a:p>
          <a:p>
            <a:pPr algn="just"/>
            <a:r>
              <a:rPr lang="es-ES" dirty="0" smtClean="0">
                <a:latin typeface="+mj-lt"/>
              </a:rPr>
              <a:t>La principal molécula diana para los </a:t>
            </a:r>
            <a:r>
              <a:rPr lang="es-ES" dirty="0" err="1" smtClean="0">
                <a:latin typeface="+mj-lt"/>
              </a:rPr>
              <a:t>metabolitos</a:t>
            </a:r>
            <a:r>
              <a:rPr lang="es-ES" dirty="0" smtClean="0">
                <a:latin typeface="+mj-lt"/>
              </a:rPr>
              <a:t> reactivos suele ser la enzima que se encarga de catalizar la reacción que los produce o las estructuras intracelulares adyacentes al lugar de producción</a:t>
            </a:r>
          </a:p>
          <a:p>
            <a:pPr algn="just">
              <a:buNone/>
            </a:pPr>
            <a:endParaRPr lang="es-ES" dirty="0" smtClean="0">
              <a:latin typeface="+mj-lt"/>
            </a:endParaRPr>
          </a:p>
          <a:p>
            <a:pPr algn="just">
              <a:buNone/>
            </a:pPr>
            <a:r>
              <a:rPr lang="es-ES" dirty="0" smtClean="0">
                <a:latin typeface="+mj-lt"/>
              </a:rPr>
              <a:t>Para identificar una molécula como responsable de la toxicidad </a:t>
            </a:r>
          </a:p>
          <a:p>
            <a:pPr algn="just">
              <a:buNone/>
            </a:pPr>
            <a:endParaRPr lang="es-ES" dirty="0" smtClean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El agente tóxico reacciona y altera (daña) su función. </a:t>
            </a:r>
          </a:p>
          <a:p>
            <a:pPr algn="just"/>
            <a:r>
              <a:rPr lang="es-ES" dirty="0" smtClean="0">
                <a:latin typeface="+mj-lt"/>
              </a:rPr>
              <a:t>La concentración de agente tóxico que llega a la molécula diana es efectiva.</a:t>
            </a:r>
          </a:p>
          <a:p>
            <a:pPr algn="just"/>
            <a:r>
              <a:rPr lang="es-ES" dirty="0" smtClean="0">
                <a:latin typeface="+mj-lt"/>
              </a:rPr>
              <a:t> La alteración mecanicista que se observa está relacionada con el efecto tóxico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i="1" dirty="0" smtClean="0"/>
              <a:t>LA MOLÉCULA DIANA COMO DETERMINANTE DEL EFECTO TÓXICO </a:t>
            </a:r>
            <a:endParaRPr lang="es-ES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49966"/>
            <a:ext cx="8501122" cy="50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i="1" dirty="0" smtClean="0"/>
              <a:t>BIOMARCADORES DE EXPOSICIÓN Y EFECTO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572560" cy="578647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ES" b="1" dirty="0" smtClean="0">
                <a:latin typeface="+mj-lt"/>
              </a:rPr>
              <a:t>¿Qué son?</a:t>
            </a:r>
          </a:p>
          <a:p>
            <a:pPr algn="just">
              <a:buNone/>
            </a:pPr>
            <a:r>
              <a:rPr lang="es-ES" dirty="0" smtClean="0">
                <a:latin typeface="+mj-lt"/>
              </a:rPr>
              <a:t>Son indicadores biológicos que permiten evaluar si una persona estuvo expuesta a una sustancia tóxica o si esa exposición produjo efectos en el organismo.</a:t>
            </a:r>
          </a:p>
          <a:p>
            <a:pPr algn="just">
              <a:buNone/>
            </a:pPr>
            <a:r>
              <a:rPr lang="es-ES" b="1" dirty="0" err="1" smtClean="0">
                <a:latin typeface="+mj-lt"/>
              </a:rPr>
              <a:t>Biomarcadores</a:t>
            </a:r>
            <a:r>
              <a:rPr lang="es-ES" b="1" dirty="0" smtClean="0">
                <a:latin typeface="+mj-lt"/>
              </a:rPr>
              <a:t> de exposición: </a:t>
            </a:r>
            <a:r>
              <a:rPr lang="es-ES" dirty="0" smtClean="0">
                <a:latin typeface="+mj-lt"/>
              </a:rPr>
              <a:t>Indican que el tóxico ingresó al organismo.</a:t>
            </a: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Ejemplos:</a:t>
            </a:r>
            <a:endParaRPr lang="es-ES" dirty="0" smtClean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Pb- Hg- Cd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en sangre </a:t>
            </a:r>
          </a:p>
          <a:p>
            <a:pPr algn="just"/>
            <a:r>
              <a:rPr lang="es-ES" dirty="0" err="1" smtClean="0">
                <a:latin typeface="+mj-lt"/>
              </a:rPr>
              <a:t>metabolitos</a:t>
            </a:r>
            <a:r>
              <a:rPr lang="es-ES" dirty="0" smtClean="0">
                <a:latin typeface="+mj-lt"/>
              </a:rPr>
              <a:t> de plaguicidas en orina </a:t>
            </a:r>
          </a:p>
          <a:p>
            <a:pPr algn="just"/>
            <a:r>
              <a:rPr lang="es-ES" dirty="0" smtClean="0">
                <a:latin typeface="+mj-lt"/>
              </a:rPr>
              <a:t>alcohol en sangre </a:t>
            </a:r>
          </a:p>
          <a:p>
            <a:pPr algn="just">
              <a:buNone/>
            </a:pPr>
            <a:r>
              <a:rPr lang="es-ES" b="1" dirty="0" err="1" smtClean="0">
                <a:latin typeface="+mj-lt"/>
              </a:rPr>
              <a:t>Biomarcadores</a:t>
            </a:r>
            <a:r>
              <a:rPr lang="es-ES" b="1" dirty="0" smtClean="0">
                <a:latin typeface="+mj-lt"/>
              </a:rPr>
              <a:t> de efecto: </a:t>
            </a:r>
            <a:r>
              <a:rPr lang="es-ES" dirty="0" smtClean="0">
                <a:latin typeface="+mj-lt"/>
              </a:rPr>
              <a:t>Indican alteraciones funcionales o daño biológico.</a:t>
            </a: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Ejemplos:</a:t>
            </a:r>
            <a:endParaRPr lang="es-ES" dirty="0" smtClean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disminución de </a:t>
            </a:r>
            <a:r>
              <a:rPr lang="es-ES" dirty="0" err="1" smtClean="0">
                <a:latin typeface="+mj-lt"/>
              </a:rPr>
              <a:t>colinesterasa</a:t>
            </a:r>
            <a:r>
              <a:rPr lang="es-ES" dirty="0" smtClean="0">
                <a:latin typeface="+mj-lt"/>
              </a:rPr>
              <a:t> </a:t>
            </a:r>
          </a:p>
          <a:p>
            <a:pPr algn="just"/>
            <a:r>
              <a:rPr lang="es-ES" dirty="0" smtClean="0">
                <a:latin typeface="+mj-lt"/>
              </a:rPr>
              <a:t>alteraciones hepáticas </a:t>
            </a:r>
          </a:p>
          <a:p>
            <a:pPr algn="just"/>
            <a:r>
              <a:rPr lang="es-ES" dirty="0" smtClean="0">
                <a:latin typeface="+mj-lt"/>
              </a:rPr>
              <a:t>cambios en función respiratoria </a:t>
            </a: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Importancia</a:t>
            </a:r>
          </a:p>
          <a:p>
            <a:pPr algn="just"/>
            <a:r>
              <a:rPr lang="es-ES" dirty="0" smtClean="0">
                <a:latin typeface="+mj-lt"/>
              </a:rPr>
              <a:t>permiten vigilancia de la salud </a:t>
            </a:r>
          </a:p>
          <a:p>
            <a:pPr algn="just"/>
            <a:r>
              <a:rPr lang="es-ES" dirty="0" smtClean="0">
                <a:latin typeface="+mj-lt"/>
              </a:rPr>
              <a:t>ayudan al diagnóstico precoz </a:t>
            </a:r>
          </a:p>
          <a:p>
            <a:pPr algn="just"/>
            <a:r>
              <a:rPr lang="es-ES" dirty="0" smtClean="0">
                <a:latin typeface="+mj-lt"/>
              </a:rPr>
              <a:t>se usan en medicina laboral y toxicología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857232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i="1" dirty="0" smtClean="0"/>
              <a:t>FACTORES QUE CONDICIONAN LA RESPUESTA TÓXICA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57216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s-ES" b="1" dirty="0" smtClean="0">
                <a:latin typeface="+mj-lt"/>
              </a:rPr>
              <a:t>Factores individuales</a:t>
            </a:r>
          </a:p>
          <a:p>
            <a:pPr algn="just"/>
            <a:r>
              <a:rPr lang="es-ES" dirty="0" smtClean="0">
                <a:latin typeface="+mj-lt"/>
              </a:rPr>
              <a:t>edad </a:t>
            </a:r>
          </a:p>
          <a:p>
            <a:pPr algn="just"/>
            <a:r>
              <a:rPr lang="es-ES" dirty="0" smtClean="0">
                <a:latin typeface="+mj-lt"/>
              </a:rPr>
              <a:t>sexo </a:t>
            </a:r>
          </a:p>
          <a:p>
            <a:pPr algn="just"/>
            <a:r>
              <a:rPr lang="es-ES" dirty="0" smtClean="0">
                <a:latin typeface="+mj-lt"/>
              </a:rPr>
              <a:t>peso corporal </a:t>
            </a:r>
          </a:p>
          <a:p>
            <a:pPr algn="just"/>
            <a:r>
              <a:rPr lang="es-ES" dirty="0" smtClean="0">
                <a:latin typeface="+mj-lt"/>
              </a:rPr>
              <a:t>estado nutricional </a:t>
            </a:r>
          </a:p>
          <a:p>
            <a:pPr algn="just"/>
            <a:r>
              <a:rPr lang="es-ES" dirty="0" smtClean="0">
                <a:latin typeface="+mj-lt"/>
              </a:rPr>
              <a:t>embarazo </a:t>
            </a:r>
          </a:p>
          <a:p>
            <a:pPr algn="just"/>
            <a:r>
              <a:rPr lang="es-ES" dirty="0" smtClean="0">
                <a:latin typeface="+mj-lt"/>
              </a:rPr>
              <a:t>enfermedades previas </a:t>
            </a:r>
          </a:p>
          <a:p>
            <a:pPr algn="just"/>
            <a:r>
              <a:rPr lang="es-ES" dirty="0" smtClean="0">
                <a:latin typeface="+mj-lt"/>
              </a:rPr>
              <a:t>predisposición genética </a:t>
            </a:r>
          </a:p>
          <a:p>
            <a:pPr algn="just">
              <a:buNone/>
            </a:pPr>
            <a:endParaRPr lang="es-ES" dirty="0" smtClean="0">
              <a:latin typeface="+mj-lt"/>
            </a:endParaRP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Factores ambientales</a:t>
            </a:r>
          </a:p>
          <a:p>
            <a:pPr algn="just"/>
            <a:r>
              <a:rPr lang="es-ES" dirty="0" smtClean="0">
                <a:latin typeface="+mj-lt"/>
              </a:rPr>
              <a:t>temperatura </a:t>
            </a:r>
          </a:p>
          <a:p>
            <a:pPr algn="just"/>
            <a:r>
              <a:rPr lang="es-ES" dirty="0" smtClean="0">
                <a:latin typeface="+mj-lt"/>
              </a:rPr>
              <a:t>humedad </a:t>
            </a:r>
          </a:p>
          <a:p>
            <a:pPr algn="just"/>
            <a:r>
              <a:rPr lang="es-ES" dirty="0" smtClean="0">
                <a:latin typeface="+mj-lt"/>
              </a:rPr>
              <a:t>ventilación </a:t>
            </a:r>
          </a:p>
          <a:p>
            <a:pPr algn="just"/>
            <a:r>
              <a:rPr lang="es-ES" dirty="0" smtClean="0">
                <a:latin typeface="+mj-lt"/>
              </a:rPr>
              <a:t>exposición simultánea a otras sustancias </a:t>
            </a:r>
          </a:p>
          <a:p>
            <a:pPr algn="just">
              <a:buNone/>
            </a:pPr>
            <a:endParaRPr lang="es-ES" dirty="0" smtClean="0">
              <a:latin typeface="+mj-lt"/>
            </a:endParaRP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Factores laborales</a:t>
            </a:r>
          </a:p>
          <a:p>
            <a:pPr algn="just"/>
            <a:r>
              <a:rPr lang="es-ES" dirty="0" smtClean="0">
                <a:latin typeface="+mj-lt"/>
              </a:rPr>
              <a:t>tiempo de exposición </a:t>
            </a:r>
          </a:p>
          <a:p>
            <a:pPr algn="just"/>
            <a:r>
              <a:rPr lang="es-ES" dirty="0" smtClean="0">
                <a:latin typeface="+mj-lt"/>
              </a:rPr>
              <a:t>concentración del tóxico </a:t>
            </a:r>
          </a:p>
          <a:p>
            <a:pPr algn="just"/>
            <a:r>
              <a:rPr lang="es-ES" dirty="0" smtClean="0">
                <a:latin typeface="+mj-lt"/>
              </a:rPr>
              <a:t>frecuencia de contacto </a:t>
            </a:r>
          </a:p>
          <a:p>
            <a:pPr algn="just"/>
            <a:r>
              <a:rPr lang="es-ES" dirty="0" smtClean="0">
                <a:latin typeface="+mj-lt"/>
              </a:rPr>
              <a:t>uso o no de EPP </a:t>
            </a:r>
          </a:p>
          <a:p>
            <a:pPr algn="just"/>
            <a:r>
              <a:rPr lang="es-ES" dirty="0" smtClean="0">
                <a:latin typeface="+mj-lt"/>
              </a:rPr>
              <a:t>condiciones de higiene y seguridad </a:t>
            </a:r>
          </a:p>
          <a:p>
            <a:pPr algn="just">
              <a:buNone/>
            </a:pPr>
            <a:endParaRPr lang="es-ES" b="1" dirty="0" smtClean="0">
              <a:latin typeface="+mj-lt"/>
            </a:endParaRP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Conclusión</a:t>
            </a:r>
          </a:p>
          <a:p>
            <a:pPr algn="just"/>
            <a:r>
              <a:rPr lang="es-ES" dirty="0" smtClean="0">
                <a:latin typeface="+mj-lt"/>
              </a:rPr>
              <a:t>La toxicidad no depende solo de la sustancia, sino también de las condiciones de exposición y de las características del individuo.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100" b="1" i="1" dirty="0" smtClean="0"/>
              <a:t>RECORRIDO DEL TÓXICO EN EL ORGANISMO</a:t>
            </a:r>
            <a:r>
              <a:rPr lang="es-ES" b="1" i="1" dirty="0" smtClean="0"/>
              <a:t/>
            </a:r>
            <a:br>
              <a:rPr lang="es-ES" b="1" i="1" dirty="0" smtClean="0"/>
            </a:b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786874" cy="4305312"/>
          </a:xfrm>
        </p:spPr>
        <p:txBody>
          <a:bodyPr/>
          <a:lstStyle/>
          <a:p>
            <a:pPr>
              <a:buNone/>
            </a:pPr>
            <a:endParaRPr lang="es-ES" b="1" dirty="0" smtClean="0"/>
          </a:p>
          <a:p>
            <a:pPr algn="just">
              <a:buNone/>
            </a:pPr>
            <a:endParaRPr lang="es-ES" b="1" dirty="0" smtClean="0">
              <a:latin typeface="+mj-lt"/>
            </a:endParaRPr>
          </a:p>
          <a:p>
            <a:pPr algn="just">
              <a:buNone/>
            </a:pPr>
            <a:r>
              <a:rPr lang="es-ES" b="1" dirty="0" smtClean="0">
                <a:latin typeface="+mj-lt"/>
              </a:rPr>
              <a:t>Ingreso → Absorción → Distribución → Metabolismo → Excreción → Efecto tóxico</a:t>
            </a:r>
            <a:endParaRPr lang="es-ES" dirty="0" smtClean="0">
              <a:latin typeface="+mj-lt"/>
            </a:endParaRPr>
          </a:p>
          <a:p>
            <a:pPr algn="just">
              <a:buNone/>
            </a:pPr>
            <a:endParaRPr lang="es-ES" dirty="0" smtClean="0">
              <a:latin typeface="+mj-lt"/>
            </a:endParaRPr>
          </a:p>
          <a:p>
            <a:pPr algn="just"/>
            <a:r>
              <a:rPr lang="es-ES" dirty="0" smtClean="0">
                <a:latin typeface="+mj-lt"/>
              </a:rPr>
              <a:t>si el tóxico llega al órgano diana → </a:t>
            </a:r>
            <a:r>
              <a:rPr lang="es-ES" b="1" dirty="0" err="1" smtClean="0">
                <a:latin typeface="+mj-lt"/>
              </a:rPr>
              <a:t>toxicodinámica</a:t>
            </a:r>
            <a:r>
              <a:rPr lang="es-ES" dirty="0" smtClean="0">
                <a:latin typeface="+mj-lt"/>
              </a:rPr>
              <a:t> </a:t>
            </a:r>
          </a:p>
          <a:p>
            <a:pPr algn="just"/>
            <a:r>
              <a:rPr lang="es-ES" dirty="0" smtClean="0">
                <a:latin typeface="+mj-lt"/>
              </a:rPr>
              <a:t>si el organismo lo transforma o elimina → </a:t>
            </a:r>
            <a:r>
              <a:rPr lang="es-ES" b="1" dirty="0" err="1" smtClean="0">
                <a:latin typeface="+mj-lt"/>
              </a:rPr>
              <a:t>toxicocinética</a:t>
            </a:r>
            <a:endParaRPr lang="es-ES" dirty="0" smtClean="0">
              <a:latin typeface="+mj-lt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FASES DE EXPOSICIÓN </a:t>
            </a:r>
            <a:endParaRPr lang="es-ES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887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VÍAS DE INGRESO</a:t>
            </a:r>
            <a:endParaRPr lang="es-ES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9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ABSORCIÓN DEL XENOBIÓTICO </a:t>
            </a:r>
            <a:endParaRPr lang="es-ES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8680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PASOS DE LA ABSORCIÓN</a:t>
            </a:r>
            <a:endParaRPr lang="es-ES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71546"/>
            <a:ext cx="87287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 smtClean="0"/>
              <a:t>DIFUSIÓN PASIVA</a:t>
            </a:r>
            <a:endParaRPr lang="es-ES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011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TRANSPORTE MEDIDADO POR PROTEÍNAS </a:t>
            </a:r>
            <a:endParaRPr lang="es-ES" b="1" i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104" y="1428736"/>
            <a:ext cx="84477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3887</TotalTime>
  <Words>1173</Words>
  <Application>Microsoft Office PowerPoint</Application>
  <PresentationFormat>Presentación en pantalla (4:3)</PresentationFormat>
  <Paragraphs>157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Equidad</vt:lpstr>
      <vt:lpstr>UNIDAD 3: TOXICOCINETICA Y TOXICODINAMICA</vt:lpstr>
      <vt:lpstr>UNIDAD 3: TOXICOCINETICA Y TOXICODINAMICA</vt:lpstr>
      <vt:lpstr>DEFINICIÓN</vt:lpstr>
      <vt:lpstr>FASES DE EXPOSICIÓN </vt:lpstr>
      <vt:lpstr>VÍAS DE INGRESO</vt:lpstr>
      <vt:lpstr>ABSORCIÓN DEL XENOBIÓTICO </vt:lpstr>
      <vt:lpstr>PASOS DE LA ABSORCIÓN</vt:lpstr>
      <vt:lpstr>DIFUSIÓN PASIVA</vt:lpstr>
      <vt:lpstr>TRANSPORTE MEDIDADO POR PROTEÍNAS </vt:lpstr>
      <vt:lpstr>TRANSPORTE MEDIDADO POR PROTEINAS </vt:lpstr>
      <vt:lpstr>OTROS SISTEMAS DE TRANSPORTE </vt:lpstr>
      <vt:lpstr>DISTRIBUCIÓN DEL XENOBIÓTICO</vt:lpstr>
      <vt:lpstr>Biotransformación (Metabolismo de xenobióticos) </vt:lpstr>
      <vt:lpstr>Ejemplos de activación metabólica</vt:lpstr>
      <vt:lpstr>FIJACIÓN O RETENCIÓN DEL TÓXICO </vt:lpstr>
      <vt:lpstr>EXCRECIÓN O ELIMINACIÓN DEL XENOBIÓTICO </vt:lpstr>
      <vt:lpstr>EJEMPLOS DE EXCRECIÓN </vt:lpstr>
      <vt:lpstr>Diapositiva 18</vt:lpstr>
      <vt:lpstr>EXCRECIÓN BILIAR </vt:lpstr>
      <vt:lpstr>EXCRECIÓN PULMONAR </vt:lpstr>
      <vt:lpstr>SUDOR Y SALIVA </vt:lpstr>
      <vt:lpstr>Propiedades fisicoquímicas que influyen en la toxicidad </vt:lpstr>
      <vt:lpstr>TOXICODINÁMICA </vt:lpstr>
      <vt:lpstr>Fases en el desarrollo de la toxicidad tras la exposición al agente tóxico.  </vt:lpstr>
      <vt:lpstr>CONTEXTUALIZACIÓN  FASE TOXICODINÁMICA</vt:lpstr>
      <vt:lpstr>Conceptos fundamentales </vt:lpstr>
      <vt:lpstr>Para que se produzca el efecto tóxico </vt:lpstr>
      <vt:lpstr>FACTORES QUE PUEDEN ALTERAR EL DESARROLLO DE LA TOXICIDAD</vt:lpstr>
      <vt:lpstr>REACCIÓN DEL AGENTE TÓXICO CON EL ÓRGANO DIANA</vt:lpstr>
      <vt:lpstr>ATRIBUTOS DE LOS ORGANOS DIANA</vt:lpstr>
      <vt:lpstr>LA MOLÉCULA DIANA COMO DETERMINANTE DEL EFECTO TÓXICO </vt:lpstr>
      <vt:lpstr>BIOMARCADORES DE EXPOSICIÓN Y EFECTO </vt:lpstr>
      <vt:lpstr>FACTORES QUE CONDICIONAN LA RESPUESTA TÓXICA </vt:lpstr>
      <vt:lpstr>RECORRIDO DEL TÓXICO EN EL ORGANISMO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3: TOXICOCINETICA Y TOXICODINAMICA</dc:title>
  <dc:creator>Educacion4.0</dc:creator>
  <cp:lastModifiedBy>Educacion4.0</cp:lastModifiedBy>
  <cp:revision>36</cp:revision>
  <dcterms:created xsi:type="dcterms:W3CDTF">2026-03-26T15:26:38Z</dcterms:created>
  <dcterms:modified xsi:type="dcterms:W3CDTF">2026-03-30T18:32:43Z</dcterms:modified>
</cp:coreProperties>
</file>