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59" r:id="rId3"/>
    <p:sldId id="260" r:id="rId4"/>
    <p:sldId id="261" r:id="rId5"/>
    <p:sldId id="262" r:id="rId6"/>
    <p:sldId id="263" r:id="rId7"/>
    <p:sldId id="256" r:id="rId8"/>
    <p:sldId id="257"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8" r:id="rId33"/>
    <p:sldId id="289" r:id="rId34"/>
    <p:sldId id="290" r:id="rId35"/>
    <p:sldId id="291" r:id="rId36"/>
    <p:sldId id="292" r:id="rId37"/>
    <p:sldId id="293" r:id="rId38"/>
    <p:sldId id="294" r:id="rId39"/>
    <p:sldId id="295" r:id="rId4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727" autoAdjust="0"/>
  </p:normalViewPr>
  <p:slideViewPr>
    <p:cSldViewPr>
      <p:cViewPr varScale="1">
        <p:scale>
          <a:sx n="68" d="100"/>
          <a:sy n="68" d="100"/>
        </p:scale>
        <p:origin x="-1446" y="-96"/>
      </p:cViewPr>
      <p:guideLst>
        <p:guide orient="horz" pos="2160"/>
        <p:guide pos="2880"/>
      </p:guideLst>
    </p:cSldViewPr>
  </p:slideViewPr>
  <p:outlineViewPr>
    <p:cViewPr>
      <p:scale>
        <a:sx n="33" d="100"/>
        <a:sy n="33" d="100"/>
      </p:scale>
      <p:origin x="0" y="42468"/>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6 Triángulo isósceles"/>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540544" y="776288"/>
            <a:ext cx="8062912" cy="1470025"/>
          </a:xfrm>
        </p:spPr>
        <p:txBody>
          <a:bodyPr anchor="b">
            <a:normAutofit/>
          </a:bodyPr>
          <a:lstStyle>
            <a:lvl1pPr algn="r">
              <a:defRPr sz="4400"/>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1371600" y="6012656"/>
            <a:ext cx="5791200" cy="365125"/>
          </a:xfrm>
        </p:spPr>
        <p:txBody>
          <a:bodyPr tIns="0" bIns="0" anchor="t"/>
          <a:lstStyle>
            <a:lvl1pPr algn="r">
              <a:defRPr sz="1000"/>
            </a:lvl1pPr>
          </a:lstStyle>
          <a:p>
            <a:fld id="{2D561359-F934-4332-9315-DC47EE1A37D4}" type="datetimeFigureOut">
              <a:rPr lang="es-ES" smtClean="0"/>
              <a:pPr/>
              <a:t>05/04/2026</a:t>
            </a:fld>
            <a:endParaRPr lang="es-ES"/>
          </a:p>
        </p:txBody>
      </p:sp>
      <p:sp>
        <p:nvSpPr>
          <p:cNvPr id="17" name="16 Marcador de pie de página"/>
          <p:cNvSpPr>
            <a:spLocks noGrp="1"/>
          </p:cNvSpPr>
          <p:nvPr>
            <p:ph type="ftr" sz="quarter" idx="11"/>
          </p:nvPr>
        </p:nvSpPr>
        <p:spPr>
          <a:xfrm>
            <a:off x="1371600" y="5650704"/>
            <a:ext cx="5791200" cy="365125"/>
          </a:xfrm>
        </p:spPr>
        <p:txBody>
          <a:bodyPr tIns="0" bIns="0" anchor="b"/>
          <a:lstStyle>
            <a:lvl1pPr algn="r">
              <a:defRPr sz="1100"/>
            </a:lvl1pPr>
          </a:lstStyle>
          <a:p>
            <a:endParaRPr lang="es-ES"/>
          </a:p>
        </p:txBody>
      </p:sp>
      <p:sp>
        <p:nvSpPr>
          <p:cNvPr id="29" name="28 Marcador de número de diapositiva"/>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7DDB6169-EE76-43AE-A121-4D881E1E1FFA}"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2D561359-F934-4332-9315-DC47EE1A37D4}" type="datetimeFigureOut">
              <a:rPr lang="es-ES" smtClean="0"/>
              <a:pPr/>
              <a:t>05/04/2026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DDB6169-EE76-43AE-A121-4D881E1E1FFA}"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381000"/>
            <a:ext cx="1905000" cy="5486400"/>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381000"/>
            <a:ext cx="6248400" cy="5486400"/>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2D561359-F934-4332-9315-DC47EE1A37D4}" type="datetimeFigureOut">
              <a:rPr lang="es-ES" smtClean="0"/>
              <a:pPr/>
              <a:t>05/04/2026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DDB6169-EE76-43AE-A121-4D881E1E1FFA}"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29600" cy="1399032"/>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457200" y="1882808"/>
            <a:ext cx="8229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4791456" y="6480048"/>
            <a:ext cx="2133600" cy="301752"/>
          </a:xfrm>
        </p:spPr>
        <p:txBody>
          <a:bodyPr/>
          <a:lstStyle/>
          <a:p>
            <a:fld id="{2D561359-F934-4332-9315-DC47EE1A37D4}" type="datetimeFigureOut">
              <a:rPr lang="es-ES" smtClean="0"/>
              <a:pPr/>
              <a:t>05/04/2026</a:t>
            </a:fld>
            <a:endParaRPr lang="es-ES"/>
          </a:p>
        </p:txBody>
      </p:sp>
      <p:sp>
        <p:nvSpPr>
          <p:cNvPr id="5" name="4 Marcador de pie de página"/>
          <p:cNvSpPr>
            <a:spLocks noGrp="1"/>
          </p:cNvSpPr>
          <p:nvPr>
            <p:ph type="ftr" sz="quarter" idx="11"/>
          </p:nvPr>
        </p:nvSpPr>
        <p:spPr>
          <a:xfrm>
            <a:off x="457200" y="6480969"/>
            <a:ext cx="4260056" cy="300831"/>
          </a:xfrm>
        </p:spPr>
        <p:txBody>
          <a:bodyPr/>
          <a:lstStyle/>
          <a:p>
            <a:endParaRPr lang="es-ES"/>
          </a:p>
        </p:txBody>
      </p:sp>
      <p:sp>
        <p:nvSpPr>
          <p:cNvPr id="6" name="5 Marcador de número de diapositiva"/>
          <p:cNvSpPr>
            <a:spLocks noGrp="1"/>
          </p:cNvSpPr>
          <p:nvPr>
            <p:ph type="sldNum" sz="quarter" idx="12"/>
          </p:nvPr>
        </p:nvSpPr>
        <p:spPr/>
        <p:txBody>
          <a:bodyPr/>
          <a:lstStyle/>
          <a:p>
            <a:fld id="{7DDB6169-EE76-43AE-A121-4D881E1E1FFA}"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1"/>
      </p:bgRef>
    </p:bg>
    <p:spTree>
      <p:nvGrpSpPr>
        <p:cNvPr id="1" name=""/>
        <p:cNvGrpSpPr/>
        <p:nvPr/>
      </p:nvGrpSpPr>
      <p:grpSpPr>
        <a:xfrm>
          <a:off x="0" y="0"/>
          <a:ext cx="0" cy="0"/>
          <a:chOff x="0" y="0"/>
          <a:chExt cx="0" cy="0"/>
        </a:xfrm>
      </p:grpSpPr>
      <p:sp>
        <p:nvSpPr>
          <p:cNvPr id="9" name="8 Triángulo rectángulo"/>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7 Triángulo isósceles"/>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3 Marcador de fecha"/>
          <p:cNvSpPr>
            <a:spLocks noGrp="1"/>
          </p:cNvSpPr>
          <p:nvPr>
            <p:ph type="dt" sz="half" idx="10"/>
          </p:nvPr>
        </p:nvSpPr>
        <p:spPr>
          <a:xfrm>
            <a:off x="6955632" y="6477000"/>
            <a:ext cx="2133600" cy="304800"/>
          </a:xfrm>
        </p:spPr>
        <p:txBody>
          <a:bodyPr/>
          <a:lstStyle/>
          <a:p>
            <a:fld id="{2D561359-F934-4332-9315-DC47EE1A37D4}" type="datetimeFigureOut">
              <a:rPr lang="es-ES" smtClean="0"/>
              <a:pPr/>
              <a:t>05/04/2026</a:t>
            </a:fld>
            <a:endParaRPr lang="es-ES"/>
          </a:p>
        </p:txBody>
      </p:sp>
      <p:sp>
        <p:nvSpPr>
          <p:cNvPr id="5" name="4 Marcador de pie de página"/>
          <p:cNvSpPr>
            <a:spLocks noGrp="1"/>
          </p:cNvSpPr>
          <p:nvPr>
            <p:ph type="ftr" sz="quarter" idx="11"/>
          </p:nvPr>
        </p:nvSpPr>
        <p:spPr>
          <a:xfrm>
            <a:off x="2619376" y="6480969"/>
            <a:ext cx="4260056" cy="300831"/>
          </a:xfrm>
        </p:spPr>
        <p:txBody>
          <a:bodyPr/>
          <a:lstStyle/>
          <a:p>
            <a:endParaRPr lang="es-ES"/>
          </a:p>
        </p:txBody>
      </p:sp>
      <p:sp>
        <p:nvSpPr>
          <p:cNvPr id="6" name="5 Marcador de número de diapositiva"/>
          <p:cNvSpPr>
            <a:spLocks noGrp="1"/>
          </p:cNvSpPr>
          <p:nvPr>
            <p:ph type="sldNum" sz="quarter" idx="12"/>
          </p:nvPr>
        </p:nvSpPr>
        <p:spPr>
          <a:xfrm>
            <a:off x="8451056" y="809624"/>
            <a:ext cx="502920" cy="300831"/>
          </a:xfrm>
        </p:spPr>
        <p:txBody>
          <a:bodyPr/>
          <a:lstStyle/>
          <a:p>
            <a:fld id="{7DDB6169-EE76-43AE-A121-4D881E1E1FFA}" type="slidenum">
              <a:rPr lang="es-ES" smtClean="0"/>
              <a:pPr/>
              <a:t>‹Nº›</a:t>
            </a:fld>
            <a:endParaRPr lang="es-ES"/>
          </a:p>
        </p:txBody>
      </p:sp>
      <p:cxnSp>
        <p:nvCxnSpPr>
          <p:cNvPr id="11" name="10 Conector recto"/>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Conector recto"/>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Título"/>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marL="0" algn="l">
              <a:defRPr/>
            </a:lvl1p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4791456" y="6480969"/>
            <a:ext cx="2133600" cy="301752"/>
          </a:xfrm>
        </p:spPr>
        <p:txBody>
          <a:bodyPr/>
          <a:lstStyle/>
          <a:p>
            <a:fld id="{2D561359-F934-4332-9315-DC47EE1A37D4}" type="datetimeFigureOut">
              <a:rPr lang="es-ES" smtClean="0"/>
              <a:pPr/>
              <a:t>05/04/2026</a:t>
            </a:fld>
            <a:endParaRPr lang="es-ES"/>
          </a:p>
        </p:txBody>
      </p:sp>
      <p:sp>
        <p:nvSpPr>
          <p:cNvPr id="6" name="5 Marcador de pie de página"/>
          <p:cNvSpPr>
            <a:spLocks noGrp="1"/>
          </p:cNvSpPr>
          <p:nvPr>
            <p:ph type="ftr" sz="quarter" idx="11"/>
          </p:nvPr>
        </p:nvSpPr>
        <p:spPr>
          <a:xfrm>
            <a:off x="457200" y="6480969"/>
            <a:ext cx="4260056" cy="301752"/>
          </a:xfrm>
        </p:spPr>
        <p:txBody>
          <a:bodyPr/>
          <a:lstStyle/>
          <a:p>
            <a:endParaRPr lang="es-ES"/>
          </a:p>
        </p:txBody>
      </p:sp>
      <p:sp>
        <p:nvSpPr>
          <p:cNvPr id="7" name="6 Marcador de número de diapositiva"/>
          <p:cNvSpPr>
            <a:spLocks noGrp="1"/>
          </p:cNvSpPr>
          <p:nvPr>
            <p:ph type="sldNum" sz="quarter" idx="12"/>
          </p:nvPr>
        </p:nvSpPr>
        <p:spPr>
          <a:xfrm>
            <a:off x="7589520" y="6480969"/>
            <a:ext cx="502920" cy="301752"/>
          </a:xfrm>
        </p:spPr>
        <p:txBody>
          <a:bodyPr/>
          <a:lstStyle/>
          <a:p>
            <a:fld id="{7DDB6169-EE76-43AE-A121-4D881E1E1FFA}"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a:xfrm>
            <a:off x="4791456" y="6480969"/>
            <a:ext cx="2130552" cy="301752"/>
          </a:xfrm>
        </p:spPr>
        <p:txBody>
          <a:bodyPr/>
          <a:lstStyle/>
          <a:p>
            <a:fld id="{2D561359-F934-4332-9315-DC47EE1A37D4}" type="datetimeFigureOut">
              <a:rPr lang="es-ES" smtClean="0"/>
              <a:pPr/>
              <a:t>05/04/2026</a:t>
            </a:fld>
            <a:endParaRPr lang="es-ES"/>
          </a:p>
        </p:txBody>
      </p:sp>
      <p:sp>
        <p:nvSpPr>
          <p:cNvPr id="8" name="7 Marcador de pie de página"/>
          <p:cNvSpPr>
            <a:spLocks noGrp="1"/>
          </p:cNvSpPr>
          <p:nvPr>
            <p:ph type="ftr" sz="quarter" idx="11"/>
          </p:nvPr>
        </p:nvSpPr>
        <p:spPr>
          <a:xfrm>
            <a:off x="457200" y="6480969"/>
            <a:ext cx="4261104" cy="301752"/>
          </a:xfrm>
        </p:spPr>
        <p:txBody>
          <a:bodyPr/>
          <a:lstStyle/>
          <a:p>
            <a:endParaRPr lang="es-ES"/>
          </a:p>
        </p:txBody>
      </p:sp>
      <p:sp>
        <p:nvSpPr>
          <p:cNvPr id="9" name="8 Marcador de número de diapositiva"/>
          <p:cNvSpPr>
            <a:spLocks noGrp="1"/>
          </p:cNvSpPr>
          <p:nvPr>
            <p:ph type="sldNum" sz="quarter" idx="12"/>
          </p:nvPr>
        </p:nvSpPr>
        <p:spPr>
          <a:xfrm>
            <a:off x="7589520" y="6483096"/>
            <a:ext cx="502920" cy="301752"/>
          </a:xfrm>
        </p:spPr>
        <p:txBody>
          <a:bodyPr/>
          <a:lstStyle>
            <a:lvl1pPr algn="ctr">
              <a:defRPr/>
            </a:lvl1pPr>
          </a:lstStyle>
          <a:p>
            <a:fld id="{7DDB6169-EE76-43AE-A121-4D881E1E1FFA}"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0"/>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2D561359-F934-4332-9315-DC47EE1A37D4}" type="datetimeFigureOut">
              <a:rPr lang="es-ES" smtClean="0"/>
              <a:pPr/>
              <a:t>05/04/2026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7DDB6169-EE76-43AE-A121-4D881E1E1FFA}"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791456" y="6480969"/>
            <a:ext cx="2133600" cy="301752"/>
          </a:xfrm>
        </p:spPr>
        <p:txBody>
          <a:bodyPr/>
          <a:lstStyle/>
          <a:p>
            <a:fld id="{2D561359-F934-4332-9315-DC47EE1A37D4}" type="datetimeFigureOut">
              <a:rPr lang="es-ES" smtClean="0"/>
              <a:pPr/>
              <a:t>05/04/2026</a:t>
            </a:fld>
            <a:endParaRPr lang="es-ES"/>
          </a:p>
        </p:txBody>
      </p:sp>
      <p:sp>
        <p:nvSpPr>
          <p:cNvPr id="3" name="2 Marcador de pie de página"/>
          <p:cNvSpPr>
            <a:spLocks noGrp="1"/>
          </p:cNvSpPr>
          <p:nvPr>
            <p:ph type="ftr" sz="quarter" idx="11"/>
          </p:nvPr>
        </p:nvSpPr>
        <p:spPr>
          <a:xfrm>
            <a:off x="457200" y="6481890"/>
            <a:ext cx="4260056" cy="300831"/>
          </a:xfrm>
        </p:spPr>
        <p:txBody>
          <a:bodyPr/>
          <a:lstStyle/>
          <a:p>
            <a:endParaRPr lang="es-ES"/>
          </a:p>
        </p:txBody>
      </p:sp>
      <p:sp>
        <p:nvSpPr>
          <p:cNvPr id="4" name="3 Marcador de número de diapositiva"/>
          <p:cNvSpPr>
            <a:spLocks noGrp="1"/>
          </p:cNvSpPr>
          <p:nvPr>
            <p:ph type="sldNum" sz="quarter" idx="12"/>
          </p:nvPr>
        </p:nvSpPr>
        <p:spPr>
          <a:xfrm>
            <a:off x="7589520" y="6480969"/>
            <a:ext cx="502920" cy="301752"/>
          </a:xfrm>
        </p:spPr>
        <p:txBody>
          <a:bodyPr/>
          <a:lstStyle/>
          <a:p>
            <a:fld id="{7DDB6169-EE76-43AE-A121-4D881E1E1FFA}"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278976" y="6556248"/>
            <a:ext cx="2133600" cy="301752"/>
          </a:xfrm>
        </p:spPr>
        <p:txBody>
          <a:bodyPr/>
          <a:lstStyle>
            <a:lvl1pPr>
              <a:defRPr sz="900"/>
            </a:lvl1pPr>
          </a:lstStyle>
          <a:p>
            <a:fld id="{2D561359-F934-4332-9315-DC47EE1A37D4}" type="datetimeFigureOut">
              <a:rPr lang="es-ES" smtClean="0"/>
              <a:pPr/>
              <a:t>05/04/2026</a:t>
            </a:fld>
            <a:endParaRPr lang="es-ES"/>
          </a:p>
        </p:txBody>
      </p:sp>
      <p:sp>
        <p:nvSpPr>
          <p:cNvPr id="6" name="5 Marcador de pie de página"/>
          <p:cNvSpPr>
            <a:spLocks noGrp="1"/>
          </p:cNvSpPr>
          <p:nvPr>
            <p:ph type="ftr" sz="quarter" idx="11"/>
          </p:nvPr>
        </p:nvSpPr>
        <p:spPr>
          <a:xfrm>
            <a:off x="1135856" y="6556248"/>
            <a:ext cx="5143120" cy="301752"/>
          </a:xfrm>
        </p:spPr>
        <p:txBody>
          <a:bodyPr/>
          <a:lstStyle>
            <a:lvl1pPr>
              <a:defRPr sz="900"/>
            </a:lvl1pPr>
          </a:lstStyle>
          <a:p>
            <a:endParaRPr lang="es-ES"/>
          </a:p>
        </p:txBody>
      </p:sp>
      <p:sp>
        <p:nvSpPr>
          <p:cNvPr id="7" name="6 Marcador de número de diapositiva"/>
          <p:cNvSpPr>
            <a:spLocks noGrp="1"/>
          </p:cNvSpPr>
          <p:nvPr>
            <p:ph type="sldNum" sz="quarter" idx="12"/>
          </p:nvPr>
        </p:nvSpPr>
        <p:spPr>
          <a:xfrm>
            <a:off x="8410576" y="6556248"/>
            <a:ext cx="502920" cy="301752"/>
          </a:xfrm>
        </p:spPr>
        <p:txBody>
          <a:bodyPr/>
          <a:lstStyle>
            <a:lvl1pPr>
              <a:defRPr sz="900"/>
            </a:lvl1pPr>
          </a:lstStyle>
          <a:p>
            <a:fld id="{7DDB6169-EE76-43AE-A121-4D881E1E1FFA}"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6108192" y="6556248"/>
            <a:ext cx="2103120" cy="301752"/>
          </a:xfrm>
        </p:spPr>
        <p:txBody>
          <a:bodyPr/>
          <a:lstStyle>
            <a:lvl1pPr>
              <a:defRPr sz="900"/>
            </a:lvl1pPr>
          </a:lstStyle>
          <a:p>
            <a:fld id="{2D561359-F934-4332-9315-DC47EE1A37D4}" type="datetimeFigureOut">
              <a:rPr lang="es-ES" smtClean="0"/>
              <a:pPr/>
              <a:t>05/04/2026</a:t>
            </a:fld>
            <a:endParaRPr lang="es-ES"/>
          </a:p>
        </p:txBody>
      </p:sp>
      <p:sp>
        <p:nvSpPr>
          <p:cNvPr id="6" name="5 Marcador de pie de página"/>
          <p:cNvSpPr>
            <a:spLocks noGrp="1"/>
          </p:cNvSpPr>
          <p:nvPr>
            <p:ph type="ftr" sz="quarter" idx="11"/>
          </p:nvPr>
        </p:nvSpPr>
        <p:spPr>
          <a:xfrm>
            <a:off x="1170432" y="6557169"/>
            <a:ext cx="4948072" cy="301752"/>
          </a:xfrm>
        </p:spPr>
        <p:txBody>
          <a:bodyPr/>
          <a:lstStyle>
            <a:lvl1pPr>
              <a:defRPr sz="900"/>
            </a:lvl1pPr>
          </a:lstStyle>
          <a:p>
            <a:endParaRPr lang="es-ES"/>
          </a:p>
        </p:txBody>
      </p:sp>
      <p:sp>
        <p:nvSpPr>
          <p:cNvPr id="7" name="6 Marcador de número de diapositiva"/>
          <p:cNvSpPr>
            <a:spLocks noGrp="1"/>
          </p:cNvSpPr>
          <p:nvPr>
            <p:ph type="sldNum" sz="quarter" idx="12"/>
          </p:nvPr>
        </p:nvSpPr>
        <p:spPr>
          <a:xfrm>
            <a:off x="8217192" y="6556248"/>
            <a:ext cx="365760" cy="301752"/>
          </a:xfrm>
        </p:spPr>
        <p:txBody>
          <a:bodyPr/>
          <a:lstStyle>
            <a:lvl1pPr algn="ctr">
              <a:defRPr sz="900"/>
            </a:lvl1pPr>
          </a:lstStyle>
          <a:p>
            <a:fld id="{7DDB6169-EE76-43AE-A121-4D881E1E1FFA}"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10 Triángulo rectángulo"/>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7 Conector recto"/>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Conector recto"/>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Marcador de título"/>
          <p:cNvSpPr>
            <a:spLocks noGrp="1"/>
          </p:cNvSpPr>
          <p:nvPr>
            <p:ph type="title"/>
          </p:nvPr>
        </p:nvSpPr>
        <p:spPr>
          <a:xfrm>
            <a:off x="457200" y="267494"/>
            <a:ext cx="8229600" cy="1399032"/>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2D561359-F934-4332-9315-DC47EE1A37D4}" type="datetimeFigureOut">
              <a:rPr lang="es-ES" smtClean="0"/>
              <a:pPr/>
              <a:t>05/04/2026</a:t>
            </a:fld>
            <a:endParaRPr lang="es-ES"/>
          </a:p>
        </p:txBody>
      </p:sp>
      <p:sp>
        <p:nvSpPr>
          <p:cNvPr id="3" name="2 Marcador de pie de página"/>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s-ES"/>
          </a:p>
        </p:txBody>
      </p:sp>
      <p:sp>
        <p:nvSpPr>
          <p:cNvPr id="23" name="22 Marcador de número de diapositiva"/>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7DDB6169-EE76-43AE-A121-4D881E1E1FFA}" type="slidenum">
              <a:rPr lang="es-ES" smtClean="0"/>
              <a:pPr/>
              <a:t>‹Nº›</a:t>
            </a:fld>
            <a:endParaRPr lang="es-E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google.com/search?q=Decreto+Reglamentario+351/79&amp;oq=legislacion+argentina+sobre+el+riesgo+quimico+en+el+trabajo&amp;gs_lcrp=EgZjaHJvbWUyBggAEEUYOTIHCAEQIRigATIHCAIQIRigATIHCAMQIRiPAtIBCjE0MDc3ajBqMTWoAgiwAgHxBTroTse57Zei&amp;sourceid=chrome&amp;ie=UTF-8&amp;mstk=AUtExfAI1-Nhzd1SMIgVHHpypAY-JKV5g1d_KZsLLn8zQeoyqbcMIAcSkHKEKyfHCl6YtWswvJukVA2O-vTPnjp2uDoaJegXMpHdwVmZDAO9lYaUPOz0NYIqfA74tEamvGOyvpjRP0uuHtnjLBVIelq4NB5fcT_yQfWuSvcbNox0Amr5eTs&amp;csui=3&amp;ved=2ahUKEwjpmt7FyNWTAxVXGLkGHSOUEpwQgK4QegQIAxAD" TargetMode="External"/><Relationship Id="rId2" Type="http://schemas.openxmlformats.org/officeDocument/2006/relationships/hyperlink" Target="https://www.google.com/search?q=Ley+N%C2%B0+19.587+de+Higiene+y+Seguridad+en+el+Trabajo&amp;oq=legislacion+argentina+sobre+el+riesgo+quimico+en+el+trabajo&amp;gs_lcrp=EgZjaHJvbWUyBggAEEUYOTIHCAEQIRigATIHCAIQIRigATIHCAMQIRiPAtIBCjE0MDc3ajBqMTWoAgiwAgHxBTroTse57Zei&amp;sourceid=chrome&amp;ie=UTF-8&amp;mstk=AUtExfAI1-Nhzd1SMIgVHHpypAY-JKV5g1d_KZsLLn8zQeoyqbcMIAcSkHKEKyfHCl6YtWswvJukVA2O-vTPnjp2uDoaJegXMpHdwVmZDAO9lYaUPOz0NYIqfA74tEamvGOyvpjRP0uuHtnjLBVIelq4NB5fcT_yQfWuSvcbNox0Amr5eTs&amp;csui=3&amp;ved=2ahUKEwjpmt7FyNWTAxVXGLkGHSOUEpwQgK4QegQIAxAB" TargetMode="External"/><Relationship Id="rId1" Type="http://schemas.openxmlformats.org/officeDocument/2006/relationships/slideLayout" Target="../slideLayouts/slideLayout2.xml"/><Relationship Id="rId6" Type="http://schemas.openxmlformats.org/officeDocument/2006/relationships/hyperlink" Target="https://www.google.com/search?q=Resoluci%C3%B3n+SRT+N%C2%B0+861/2015&amp;oq=legislacion+argentina+sobre+el+riesgo+quimico+en+el+trabajo&amp;gs_lcrp=EgZjaHJvbWUyBggAEEUYOTIHCAEQIRigATIHCAIQIRigATIHCAMQIRiPAtIBCjE0MDc3ajBqMTWoAgiwAgHxBTroTse57Zei&amp;sourceid=chrome&amp;ie=UTF-8&amp;mstk=AUtExfAI1-Nhzd1SMIgVHHpypAY-JKV5g1d_KZsLLn8zQeoyqbcMIAcSkHKEKyfHCl6YtWswvJukVA2O-vTPnjp2uDoaJegXMpHdwVmZDAO9lYaUPOz0NYIqfA74tEamvGOyvpjRP0uuHtnjLBVIelq4NB5fcT_yQfWuSvcbNox0Amr5eTs&amp;csui=3&amp;ved=2ahUKEwjpmt7FyNWTAxVXGLkGHSOUEpwQgK4QegQIAxAJ" TargetMode="External"/><Relationship Id="rId5" Type="http://schemas.openxmlformats.org/officeDocument/2006/relationships/hyperlink" Target="https://www.google.com/search?q=Resoluci%C3%B3n+SRT+N%C2%B0+801/2015&amp;oq=legislacion+argentina+sobre+el+riesgo+quimico+en+el+trabajo&amp;gs_lcrp=EgZjaHJvbWUyBggAEEUYOTIHCAEQIRigATIHCAIQIRigATIHCAMQIRiPAtIBCjE0MDc3ajBqMTWoAgiwAgHxBTroTse57Zei&amp;sourceid=chrome&amp;ie=UTF-8&amp;mstk=AUtExfAI1-Nhzd1SMIgVHHpypAY-JKV5g1d_KZsLLn8zQeoyqbcMIAcSkHKEKyfHCl6YtWswvJukVA2O-vTPnjp2uDoaJegXMpHdwVmZDAO9lYaUPOz0NYIqfA74tEamvGOyvpjRP0uuHtnjLBVIelq4NB5fcT_yQfWuSvcbNox0Amr5eTs&amp;csui=3&amp;ved=2ahUKEwjpmt7FyNWTAxVXGLkGHSOUEpwQgK4QegQIAxAH" TargetMode="External"/><Relationship Id="rId4" Type="http://schemas.openxmlformats.org/officeDocument/2006/relationships/hyperlink" Target="https://www.google.com/search?q=Ley+N%C2%B0+24.557+de+Riesgos+del+Trabajo&amp;oq=legislacion+argentina+sobre+el+riesgo+quimico+en+el+trabajo&amp;gs_lcrp=EgZjaHJvbWUyBggAEEUYOTIHCAEQIRigATIHCAIQIRigATIHCAMQIRiPAtIBCjE0MDc3ajBqMTWoAgiwAgHxBTroTse57Zei&amp;sourceid=chrome&amp;ie=UTF-8&amp;mstk=AUtExfAI1-Nhzd1SMIgVHHpypAY-JKV5g1d_KZsLLn8zQeoyqbcMIAcSkHKEKyfHCl6YtWswvJukVA2O-vTPnjp2uDoaJegXMpHdwVmZDAO9lYaUPOz0NYIqfA74tEamvGOyvpjRP0uuHtnjLBVIelq4NB5fcT_yQfWuSvcbNox0Amr5eTs&amp;csui=3&amp;ved=2ahUKEwjpmt7FyNWTAxVXGLkGHSOUEpwQgK4QegQIAxAF"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google.com/search?q=Sistema+Globalmente+Armonizado+%28SGA%29&amp;oq=Normativa+nacional+e+internacional+aplicable+a+agentes+qu%C3%ADmicos&amp;gs_lcrp=EgZjaHJvbWUqCAgBEEUYJxg7MgYIABBFGDkyCAgBEEUYJxg70gEJNTUzNGowajE1qAIIsAIB8QV99jBrG7VtQg&amp;sourceid=chrome&amp;ie=UTF-8&amp;mstk=AUtExfCjCz4o4fckFZu6iW-a84uV-ZRati7qixCDRpL7KZof2hZ9t9FS3n_esROPNDUWUwEcxpjTVEqzY2h_-9Suwhu9_dFF3YUwlwr4jp3Xov5Pkm8fCz2-0mBh40nV39xfQa_PPKHyo-Wfi8raB8iSu1UT4ycrrThVUtzpmvPc-cltsyW6YXluObXlUYAzILM8zZFO8oTeOdCZszSeNrGjwY8tVcco490fCgejM1G_TLPoR88pQBEpOlEC7JCN-j5ohflJeO_qV8Ou_dcenCcarhwS&amp;csui=3&amp;ved=2ahUKEwiTzdvd3NeTAxVTNrkGHZ6jF-4QgK4QegQIAxAE" TargetMode="External"/><Relationship Id="rId2" Type="http://schemas.openxmlformats.org/officeDocument/2006/relationships/hyperlink" Target="https://www.google.com/search?q=Registro+Nacional+de+Precursores+Qu%C3%ADmicos&amp;oq=Normativa+nacional+e+internacional+aplicable+a+agentes+qu%C3%ADmicos&amp;gs_lcrp=EgZjaHJvbWUqCAgBEEUYJxg7MgYIABBFGDkyCAgBEEUYJxg70gEJNTUzNGowajE1qAIIsAIB8QV99jBrG7VtQg&amp;sourceid=chrome&amp;ie=UTF-8&amp;mstk=AUtExfCjCz4o4fckFZu6iW-a84uV-ZRati7qixCDRpL7KZof2hZ9t9FS3n_esROPNDUWUwEcxpjTVEqzY2h_-9Suwhu9_dFF3YUwlwr4jp3Xov5Pkm8fCz2-0mBh40nV39xfQa_PPKHyo-Wfi8raB8iSu1UT4ycrrThVUtzpmvPc-cltsyW6YXluObXlUYAzILM8zZFO8oTeOdCZszSeNrGjwY8tVcco490fCgejM1G_TLPoR88pQBEpOlEC7JCN-j5ohflJeO_qV8Ou_dcenCcarhwS&amp;csui=3&amp;ved=2ahUKEwiTzdvd3NeTAxVTNrkGHZ6jF-4QgK4QegQIAxAB" TargetMode="External"/><Relationship Id="rId1" Type="http://schemas.openxmlformats.org/officeDocument/2006/relationships/slideLayout" Target="../slideLayouts/slideLayout2.xml"/><Relationship Id="rId5" Type="http://schemas.openxmlformats.org/officeDocument/2006/relationships/hyperlink" Target="https://www.google.com/search?q=REACH%2FCLP&amp;oq=Normativa+nacional+e+internacional+aplicable+a+agentes+qu%C3%ADmicos&amp;gs_lcrp=EgZjaHJvbWUqCAgBEEUYJxg7MgYIABBFGDkyCAgBEEUYJxg70gEJNTUzNGowajE1qAIIsAIB8QV99jBrG7VtQg&amp;sourceid=chrome&amp;ie=UTF-8&amp;mstk=AUtExfCjCz4o4fckFZu6iW-a84uV-ZRati7qixCDRpL7KZof2hZ9t9FS3n_esROPNDUWUwEcxpjTVEqzY2h_-9Suwhu9_dFF3YUwlwr4jp3Xov5Pkm8fCz2-0mBh40nV39xfQa_PPKHyo-Wfi8raB8iSu1UT4ycrrThVUtzpmvPc-cltsyW6YXluObXlUYAzILM8zZFO8oTeOdCZszSeNrGjwY8tVcco490fCgejM1G_TLPoR88pQBEpOlEC7JCN-j5ohflJeO_qV8Ou_dcenCcarhwS&amp;csui=3&amp;ved=2ahUKEwiTzdvd3NeTAxVTNrkGHZ6jF-4QgK4QegQIBRAE" TargetMode="External"/><Relationship Id="rId4" Type="http://schemas.openxmlformats.org/officeDocument/2006/relationships/hyperlink" Target="https://www.google.com/search?q=SGA&amp;oq=Normativa+nacional+e+internacional+aplicable+a+agentes+qu%C3%ADmicos&amp;gs_lcrp=EgZjaHJvbWUqCAgBEEUYJxg7MgYIABBFGDkyCAgBEEUYJxg70gEJNTUzNGowajE1qAIIsAIB8QV99jBrG7VtQg&amp;sourceid=chrome&amp;ie=UTF-8&amp;mstk=AUtExfCjCz4o4fckFZu6iW-a84uV-ZRati7qixCDRpL7KZof2hZ9t9FS3n_esROPNDUWUwEcxpjTVEqzY2h_-9Suwhu9_dFF3YUwlwr4jp3Xov5Pkm8fCz2-0mBh40nV39xfQa_PPKHyo-Wfi8raB8iSu1UT4ycrrThVUtzpmvPc-cltsyW6YXluObXlUYAzILM8zZFO8oTeOdCZszSeNrGjwY8tVcco490fCgejM1G_TLPoR88pQBEpOlEC7JCN-j5ohflJeO_qV8Ou_dcenCcarhwS&amp;csui=3&amp;ved=2ahUKEwiTzdvd3NeTAxVTNrkGHZ6jF-4QgK4QegQIBRAB"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57222" y="642918"/>
            <a:ext cx="8062912" cy="1470025"/>
          </a:xfrm>
        </p:spPr>
        <p:txBody>
          <a:bodyPr>
            <a:normAutofit fontScale="90000"/>
          </a:bodyPr>
          <a:lstStyle/>
          <a:p>
            <a:pPr algn="l"/>
            <a:r>
              <a:rPr lang="es-ES" b="1" dirty="0" smtClean="0"/>
              <a:t>UNIDAD 4: EVALUACIÓN Y GESTIÓN DEL RIESGO QUÍMICO LABORAL</a:t>
            </a:r>
            <a:endParaRPr lang="es-ES" dirty="0"/>
          </a:p>
        </p:txBody>
      </p:sp>
      <p:sp>
        <p:nvSpPr>
          <p:cNvPr id="3" name="2 Subtítulo"/>
          <p:cNvSpPr>
            <a:spLocks noGrp="1"/>
          </p:cNvSpPr>
          <p:nvPr>
            <p:ph type="subTitle" idx="1"/>
          </p:nvPr>
        </p:nvSpPr>
        <p:spPr>
          <a:xfrm>
            <a:off x="714348" y="2214554"/>
            <a:ext cx="5214974" cy="1571636"/>
          </a:xfrm>
        </p:spPr>
        <p:txBody>
          <a:bodyPr>
            <a:normAutofit fontScale="92500"/>
          </a:bodyPr>
          <a:lstStyle/>
          <a:p>
            <a:pPr algn="l"/>
            <a:r>
              <a:rPr lang="es-ES" sz="4400" b="1" dirty="0" smtClean="0"/>
              <a:t>Riesgo químico en </a:t>
            </a:r>
          </a:p>
          <a:p>
            <a:pPr algn="l"/>
            <a:r>
              <a:rPr lang="es-ES" sz="4400" b="1" dirty="0" smtClean="0"/>
              <a:t>lugares de trabajo</a:t>
            </a:r>
            <a:endParaRPr lang="es-ES" sz="4400" b="1" dirty="0"/>
          </a:p>
        </p:txBody>
      </p:sp>
      <p:pic>
        <p:nvPicPr>
          <p:cNvPr id="1026" name="Picture 2"/>
          <p:cNvPicPr>
            <a:picLocks noChangeAspect="1" noChangeArrowheads="1"/>
          </p:cNvPicPr>
          <p:nvPr/>
        </p:nvPicPr>
        <p:blipFill>
          <a:blip r:embed="rId2"/>
          <a:srcRect/>
          <a:stretch>
            <a:fillRect/>
          </a:stretch>
        </p:blipFill>
        <p:spPr bwMode="auto">
          <a:xfrm>
            <a:off x="6429388" y="1070518"/>
            <a:ext cx="2507043" cy="5501754"/>
          </a:xfrm>
          <a:prstGeom prst="rect">
            <a:avLst/>
          </a:prstGeom>
          <a:noFill/>
          <a:ln w="9525">
            <a:noFill/>
            <a:miter lim="800000"/>
            <a:headEnd/>
            <a:tailEnd/>
          </a:ln>
          <a:effectLst/>
        </p:spPr>
      </p:pic>
      <p:pic>
        <p:nvPicPr>
          <p:cNvPr id="5" name="4 Imagen" descr="action-adult-boots-boxes-209230-1-scaled.jpg"/>
          <p:cNvPicPr>
            <a:picLocks noChangeAspect="1"/>
          </p:cNvPicPr>
          <p:nvPr/>
        </p:nvPicPr>
        <p:blipFill>
          <a:blip r:embed="rId3" cstate="print"/>
          <a:stretch>
            <a:fillRect/>
          </a:stretch>
        </p:blipFill>
        <p:spPr>
          <a:xfrm>
            <a:off x="2285984" y="3786190"/>
            <a:ext cx="4214842" cy="282196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just"/>
            <a:r>
              <a:rPr lang="es-ES" sz="2800" b="1" dirty="0" smtClean="0"/>
              <a:t>FRASES “H” (INDICACIÓN DE PELIGRO)  Y FRASES “P” (INDICACIÓN DE PRUDENCIA) </a:t>
            </a:r>
            <a:endParaRPr lang="es-ES" sz="2800" b="1" dirty="0"/>
          </a:p>
        </p:txBody>
      </p:sp>
      <p:pic>
        <p:nvPicPr>
          <p:cNvPr id="20482" name="Picture 2"/>
          <p:cNvPicPr>
            <a:picLocks noGrp="1" noChangeAspect="1" noChangeArrowheads="1"/>
          </p:cNvPicPr>
          <p:nvPr>
            <p:ph idx="1"/>
          </p:nvPr>
        </p:nvPicPr>
        <p:blipFill>
          <a:blip r:embed="rId2"/>
          <a:srcRect/>
          <a:stretch>
            <a:fillRect/>
          </a:stretch>
        </p:blipFill>
        <p:spPr bwMode="auto">
          <a:xfrm>
            <a:off x="785786" y="1643050"/>
            <a:ext cx="3286148" cy="2357454"/>
          </a:xfrm>
          <a:prstGeom prst="rect">
            <a:avLst/>
          </a:prstGeom>
          <a:noFill/>
          <a:ln w="9525">
            <a:noFill/>
            <a:miter lim="800000"/>
            <a:headEnd/>
            <a:tailEnd/>
          </a:ln>
          <a:effectLst/>
        </p:spPr>
      </p:pic>
      <p:pic>
        <p:nvPicPr>
          <p:cNvPr id="20483" name="Picture 3"/>
          <p:cNvPicPr>
            <a:picLocks noChangeAspect="1" noChangeArrowheads="1"/>
          </p:cNvPicPr>
          <p:nvPr/>
        </p:nvPicPr>
        <p:blipFill>
          <a:blip r:embed="rId3"/>
          <a:srcRect/>
          <a:stretch>
            <a:fillRect/>
          </a:stretch>
        </p:blipFill>
        <p:spPr bwMode="auto">
          <a:xfrm>
            <a:off x="4572000" y="2285992"/>
            <a:ext cx="3214710" cy="385765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b="1" dirty="0" smtClean="0"/>
              <a:t>LA FDS</a:t>
            </a:r>
            <a:endParaRPr lang="es-ES" b="1" dirty="0"/>
          </a:p>
        </p:txBody>
      </p:sp>
      <p:sp>
        <p:nvSpPr>
          <p:cNvPr id="5" name="4 Marcador de texto"/>
          <p:cNvSpPr>
            <a:spLocks noGrp="1"/>
          </p:cNvSpPr>
          <p:nvPr>
            <p:ph type="body" idx="2"/>
          </p:nvPr>
        </p:nvSpPr>
        <p:spPr>
          <a:xfrm>
            <a:off x="1135856" y="367664"/>
            <a:ext cx="7579548" cy="3275650"/>
          </a:xfrm>
        </p:spPr>
        <p:txBody>
          <a:bodyPr>
            <a:normAutofit/>
          </a:bodyPr>
          <a:lstStyle/>
          <a:p>
            <a:pPr algn="just"/>
            <a:r>
              <a:rPr lang="es-ES" dirty="0" smtClean="0"/>
              <a:t>La FDS se compone de 16 secciones con información específica que puede clasificarse en cinco bloques principales: </a:t>
            </a:r>
          </a:p>
          <a:p>
            <a:pPr marL="342900" indent="-342900" algn="just">
              <a:buAutoNum type="alphaLcParenR"/>
            </a:pPr>
            <a:r>
              <a:rPr lang="es-ES" dirty="0" smtClean="0"/>
              <a:t>identificación de la sustancia y sus peligros, </a:t>
            </a:r>
          </a:p>
          <a:p>
            <a:pPr marL="342900" indent="-342900" algn="just">
              <a:buAutoNum type="alphaLcParenR"/>
            </a:pPr>
            <a:r>
              <a:rPr lang="es-ES" dirty="0" smtClean="0"/>
              <a:t>recomendaciones para situaciones de emergencias, </a:t>
            </a:r>
          </a:p>
          <a:p>
            <a:pPr marL="342900" indent="-342900" algn="just">
              <a:buAutoNum type="alphaLcParenR"/>
            </a:pPr>
            <a:r>
              <a:rPr lang="es-ES" dirty="0" smtClean="0"/>
              <a:t>recomendaciones para el manejo,</a:t>
            </a:r>
          </a:p>
          <a:p>
            <a:pPr marL="342900" indent="-342900" algn="just">
              <a:buAutoNum type="alphaLcParenR"/>
            </a:pPr>
            <a:r>
              <a:rPr lang="es-ES" dirty="0" smtClean="0"/>
              <a:t>información toxicológica y ambiental, y </a:t>
            </a:r>
          </a:p>
          <a:p>
            <a:pPr marL="342900" indent="-342900" algn="just">
              <a:buAutoNum type="alphaLcParenR"/>
            </a:pPr>
            <a:r>
              <a:rPr lang="es-ES" dirty="0" smtClean="0"/>
              <a:t>datos complementarios. </a:t>
            </a:r>
          </a:p>
          <a:p>
            <a:pPr marL="342900" indent="-342900" algn="just"/>
            <a:r>
              <a:rPr lang="es-ES" dirty="0" smtClean="0"/>
              <a:t>En el bloque de identificación de la sustancia y sus peligros se encuentra la información que de primera mano debe estar a disposición del usuario de la sustancia química. Es importante que todo trabajador esté informado de la ubicación de las FDS y de la disponibilidad de dicha información. Un elemento importante en este bloque es el número telefónico de emergencias, que debe ser de acceso nacional y permitir tener acceso a asesoría especializada en caso de algún accidente o aparente afectación de la salud de los trabajadores.</a:t>
            </a:r>
            <a:endParaRPr lang="es-ES" dirty="0"/>
          </a:p>
        </p:txBody>
      </p:sp>
      <p:pic>
        <p:nvPicPr>
          <p:cNvPr id="21506" name="Picture 2"/>
          <p:cNvPicPr>
            <a:picLocks noGrp="1" noChangeAspect="1" noChangeArrowheads="1"/>
          </p:cNvPicPr>
          <p:nvPr>
            <p:ph sz="half" idx="1"/>
          </p:nvPr>
        </p:nvPicPr>
        <p:blipFill>
          <a:blip r:embed="rId2"/>
          <a:stretch>
            <a:fillRect/>
          </a:stretch>
        </p:blipFill>
        <p:spPr bwMode="auto">
          <a:xfrm>
            <a:off x="1214414" y="3786190"/>
            <a:ext cx="7358114" cy="214959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b="1" dirty="0" smtClean="0"/>
              <a:t>LA FDS </a:t>
            </a:r>
            <a:endParaRPr lang="es-ES" b="1" dirty="0"/>
          </a:p>
        </p:txBody>
      </p:sp>
      <p:pic>
        <p:nvPicPr>
          <p:cNvPr id="22530" name="Picture 2"/>
          <p:cNvPicPr>
            <a:picLocks noGrp="1" noChangeAspect="1" noChangeArrowheads="1"/>
          </p:cNvPicPr>
          <p:nvPr>
            <p:ph sz="half" idx="1"/>
          </p:nvPr>
        </p:nvPicPr>
        <p:blipFill>
          <a:blip r:embed="rId2"/>
          <a:srcRect/>
          <a:stretch>
            <a:fillRect/>
          </a:stretch>
        </p:blipFill>
        <p:spPr bwMode="auto">
          <a:xfrm>
            <a:off x="1335548" y="1071546"/>
            <a:ext cx="7379856" cy="2071702"/>
          </a:xfrm>
          <a:prstGeom prst="rect">
            <a:avLst/>
          </a:prstGeom>
          <a:noFill/>
          <a:ln w="9525">
            <a:noFill/>
            <a:miter lim="800000"/>
            <a:headEnd/>
            <a:tailEnd/>
          </a:ln>
          <a:effectLst/>
        </p:spPr>
      </p:pic>
      <p:pic>
        <p:nvPicPr>
          <p:cNvPr id="22531" name="Picture 3"/>
          <p:cNvPicPr>
            <a:picLocks noChangeAspect="1" noChangeArrowheads="1"/>
          </p:cNvPicPr>
          <p:nvPr/>
        </p:nvPicPr>
        <p:blipFill>
          <a:blip r:embed="rId3"/>
          <a:srcRect/>
          <a:stretch>
            <a:fillRect/>
          </a:stretch>
        </p:blipFill>
        <p:spPr bwMode="auto">
          <a:xfrm>
            <a:off x="1357290" y="3357562"/>
            <a:ext cx="7400928" cy="221457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b="1" dirty="0" smtClean="0"/>
              <a:t>FDS</a:t>
            </a:r>
            <a:endParaRPr lang="es-ES" b="1" dirty="0"/>
          </a:p>
        </p:txBody>
      </p:sp>
      <p:pic>
        <p:nvPicPr>
          <p:cNvPr id="23554" name="Picture 2"/>
          <p:cNvPicPr>
            <a:picLocks noGrp="1" noChangeAspect="1" noChangeArrowheads="1"/>
          </p:cNvPicPr>
          <p:nvPr>
            <p:ph sz="half" idx="1"/>
          </p:nvPr>
        </p:nvPicPr>
        <p:blipFill>
          <a:blip r:embed="rId2"/>
          <a:srcRect/>
          <a:stretch>
            <a:fillRect/>
          </a:stretch>
        </p:blipFill>
        <p:spPr bwMode="auto">
          <a:xfrm>
            <a:off x="1571604" y="3500438"/>
            <a:ext cx="7143800" cy="2357454"/>
          </a:xfrm>
          <a:prstGeom prst="rect">
            <a:avLst/>
          </a:prstGeom>
          <a:noFill/>
          <a:ln w="9525">
            <a:noFill/>
            <a:miter lim="800000"/>
            <a:headEnd/>
            <a:tailEnd/>
          </a:ln>
          <a:effectLst/>
        </p:spPr>
      </p:pic>
      <p:pic>
        <p:nvPicPr>
          <p:cNvPr id="6" name="Picture 4"/>
          <p:cNvPicPr>
            <a:picLocks noChangeAspect="1" noChangeArrowheads="1"/>
          </p:cNvPicPr>
          <p:nvPr/>
        </p:nvPicPr>
        <p:blipFill>
          <a:blip r:embed="rId3"/>
          <a:srcRect/>
          <a:stretch>
            <a:fillRect/>
          </a:stretch>
        </p:blipFill>
        <p:spPr bwMode="auto">
          <a:xfrm>
            <a:off x="1571604" y="928670"/>
            <a:ext cx="7072362" cy="242889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ctrTitle"/>
          </p:nvPr>
        </p:nvSpPr>
        <p:spPr>
          <a:xfrm>
            <a:off x="428596" y="0"/>
            <a:ext cx="8501122" cy="1000108"/>
          </a:xfrm>
        </p:spPr>
        <p:txBody>
          <a:bodyPr>
            <a:normAutofit/>
          </a:bodyPr>
          <a:lstStyle/>
          <a:p>
            <a:pPr algn="ctr"/>
            <a:r>
              <a:rPr lang="es-ES" sz="2400" b="1" dirty="0" smtClean="0"/>
              <a:t>Evaluación del riesgo por exposición a sustancias peligrosas. METODO BS 8800</a:t>
            </a:r>
            <a:endParaRPr lang="es-ES" sz="2400" b="1" dirty="0"/>
          </a:p>
        </p:txBody>
      </p:sp>
      <p:sp>
        <p:nvSpPr>
          <p:cNvPr id="6" name="5 Subtítulo"/>
          <p:cNvSpPr>
            <a:spLocks noGrp="1"/>
          </p:cNvSpPr>
          <p:nvPr>
            <p:ph type="subTitle" idx="1"/>
          </p:nvPr>
        </p:nvSpPr>
        <p:spPr>
          <a:xfrm>
            <a:off x="285720" y="1071546"/>
            <a:ext cx="8572560" cy="5572164"/>
          </a:xfrm>
        </p:spPr>
        <p:txBody>
          <a:bodyPr>
            <a:normAutofit lnSpcReduction="10000"/>
          </a:bodyPr>
          <a:lstStyle/>
          <a:p>
            <a:pPr algn="just"/>
            <a:r>
              <a:rPr lang="es-ES" sz="2000" b="1" dirty="0" smtClean="0">
                <a:solidFill>
                  <a:schemeClr val="accent5">
                    <a:lumMod val="60000"/>
                    <a:lumOff val="40000"/>
                  </a:schemeClr>
                </a:solidFill>
              </a:rPr>
              <a:t>Cuándo utilizar el procedimiento de evaluación de riesgo </a:t>
            </a:r>
          </a:p>
          <a:p>
            <a:pPr algn="just"/>
            <a:r>
              <a:rPr lang="es-ES" sz="1600" b="1" dirty="0" smtClean="0"/>
              <a:t>Todos los empleadores y trabajadores independientes deben evaluar los riesgos de su actividad laboral. El uso del procedimiento de evaluación de riesgo descripto en este método está destinado a las siguientes situaciones: </a:t>
            </a:r>
          </a:p>
          <a:p>
            <a:pPr algn="just"/>
            <a:r>
              <a:rPr lang="es-ES" sz="1600" b="1" dirty="0" smtClean="0"/>
              <a:t>a) cuando los peligros aparentan constituir una </a:t>
            </a:r>
            <a:r>
              <a:rPr lang="es-ES" sz="1600" b="1" i="1" u="sng" dirty="0" smtClean="0">
                <a:solidFill>
                  <a:srgbClr val="FF0000"/>
                </a:solidFill>
              </a:rPr>
              <a:t>amenaza significativa </a:t>
            </a:r>
            <a:r>
              <a:rPr lang="es-ES" sz="1600" b="1" dirty="0" smtClean="0"/>
              <a:t>y es incierto si los controles existentes o planificados son adecuados en principio o en la práctica; b) cuando las organizaciones procuren la mejora continua de sus sistemas de gestión de SST, para superar los requisitos legales.</a:t>
            </a:r>
          </a:p>
          <a:p>
            <a:pPr algn="just"/>
            <a:endParaRPr lang="es-ES" sz="1600" b="1" dirty="0" smtClean="0">
              <a:solidFill>
                <a:schemeClr val="accent5">
                  <a:lumMod val="60000"/>
                  <a:lumOff val="40000"/>
                </a:schemeClr>
              </a:solidFill>
            </a:endParaRPr>
          </a:p>
          <a:p>
            <a:pPr algn="just"/>
            <a:r>
              <a:rPr lang="es-ES" sz="2000" b="1" dirty="0" smtClean="0">
                <a:solidFill>
                  <a:schemeClr val="accent5">
                    <a:lumMod val="60000"/>
                    <a:lumOff val="40000"/>
                  </a:schemeClr>
                </a:solidFill>
              </a:rPr>
              <a:t>¿QUÉ ES LA EVALUACIÓN DE RIESGOS DE SST Y POR QUÉ HACERLA?</a:t>
            </a:r>
          </a:p>
          <a:p>
            <a:pPr algn="just"/>
            <a:r>
              <a:rPr lang="es-ES" sz="2000" b="1" dirty="0" smtClean="0">
                <a:solidFill>
                  <a:schemeClr val="accent5">
                    <a:lumMod val="60000"/>
                    <a:lumOff val="40000"/>
                  </a:schemeClr>
                </a:solidFill>
              </a:rPr>
              <a:t> </a:t>
            </a:r>
          </a:p>
          <a:p>
            <a:pPr algn="just"/>
            <a:r>
              <a:rPr lang="es-ES" sz="1600" b="1" dirty="0" smtClean="0"/>
              <a:t>1 </a:t>
            </a:r>
            <a:r>
              <a:rPr lang="es-ES" sz="1600" b="1" u="sng" dirty="0" smtClean="0"/>
              <a:t>Pasos básicos </a:t>
            </a:r>
          </a:p>
          <a:p>
            <a:pPr algn="just"/>
            <a:r>
              <a:rPr lang="es-ES" sz="1600" b="1" dirty="0" smtClean="0"/>
              <a:t>La evaluación de riesgo involucra tres pasos básicos: </a:t>
            </a:r>
          </a:p>
          <a:p>
            <a:pPr marL="342900" indent="-342900" algn="just">
              <a:buAutoNum type="alphaLcParenR"/>
            </a:pPr>
            <a:r>
              <a:rPr lang="es-ES" sz="1600" b="1" dirty="0" smtClean="0"/>
              <a:t>identificar los peligros; </a:t>
            </a:r>
          </a:p>
          <a:p>
            <a:pPr marL="342900" indent="-342900" algn="just">
              <a:buAutoNum type="alphaLcParenR"/>
            </a:pPr>
            <a:r>
              <a:rPr lang="es-ES" sz="1600" b="1" dirty="0" smtClean="0"/>
              <a:t>estimar el riesgo de cada peligro - la probabilidad y severidad del daño;</a:t>
            </a:r>
          </a:p>
          <a:p>
            <a:pPr marL="342900" indent="-342900" algn="just">
              <a:buAutoNum type="alphaLcParenR"/>
            </a:pPr>
            <a:r>
              <a:rPr lang="es-ES" sz="1600" b="1" dirty="0" smtClean="0"/>
              <a:t> decidir si el riesgo es tolerable.</a:t>
            </a:r>
          </a:p>
          <a:p>
            <a:pPr marL="342900" indent="-342900" algn="just"/>
            <a:endParaRPr lang="es-ES" sz="1600" b="1" dirty="0" smtClean="0"/>
          </a:p>
          <a:p>
            <a:pPr algn="just"/>
            <a:r>
              <a:rPr lang="es-ES" sz="1600" b="1" dirty="0" smtClean="0"/>
              <a:t>2 </a:t>
            </a:r>
            <a:r>
              <a:rPr lang="es-ES" sz="1600" b="1" u="sng" dirty="0" smtClean="0"/>
              <a:t>¿Por qué es importante la evaluación de riesgos? </a:t>
            </a:r>
          </a:p>
          <a:p>
            <a:pPr algn="just"/>
            <a:r>
              <a:rPr lang="es-ES" sz="1600" b="1" dirty="0" smtClean="0"/>
              <a:t>El empleador está legalmente obligado a llevar a cabo evaluaciones de riesgos de SST. El propósito principal es determinar si los controles planificados o existentes son adecuados. La intención es que debe </a:t>
            </a:r>
            <a:r>
              <a:rPr lang="es-ES" sz="1600" b="1" i="1" u="sng" dirty="0" smtClean="0">
                <a:solidFill>
                  <a:srgbClr val="FF0000"/>
                </a:solidFill>
              </a:rPr>
              <a:t>controlarse el riesgo antes de que ocurra el daño. </a:t>
            </a:r>
            <a:endParaRPr lang="es-ES" sz="1600" b="1" i="1" u="sng" dirty="0">
              <a:solidFill>
                <a:srgbClr val="FF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29600" cy="732614"/>
          </a:xfrm>
        </p:spPr>
        <p:txBody>
          <a:bodyPr>
            <a:normAutofit fontScale="90000"/>
          </a:bodyPr>
          <a:lstStyle/>
          <a:p>
            <a:r>
              <a:rPr lang="es-ES" sz="1800" b="1" dirty="0" smtClean="0">
                <a:solidFill>
                  <a:schemeClr val="accent5">
                    <a:lumMod val="60000"/>
                    <a:lumOff val="40000"/>
                  </a:schemeClr>
                </a:solidFill>
              </a:rPr>
              <a:t>¿QUÉ ES LA EVALUACIÓN DE RIESGOS DE SST Y POR QUÉ HACERLA? </a:t>
            </a:r>
            <a:r>
              <a:rPr lang="es-ES" sz="4400" b="1" dirty="0" smtClean="0">
                <a:solidFill>
                  <a:schemeClr val="accent5">
                    <a:lumMod val="60000"/>
                    <a:lumOff val="40000"/>
                  </a:schemeClr>
                </a:solidFill>
              </a:rPr>
              <a:t/>
            </a:r>
            <a:br>
              <a:rPr lang="es-ES" sz="4400" b="1" dirty="0" smtClean="0">
                <a:solidFill>
                  <a:schemeClr val="accent5">
                    <a:lumMod val="60000"/>
                    <a:lumOff val="40000"/>
                  </a:schemeClr>
                </a:solidFill>
              </a:rPr>
            </a:br>
            <a:endParaRPr lang="es-ES" dirty="0"/>
          </a:p>
        </p:txBody>
      </p:sp>
      <p:sp>
        <p:nvSpPr>
          <p:cNvPr id="3" name="2 Marcador de contenido"/>
          <p:cNvSpPr>
            <a:spLocks noGrp="1"/>
          </p:cNvSpPr>
          <p:nvPr>
            <p:ph idx="1"/>
          </p:nvPr>
        </p:nvSpPr>
        <p:spPr>
          <a:xfrm>
            <a:off x="457200" y="500042"/>
            <a:ext cx="8229600" cy="5954766"/>
          </a:xfrm>
        </p:spPr>
        <p:txBody>
          <a:bodyPr>
            <a:normAutofit fontScale="40000" lnSpcReduction="20000"/>
          </a:bodyPr>
          <a:lstStyle/>
          <a:p>
            <a:pPr algn="just">
              <a:buNone/>
            </a:pPr>
            <a:r>
              <a:rPr lang="es-ES" sz="3800" dirty="0" smtClean="0"/>
              <a:t>3 </a:t>
            </a:r>
            <a:r>
              <a:rPr lang="es-ES" sz="3800" u="sng" dirty="0" smtClean="0"/>
              <a:t>Problemas y soluciones en la evaluación de riesgos</a:t>
            </a:r>
          </a:p>
          <a:p>
            <a:pPr algn="just">
              <a:buNone/>
            </a:pPr>
            <a:endParaRPr lang="es-ES" sz="3800" u="sng" dirty="0" smtClean="0"/>
          </a:p>
          <a:p>
            <a:pPr algn="just">
              <a:buNone/>
            </a:pPr>
            <a:r>
              <a:rPr lang="es-ES" sz="3800" b="1" dirty="0" smtClean="0"/>
              <a:t>Problemas frecuentes</a:t>
            </a:r>
          </a:p>
          <a:p>
            <a:pPr algn="just"/>
            <a:r>
              <a:rPr lang="es-ES" sz="3800" dirty="0" smtClean="0"/>
              <a:t>Las evaluaciones mal planificadas pueden transformarse en un </a:t>
            </a:r>
            <a:r>
              <a:rPr lang="es-ES" sz="3800" b="1" dirty="0" smtClean="0"/>
              <a:t>trámite burocrático</a:t>
            </a:r>
            <a:r>
              <a:rPr lang="es-ES" sz="3800" dirty="0" smtClean="0"/>
              <a:t>. </a:t>
            </a:r>
          </a:p>
          <a:p>
            <a:pPr algn="just"/>
            <a:r>
              <a:rPr lang="es-ES" sz="3800" dirty="0" smtClean="0"/>
              <a:t>A veces se da más importancia a </a:t>
            </a:r>
            <a:r>
              <a:rPr lang="es-ES" sz="3800" b="1" dirty="0" smtClean="0"/>
              <a:t>completar formularios</a:t>
            </a:r>
            <a:r>
              <a:rPr lang="es-ES" sz="3800" dirty="0" smtClean="0"/>
              <a:t> que a prevenir riesgos reales. </a:t>
            </a:r>
          </a:p>
          <a:p>
            <a:pPr algn="just"/>
            <a:r>
              <a:rPr lang="es-ES" sz="3800" dirty="0" smtClean="0"/>
              <a:t>Las personas acostumbradas al trabajo pueden </a:t>
            </a:r>
            <a:r>
              <a:rPr lang="es-ES" sz="3800" b="1" dirty="0" smtClean="0"/>
              <a:t>dejar de percibir los peligros</a:t>
            </a:r>
            <a:r>
              <a:rPr lang="es-ES" sz="3800" dirty="0" smtClean="0"/>
              <a:t>. </a:t>
            </a:r>
          </a:p>
          <a:p>
            <a:pPr algn="just"/>
            <a:r>
              <a:rPr lang="es-ES" sz="3800" dirty="0" smtClean="0"/>
              <a:t>También pueden </a:t>
            </a:r>
            <a:r>
              <a:rPr lang="es-ES" sz="3800" b="1" dirty="0" smtClean="0"/>
              <a:t>subestimar los riesgos</a:t>
            </a:r>
            <a:r>
              <a:rPr lang="es-ES" sz="3800" dirty="0" smtClean="0"/>
              <a:t> porque nunca ocurrió un accidente cercano. </a:t>
            </a:r>
          </a:p>
          <a:p>
            <a:pPr algn="just">
              <a:buNone/>
            </a:pPr>
            <a:endParaRPr lang="es-ES" sz="3800" dirty="0" smtClean="0"/>
          </a:p>
          <a:p>
            <a:pPr algn="just">
              <a:buNone/>
            </a:pPr>
            <a:r>
              <a:rPr lang="es-ES" sz="3800" b="1" dirty="0" smtClean="0"/>
              <a:t>Soluciones</a:t>
            </a:r>
          </a:p>
          <a:p>
            <a:pPr algn="just"/>
            <a:r>
              <a:rPr lang="es-ES" sz="3800" dirty="0" smtClean="0"/>
              <a:t>La evaluación debe servir como una </a:t>
            </a:r>
            <a:r>
              <a:rPr lang="es-ES" sz="3800" b="1" dirty="0" smtClean="0"/>
              <a:t>herramienta de acción</a:t>
            </a:r>
            <a:r>
              <a:rPr lang="es-ES" sz="3800" dirty="0" smtClean="0"/>
              <a:t> para aplicar medidas de control. </a:t>
            </a:r>
          </a:p>
          <a:p>
            <a:pPr algn="just"/>
            <a:r>
              <a:rPr lang="es-ES" sz="3800" dirty="0" smtClean="0"/>
              <a:t>Debe realizarla </a:t>
            </a:r>
            <a:r>
              <a:rPr lang="es-ES" sz="3800" b="1" dirty="0" smtClean="0"/>
              <a:t>personal competente</a:t>
            </a:r>
            <a:r>
              <a:rPr lang="es-ES" sz="3800" dirty="0" smtClean="0"/>
              <a:t>, con conocimiento práctico de la tarea. </a:t>
            </a:r>
          </a:p>
          <a:p>
            <a:pPr algn="just"/>
            <a:r>
              <a:rPr lang="es-ES" sz="3800" dirty="0" smtClean="0"/>
              <a:t>Es útil incorporar personas de otros sectores para aportar </a:t>
            </a:r>
            <a:r>
              <a:rPr lang="es-ES" sz="3800" b="1" dirty="0" smtClean="0"/>
              <a:t>mayor objetividad</a:t>
            </a:r>
            <a:r>
              <a:rPr lang="es-ES" sz="3800" dirty="0" smtClean="0"/>
              <a:t>. </a:t>
            </a:r>
          </a:p>
          <a:p>
            <a:pPr algn="just"/>
            <a:r>
              <a:rPr lang="es-ES" sz="3800" dirty="0" smtClean="0"/>
              <a:t>Se recomienda </a:t>
            </a:r>
            <a:r>
              <a:rPr lang="es-ES" sz="3800" b="1" dirty="0" smtClean="0"/>
              <a:t>capacitar pequeños equipos</a:t>
            </a:r>
            <a:r>
              <a:rPr lang="es-ES" sz="3800" dirty="0" smtClean="0"/>
              <a:t> en evaluación de riesgos. </a:t>
            </a:r>
          </a:p>
          <a:p>
            <a:pPr algn="just"/>
            <a:r>
              <a:rPr lang="es-ES" sz="3800" dirty="0" smtClean="0"/>
              <a:t>Todos los trabajadores deben </a:t>
            </a:r>
            <a:r>
              <a:rPr lang="es-ES" sz="3800" b="1" dirty="0" smtClean="0"/>
              <a:t>participar y aportar su experiencia</a:t>
            </a:r>
            <a:r>
              <a:rPr lang="es-ES" sz="3800" dirty="0" smtClean="0"/>
              <a:t>. </a:t>
            </a:r>
          </a:p>
          <a:p>
            <a:pPr algn="just"/>
            <a:r>
              <a:rPr lang="es-ES" sz="3800" dirty="0" smtClean="0"/>
              <a:t>En organizaciones grandes, debe haber una persona que </a:t>
            </a:r>
            <a:r>
              <a:rPr lang="es-ES" sz="3800" b="1" dirty="0" smtClean="0"/>
              <a:t>coordine y supervise</a:t>
            </a:r>
            <a:r>
              <a:rPr lang="es-ES" sz="3800" dirty="0" smtClean="0"/>
              <a:t> el proceso. </a:t>
            </a:r>
          </a:p>
          <a:p>
            <a:pPr algn="just"/>
            <a:r>
              <a:rPr lang="es-ES" sz="3800" dirty="0" smtClean="0"/>
              <a:t>Cuando sea necesario, se debe recurrir a </a:t>
            </a:r>
            <a:r>
              <a:rPr lang="es-ES" sz="3800" b="1" dirty="0" smtClean="0"/>
              <a:t>asesores o especialistas</a:t>
            </a:r>
            <a:r>
              <a:rPr lang="es-ES" sz="3800" dirty="0" smtClean="0"/>
              <a:t>. </a:t>
            </a:r>
          </a:p>
          <a:p>
            <a:pPr algn="just">
              <a:buNone/>
            </a:pPr>
            <a:endParaRPr lang="es-ES" sz="3800" dirty="0" smtClean="0"/>
          </a:p>
          <a:p>
            <a:pPr algn="just">
              <a:buNone/>
            </a:pPr>
            <a:r>
              <a:rPr lang="es-ES" sz="3800" b="1" dirty="0" smtClean="0"/>
              <a:t>IMPORTANTE</a:t>
            </a:r>
          </a:p>
          <a:p>
            <a:pPr algn="just"/>
            <a:r>
              <a:rPr lang="es-ES" sz="3800" dirty="0" smtClean="0"/>
              <a:t>La evaluación de riesgos </a:t>
            </a:r>
            <a:r>
              <a:rPr lang="es-ES" sz="3800" b="1" dirty="0" smtClean="0"/>
              <a:t>no debe ser solo un documento</a:t>
            </a:r>
            <a:r>
              <a:rPr lang="es-ES" sz="3800" dirty="0" smtClean="0"/>
              <a:t>, sino una herramienta para </a:t>
            </a:r>
            <a:r>
              <a:rPr lang="es-ES" sz="3800" b="1" dirty="0" smtClean="0"/>
              <a:t>prevenir accidentes y mejorar la seguridad laboral</a:t>
            </a:r>
            <a:r>
              <a:rPr lang="es-ES" sz="3800" dirty="0" smtClean="0"/>
              <a:t>.</a:t>
            </a:r>
          </a:p>
          <a:p>
            <a:endParaRPr lang="es-E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0"/>
            <a:ext cx="8229600" cy="589738"/>
          </a:xfrm>
        </p:spPr>
        <p:txBody>
          <a:bodyPr>
            <a:normAutofit/>
          </a:bodyPr>
          <a:lstStyle/>
          <a:p>
            <a:pPr algn="just"/>
            <a:r>
              <a:rPr lang="es-ES" sz="1800" b="1" dirty="0" smtClean="0">
                <a:solidFill>
                  <a:schemeClr val="accent5">
                    <a:lumMod val="60000"/>
                    <a:lumOff val="40000"/>
                  </a:schemeClr>
                </a:solidFill>
              </a:rPr>
              <a:t>EL PROCESO DE EVALUACIÓN DE RIESGO: PASOS BÁSICOS  </a:t>
            </a:r>
            <a:endParaRPr lang="es-ES" sz="1800" b="1" dirty="0">
              <a:solidFill>
                <a:schemeClr val="accent5">
                  <a:lumMod val="60000"/>
                  <a:lumOff val="40000"/>
                </a:schemeClr>
              </a:solidFill>
            </a:endParaRPr>
          </a:p>
        </p:txBody>
      </p:sp>
      <p:pic>
        <p:nvPicPr>
          <p:cNvPr id="25602" name="Picture 2"/>
          <p:cNvPicPr>
            <a:picLocks noGrp="1" noChangeAspect="1" noChangeArrowheads="1"/>
          </p:cNvPicPr>
          <p:nvPr>
            <p:ph idx="1"/>
          </p:nvPr>
        </p:nvPicPr>
        <p:blipFill>
          <a:blip r:embed="rId2"/>
          <a:srcRect/>
          <a:stretch>
            <a:fillRect/>
          </a:stretch>
        </p:blipFill>
        <p:spPr bwMode="auto">
          <a:xfrm>
            <a:off x="3000364" y="642919"/>
            <a:ext cx="3071834" cy="1928826"/>
          </a:xfrm>
          <a:prstGeom prst="rect">
            <a:avLst/>
          </a:prstGeom>
          <a:noFill/>
          <a:ln w="9525">
            <a:noFill/>
            <a:miter lim="800000"/>
            <a:headEnd/>
            <a:tailEnd/>
          </a:ln>
          <a:effectLst/>
        </p:spPr>
      </p:pic>
      <p:sp>
        <p:nvSpPr>
          <p:cNvPr id="5" name="4 Rectángulo"/>
          <p:cNvSpPr/>
          <p:nvPr/>
        </p:nvSpPr>
        <p:spPr>
          <a:xfrm>
            <a:off x="214282" y="2714620"/>
            <a:ext cx="8929718" cy="3970318"/>
          </a:xfrm>
          <a:prstGeom prst="rect">
            <a:avLst/>
          </a:prstGeom>
        </p:spPr>
        <p:txBody>
          <a:bodyPr wrap="square">
            <a:spAutoFit/>
          </a:bodyPr>
          <a:lstStyle/>
          <a:p>
            <a:r>
              <a:rPr lang="es-ES" b="1" dirty="0" smtClean="0">
                <a:solidFill>
                  <a:schemeClr val="accent5">
                    <a:lumMod val="60000"/>
                    <a:lumOff val="40000"/>
                  </a:schemeClr>
                </a:solidFill>
              </a:rPr>
              <a:t>Requisitos de la evaluación de riesgo</a:t>
            </a:r>
          </a:p>
          <a:p>
            <a:r>
              <a:rPr lang="es-ES" b="1" dirty="0" smtClean="0">
                <a:solidFill>
                  <a:schemeClr val="accent5">
                    <a:lumMod val="60000"/>
                    <a:lumOff val="40000"/>
                  </a:schemeClr>
                </a:solidFill>
              </a:rPr>
              <a:t> </a:t>
            </a:r>
            <a:r>
              <a:rPr lang="es-ES" dirty="0" smtClean="0"/>
              <a:t>Para que la evaluación de riesgo sea útil en la práctica, las organizaciones deben: </a:t>
            </a:r>
          </a:p>
          <a:p>
            <a:pPr marL="342900" indent="-342900">
              <a:buAutoNum type="alphaLcParenR"/>
            </a:pPr>
            <a:r>
              <a:rPr lang="es-ES" dirty="0" smtClean="0"/>
              <a:t>designar a un miembro jerárquico de la organización para promover y dirigir la actividad; </a:t>
            </a:r>
          </a:p>
          <a:p>
            <a:pPr marL="342900" indent="-342900">
              <a:buAutoNum type="alphaLcParenR"/>
            </a:pPr>
            <a:r>
              <a:rPr lang="es-ES" dirty="0" smtClean="0"/>
              <a:t>consultar con todos los involucrados, tratar lo que se planifica realizar y obtener sus comentarios y compromiso; </a:t>
            </a:r>
            <a:endParaRPr lang="es-ES" dirty="0"/>
          </a:p>
          <a:p>
            <a:pPr marL="342900" indent="-342900">
              <a:buAutoNum type="alphaLcParenR"/>
            </a:pPr>
            <a:r>
              <a:rPr lang="es-ES" dirty="0" smtClean="0"/>
              <a:t>determinar las necesidades de capacitación en evaluación de riesgo para el personal / equipos de evaluación e implementar un programa de capacitación adecuado;</a:t>
            </a:r>
          </a:p>
          <a:p>
            <a:pPr marL="342900" indent="-342900">
              <a:buAutoNum type="alphaLcParenR"/>
            </a:pPr>
            <a:r>
              <a:rPr lang="es-ES" dirty="0" smtClean="0"/>
              <a:t>analizar si la evaluación es adecuada: determinar si la evaluación es apropiada y suficiente, es decir, adecuadamente detallada y rigurosa;</a:t>
            </a:r>
          </a:p>
          <a:p>
            <a:pPr marL="342900" indent="-342900">
              <a:buAutoNum type="alphaLcParenR"/>
            </a:pPr>
            <a:r>
              <a:rPr lang="es-ES" dirty="0" smtClean="0"/>
              <a:t>documentar los detalles administrativos y hallazgos significativos de la evaluación. </a:t>
            </a:r>
            <a:endParaRPr lang="es-E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idx="1"/>
          </p:nvPr>
        </p:nvSpPr>
        <p:spPr>
          <a:xfrm>
            <a:off x="285720" y="214290"/>
            <a:ext cx="8643998" cy="6240518"/>
          </a:xfrm>
        </p:spPr>
        <p:txBody>
          <a:bodyPr>
            <a:normAutofit fontScale="40000" lnSpcReduction="20000"/>
          </a:bodyPr>
          <a:lstStyle/>
          <a:p>
            <a:pPr algn="just">
              <a:buNone/>
            </a:pPr>
            <a:r>
              <a:rPr lang="es-ES" sz="3600" b="1" dirty="0" smtClean="0">
                <a:solidFill>
                  <a:schemeClr val="accent5">
                    <a:lumMod val="60000"/>
                    <a:lumOff val="40000"/>
                  </a:schemeClr>
                </a:solidFill>
              </a:rPr>
              <a:t>EVALUACIÓN DE RIESGO EN LA PRÁCTICA </a:t>
            </a:r>
          </a:p>
          <a:p>
            <a:pPr algn="just">
              <a:buNone/>
            </a:pPr>
            <a:endParaRPr lang="es-ES" dirty="0" smtClean="0"/>
          </a:p>
          <a:p>
            <a:pPr algn="just">
              <a:buNone/>
            </a:pPr>
            <a:r>
              <a:rPr lang="es-ES" sz="4000" b="1" u="sng" dirty="0" smtClean="0"/>
              <a:t>General </a:t>
            </a:r>
          </a:p>
          <a:p>
            <a:pPr algn="just">
              <a:buNone/>
            </a:pPr>
            <a:endParaRPr lang="es-ES" sz="4500" dirty="0" smtClean="0"/>
          </a:p>
          <a:p>
            <a:pPr marL="578358" indent="-514350" algn="just">
              <a:buAutoNum type="alphaLcParenR"/>
            </a:pPr>
            <a:r>
              <a:rPr lang="es-ES" sz="4500" dirty="0" smtClean="0"/>
              <a:t>diseñar un formulario de evaluación de riesgo simple (actividad laboral; peligro; controles implementados; personal sujeto a riesgo, </a:t>
            </a:r>
            <a:r>
              <a:rPr lang="es-ES" sz="4500" dirty="0" err="1" smtClean="0"/>
              <a:t>etc</a:t>
            </a:r>
            <a:r>
              <a:rPr lang="es-ES" sz="4500" dirty="0" smtClean="0"/>
              <a:t>); </a:t>
            </a:r>
          </a:p>
          <a:p>
            <a:pPr marL="578358" indent="-514350" algn="just">
              <a:buAutoNum type="alphaLcParenR"/>
            </a:pPr>
            <a:r>
              <a:rPr lang="es-ES" sz="4500" dirty="0" smtClean="0"/>
              <a:t>criterios para clasificar las actividades laborales y la información necesaria sobre cada actividad laboral (etapas del proceso productivo, o de la prestación de un servicio; duración y frecuencia; lugar (es) donde se lleva a cabo el trabajo); </a:t>
            </a:r>
          </a:p>
          <a:p>
            <a:pPr marL="578358" indent="-514350" algn="just">
              <a:buAutoNum type="alphaLcParenR"/>
            </a:pPr>
            <a:r>
              <a:rPr lang="es-ES" sz="4500" dirty="0" smtClean="0"/>
              <a:t>métodos para identificar y categorizar los peligros (identificar peligro); </a:t>
            </a:r>
          </a:p>
          <a:p>
            <a:pPr marL="578358" indent="-514350" algn="just">
              <a:buAutoNum type="alphaLcParenR"/>
            </a:pPr>
            <a:r>
              <a:rPr lang="es-ES" sz="4500" dirty="0" smtClean="0"/>
              <a:t>procedimientos para realizar una determinación de riesgo informada (determinar riesgos); </a:t>
            </a:r>
          </a:p>
          <a:p>
            <a:pPr marL="578358" indent="-514350" algn="just">
              <a:buAutoNum type="alphaLcParenR"/>
            </a:pPr>
            <a:r>
              <a:rPr lang="es-ES" sz="4500" dirty="0" smtClean="0"/>
              <a:t>palabras para describir niveles de riesgo estimados (daño leve, daño extremo); </a:t>
            </a:r>
          </a:p>
          <a:p>
            <a:pPr marL="578358" indent="-514350" algn="just">
              <a:buAutoNum type="alphaLcParenR"/>
            </a:pPr>
            <a:r>
              <a:rPr lang="es-ES" sz="4500" dirty="0" smtClean="0"/>
              <a:t>criterios para decidir si los riesgos son tolerables: si las medidas de control planificadas o existentes son adecuadas (decidir si el riesgo es tolerable); </a:t>
            </a:r>
          </a:p>
          <a:p>
            <a:pPr marL="578358" indent="-514350" algn="just">
              <a:buAutoNum type="alphaLcParenR"/>
            </a:pPr>
            <a:r>
              <a:rPr lang="es-ES" sz="4500" dirty="0" smtClean="0"/>
              <a:t>cronogramas para implementar soluciones (de ser necesario) (trivial, tolerable, moderado, sustancial); </a:t>
            </a:r>
          </a:p>
          <a:p>
            <a:pPr marL="578358" indent="-514350" algn="just">
              <a:buAutoNum type="alphaLcParenR"/>
            </a:pPr>
            <a:r>
              <a:rPr lang="es-ES" sz="4500" dirty="0" smtClean="0"/>
              <a:t>métodos preferidos de control de riesgo (Elaborar el plan de acción de control de riesgo ); </a:t>
            </a:r>
          </a:p>
          <a:p>
            <a:pPr marL="578358" indent="-514350" algn="just">
              <a:buAutoNum type="alphaLcParenR"/>
            </a:pPr>
            <a:r>
              <a:rPr lang="es-ES" sz="4500" dirty="0" smtClean="0"/>
              <a:t>criterios para analizar si el plan de acción es adecuado (Revisar si el plan de acción es adecuado ).</a:t>
            </a:r>
            <a:endParaRPr lang="es-ES" sz="45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29600" cy="732614"/>
          </a:xfrm>
        </p:spPr>
        <p:txBody>
          <a:bodyPr>
            <a:normAutofit/>
          </a:bodyPr>
          <a:lstStyle/>
          <a:p>
            <a:pPr algn="ctr"/>
            <a:r>
              <a:rPr lang="es-AR" sz="2800" b="1" dirty="0" smtClean="0"/>
              <a:t>MONITOREO AMBIENTAL</a:t>
            </a:r>
            <a:endParaRPr lang="es-ES" sz="2800" b="1" dirty="0"/>
          </a:p>
        </p:txBody>
      </p:sp>
      <p:sp>
        <p:nvSpPr>
          <p:cNvPr id="3" name="2 Marcador de contenido"/>
          <p:cNvSpPr>
            <a:spLocks noGrp="1"/>
          </p:cNvSpPr>
          <p:nvPr>
            <p:ph idx="1"/>
          </p:nvPr>
        </p:nvSpPr>
        <p:spPr>
          <a:xfrm>
            <a:off x="142844" y="1071546"/>
            <a:ext cx="8786874" cy="5500726"/>
          </a:xfrm>
        </p:spPr>
        <p:txBody>
          <a:bodyPr>
            <a:normAutofit lnSpcReduction="10000"/>
          </a:bodyPr>
          <a:lstStyle/>
          <a:p>
            <a:pPr algn="just">
              <a:buNone/>
            </a:pPr>
            <a:r>
              <a:rPr lang="es-ES" sz="1900" dirty="0" smtClean="0"/>
              <a:t>El </a:t>
            </a:r>
            <a:r>
              <a:rPr lang="es-ES" sz="1900" b="1" dirty="0" smtClean="0"/>
              <a:t>monitoreo ambiental</a:t>
            </a:r>
            <a:r>
              <a:rPr lang="es-ES" sz="1900" dirty="0" smtClean="0"/>
              <a:t> es una herramienta fundamental de la </a:t>
            </a:r>
            <a:r>
              <a:rPr lang="es-ES" sz="1900" b="1" dirty="0" smtClean="0"/>
              <a:t>higiene y seguridad en el trabajo</a:t>
            </a:r>
            <a:r>
              <a:rPr lang="es-ES" sz="1900" dirty="0" smtClean="0"/>
              <a:t>, ya que permite </a:t>
            </a:r>
            <a:r>
              <a:rPr lang="es-ES" sz="1900" b="1" dirty="0" smtClean="0"/>
              <a:t>evaluar la exposición de los trabajadores a contaminantes presentes en el ambiente laboral</a:t>
            </a:r>
            <a:r>
              <a:rPr lang="es-ES" sz="1900" dirty="0" smtClean="0"/>
              <a:t>, especialmente a </a:t>
            </a:r>
            <a:r>
              <a:rPr lang="es-ES" sz="1900" b="1" dirty="0" smtClean="0"/>
              <a:t>sustancias químicas</a:t>
            </a:r>
            <a:r>
              <a:rPr lang="es-ES" sz="1900" dirty="0" smtClean="0"/>
              <a:t>.</a:t>
            </a:r>
          </a:p>
          <a:p>
            <a:pPr algn="just">
              <a:buNone/>
            </a:pPr>
            <a:r>
              <a:rPr lang="es-ES" sz="1900" dirty="0" smtClean="0"/>
              <a:t>Cuando la </a:t>
            </a:r>
            <a:r>
              <a:rPr lang="es-ES" sz="1900" b="1" dirty="0" smtClean="0"/>
              <a:t>inhalación</a:t>
            </a:r>
            <a:r>
              <a:rPr lang="es-ES" sz="1900" dirty="0" smtClean="0"/>
              <a:t> constituye la </a:t>
            </a:r>
            <a:r>
              <a:rPr lang="es-ES" sz="1900" b="1" dirty="0" smtClean="0"/>
              <a:t>principal o única vía de ingreso</a:t>
            </a:r>
            <a:r>
              <a:rPr lang="es-ES" sz="1900" dirty="0" smtClean="0"/>
              <a:t> de una sustancia al organismo, la medición de su concentración en el aire puede brindar una </a:t>
            </a:r>
            <a:r>
              <a:rPr lang="es-ES" sz="1900" b="1" dirty="0" smtClean="0"/>
              <a:t>estimación bastante representativa de la dosis inhalada</a:t>
            </a:r>
            <a:r>
              <a:rPr lang="es-ES" sz="1900" dirty="0" smtClean="0"/>
              <a:t> por el trabajador.</a:t>
            </a:r>
          </a:p>
          <a:p>
            <a:pPr>
              <a:buNone/>
            </a:pPr>
            <a:r>
              <a:rPr lang="es-ES" sz="2000" b="1" dirty="0" smtClean="0"/>
              <a:t>¿Cómo se realiza?</a:t>
            </a:r>
          </a:p>
          <a:p>
            <a:pPr>
              <a:buNone/>
            </a:pPr>
            <a:r>
              <a:rPr lang="es-ES" sz="2000" dirty="0" smtClean="0"/>
              <a:t>Para ello, se toman </a:t>
            </a:r>
            <a:r>
              <a:rPr lang="es-ES" sz="2000" b="1" dirty="0" smtClean="0"/>
              <a:t>muestras de aire</a:t>
            </a:r>
            <a:r>
              <a:rPr lang="es-ES" sz="2000" dirty="0" smtClean="0"/>
              <a:t> dentro de la denominada </a:t>
            </a:r>
            <a:r>
              <a:rPr lang="es-ES" sz="2000" b="1" dirty="0" smtClean="0"/>
              <a:t>zona de respiración</a:t>
            </a:r>
            <a:r>
              <a:rPr lang="es-ES" sz="2000" dirty="0" smtClean="0"/>
              <a:t>, es decir, el espacio cercano a la nariz y la boca del trabajador, donde efectivamente se produce la inhalación del contaminante.</a:t>
            </a:r>
          </a:p>
          <a:p>
            <a:pPr>
              <a:buNone/>
            </a:pPr>
            <a:r>
              <a:rPr lang="es-ES" sz="2000" dirty="0" smtClean="0"/>
              <a:t>Generalmente, el dispositivo de muestreo se coloca en la </a:t>
            </a:r>
            <a:r>
              <a:rPr lang="es-ES" sz="2000" b="1" dirty="0" smtClean="0"/>
              <a:t>solapa o ropa cercana al rostro</a:t>
            </a:r>
            <a:r>
              <a:rPr lang="es-ES" sz="2000" dirty="0" smtClean="0"/>
              <a:t> del trabajador. Este dispositivo suele estar conectado a una </a:t>
            </a:r>
            <a:r>
              <a:rPr lang="es-ES" sz="2000" b="1" dirty="0" smtClean="0"/>
              <a:t>bomba de muestreo calibrada</a:t>
            </a:r>
            <a:r>
              <a:rPr lang="es-ES" sz="2000" dirty="0" smtClean="0"/>
              <a:t>, alimentada por batería, que acompaña al trabajador durante el tiempo de exposición.</a:t>
            </a:r>
          </a:p>
          <a:p>
            <a:pPr algn="just">
              <a:buNone/>
            </a:pPr>
            <a:endParaRPr lang="es-ES" sz="1900" dirty="0" smtClean="0"/>
          </a:p>
          <a:p>
            <a:endParaRPr lang="es-E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29600" cy="661176"/>
          </a:xfrm>
        </p:spPr>
        <p:txBody>
          <a:bodyPr>
            <a:normAutofit/>
          </a:bodyPr>
          <a:lstStyle/>
          <a:p>
            <a:r>
              <a:rPr lang="es-ES" sz="2400" b="1" dirty="0" smtClean="0"/>
              <a:t>Métodos de muestreo y análisis</a:t>
            </a:r>
            <a:endParaRPr lang="es-ES" sz="2400" b="1" dirty="0"/>
          </a:p>
        </p:txBody>
      </p:sp>
      <p:sp>
        <p:nvSpPr>
          <p:cNvPr id="3" name="2 Marcador de contenido"/>
          <p:cNvSpPr>
            <a:spLocks noGrp="1"/>
          </p:cNvSpPr>
          <p:nvPr>
            <p:ph idx="1"/>
          </p:nvPr>
        </p:nvSpPr>
        <p:spPr>
          <a:xfrm>
            <a:off x="285720" y="857232"/>
            <a:ext cx="8643998" cy="5857916"/>
          </a:xfrm>
        </p:spPr>
        <p:txBody>
          <a:bodyPr>
            <a:normAutofit fontScale="85000" lnSpcReduction="20000"/>
          </a:bodyPr>
          <a:lstStyle/>
          <a:p>
            <a:pPr algn="just">
              <a:buNone/>
            </a:pPr>
            <a:r>
              <a:rPr lang="es-ES" dirty="0" smtClean="0"/>
              <a:t>Las muestras deben obtenerse siguiendo </a:t>
            </a:r>
            <a:r>
              <a:rPr lang="es-ES" b="1" dirty="0" smtClean="0"/>
              <a:t>métodos validados</a:t>
            </a:r>
            <a:r>
              <a:rPr lang="es-ES" dirty="0" smtClean="0"/>
              <a:t>, como los desarrollados por el </a:t>
            </a:r>
            <a:r>
              <a:rPr lang="es-ES" b="1" dirty="0" smtClean="0"/>
              <a:t>Instituto Nacional para la Seguridad y Salud Ocupacional (NIOSH)</a:t>
            </a:r>
            <a:r>
              <a:rPr lang="es-ES" dirty="0" smtClean="0"/>
              <a:t>, y posteriormente analizarse en un </a:t>
            </a:r>
            <a:r>
              <a:rPr lang="es-ES" b="1" dirty="0" smtClean="0"/>
              <a:t>laboratorio calificado</a:t>
            </a:r>
            <a:r>
              <a:rPr lang="es-ES" dirty="0" smtClean="0"/>
              <a:t>. Estos procedimientos aseguran que los resultados sean </a:t>
            </a:r>
            <a:r>
              <a:rPr lang="es-ES" b="1" dirty="0" smtClean="0"/>
              <a:t>confiables, comparables y técnicamente válidos</a:t>
            </a:r>
            <a:r>
              <a:rPr lang="es-ES" dirty="0" smtClean="0"/>
              <a:t>. </a:t>
            </a:r>
          </a:p>
          <a:p>
            <a:pPr algn="just">
              <a:buNone/>
            </a:pPr>
            <a:endParaRPr lang="es-ES" dirty="0" smtClean="0"/>
          </a:p>
          <a:p>
            <a:pPr algn="just">
              <a:buNone/>
            </a:pPr>
            <a:r>
              <a:rPr lang="es-ES" dirty="0" smtClean="0"/>
              <a:t>Una vez analizada la muestra, se determina la </a:t>
            </a:r>
            <a:r>
              <a:rPr lang="es-ES" b="1" dirty="0" smtClean="0"/>
              <a:t>concentración del contaminante</a:t>
            </a:r>
            <a:r>
              <a:rPr lang="es-ES" dirty="0" smtClean="0"/>
              <a:t> presente en el aire, y ese valor se compara con distintos </a:t>
            </a:r>
            <a:r>
              <a:rPr lang="es-ES" b="1" dirty="0" smtClean="0"/>
              <a:t>límites o valores de referencia de exposición </a:t>
            </a:r>
            <a:r>
              <a:rPr lang="es-ES" b="1" dirty="0" smtClean="0"/>
              <a:t>ocupacional</a:t>
            </a:r>
            <a:r>
              <a:rPr lang="es-ES" dirty="0" smtClean="0"/>
              <a:t>:</a:t>
            </a:r>
            <a:endParaRPr lang="es-ES" dirty="0" smtClean="0"/>
          </a:p>
          <a:p>
            <a:pPr algn="just"/>
            <a:r>
              <a:rPr lang="es-ES" b="1" dirty="0" smtClean="0"/>
              <a:t>TLV </a:t>
            </a:r>
            <a:r>
              <a:rPr lang="es-ES" b="1" dirty="0" smtClean="0"/>
              <a:t>(</a:t>
            </a:r>
            <a:r>
              <a:rPr lang="es-ES" b="1" dirty="0" err="1" smtClean="0"/>
              <a:t>Threshold</a:t>
            </a:r>
            <a:r>
              <a:rPr lang="es-ES" b="1" dirty="0" smtClean="0"/>
              <a:t> </a:t>
            </a:r>
            <a:r>
              <a:rPr lang="es-ES" b="1" dirty="0" err="1" smtClean="0"/>
              <a:t>Limit</a:t>
            </a:r>
            <a:r>
              <a:rPr lang="es-ES" b="1" dirty="0" smtClean="0"/>
              <a:t> </a:t>
            </a:r>
            <a:r>
              <a:rPr lang="es-ES" b="1" dirty="0" err="1" smtClean="0"/>
              <a:t>Values</a:t>
            </a:r>
            <a:r>
              <a:rPr lang="es-ES" b="1" dirty="0" smtClean="0"/>
              <a:t>)</a:t>
            </a:r>
            <a:r>
              <a:rPr lang="es-ES" dirty="0" smtClean="0"/>
              <a:t>: Valores Límite Umbral propuestos por </a:t>
            </a:r>
            <a:r>
              <a:rPr lang="es-ES" b="1" dirty="0" smtClean="0"/>
              <a:t>ACGIH</a:t>
            </a:r>
            <a:r>
              <a:rPr lang="es-ES" dirty="0" smtClean="0"/>
              <a:t>. </a:t>
            </a:r>
          </a:p>
          <a:p>
            <a:pPr algn="just"/>
            <a:r>
              <a:rPr lang="es-ES" b="1" dirty="0" smtClean="0"/>
              <a:t>REL (</a:t>
            </a:r>
            <a:r>
              <a:rPr lang="es-ES" b="1" dirty="0" err="1" smtClean="0"/>
              <a:t>Recommended</a:t>
            </a:r>
            <a:r>
              <a:rPr lang="es-ES" b="1" dirty="0" smtClean="0"/>
              <a:t> </a:t>
            </a:r>
            <a:r>
              <a:rPr lang="es-ES" b="1" dirty="0" err="1" smtClean="0"/>
              <a:t>Exposure</a:t>
            </a:r>
            <a:r>
              <a:rPr lang="es-ES" b="1" dirty="0" smtClean="0"/>
              <a:t> </a:t>
            </a:r>
            <a:r>
              <a:rPr lang="es-ES" b="1" dirty="0" err="1" smtClean="0"/>
              <a:t>Limits</a:t>
            </a:r>
            <a:r>
              <a:rPr lang="es-ES" b="1" dirty="0" smtClean="0"/>
              <a:t>)</a:t>
            </a:r>
            <a:r>
              <a:rPr lang="es-ES" dirty="0" smtClean="0"/>
              <a:t>: Límites de Exposición Recomendados por </a:t>
            </a:r>
            <a:r>
              <a:rPr lang="es-ES" b="1" dirty="0" smtClean="0"/>
              <a:t>NIOSH</a:t>
            </a:r>
            <a:r>
              <a:rPr lang="es-ES" dirty="0" smtClean="0"/>
              <a:t>.</a:t>
            </a:r>
          </a:p>
          <a:p>
            <a:endParaRPr lang="es-E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 b="1" dirty="0" smtClean="0"/>
              <a:t>Marco Normativo Principal</a:t>
            </a:r>
            <a:r>
              <a:rPr lang="es-ES" dirty="0" smtClean="0"/>
              <a:t/>
            </a:r>
            <a:br>
              <a:rPr lang="es-ES" dirty="0" smtClean="0"/>
            </a:br>
            <a:r>
              <a:rPr lang="es-ES" dirty="0" smtClean="0"/>
              <a:t/>
            </a:r>
            <a:br>
              <a:rPr lang="es-ES" dirty="0" smtClean="0"/>
            </a:br>
            <a:endParaRPr lang="es-ES" dirty="0"/>
          </a:p>
        </p:txBody>
      </p:sp>
      <p:sp>
        <p:nvSpPr>
          <p:cNvPr id="3" name="2 Marcador de contenido"/>
          <p:cNvSpPr>
            <a:spLocks noGrp="1"/>
          </p:cNvSpPr>
          <p:nvPr>
            <p:ph idx="1"/>
          </p:nvPr>
        </p:nvSpPr>
        <p:spPr>
          <a:xfrm>
            <a:off x="457200" y="857232"/>
            <a:ext cx="8229600" cy="5597576"/>
          </a:xfrm>
        </p:spPr>
        <p:txBody>
          <a:bodyPr>
            <a:normAutofit fontScale="70000" lnSpcReduction="20000"/>
          </a:bodyPr>
          <a:lstStyle/>
          <a:p>
            <a:pPr algn="just">
              <a:buNone/>
            </a:pPr>
            <a:r>
              <a:rPr lang="es-ES" b="1" dirty="0" smtClean="0"/>
              <a:t>Marco Normativo Principal:</a:t>
            </a:r>
            <a:endParaRPr lang="es-ES" dirty="0" smtClean="0"/>
          </a:p>
          <a:p>
            <a:pPr algn="just"/>
            <a:r>
              <a:rPr lang="es-ES" b="1" dirty="0" smtClean="0">
                <a:hlinkClick r:id="rId2"/>
              </a:rPr>
              <a:t>Ley N° 19.587 de Higiene y Seguridad en el Trabajo</a:t>
            </a:r>
            <a:r>
              <a:rPr lang="es-ES" b="1" dirty="0" smtClean="0"/>
              <a:t>:</a:t>
            </a:r>
            <a:r>
              <a:rPr lang="es-ES" dirty="0" smtClean="0"/>
              <a:t> Marco legal general que obliga a proteger a los trabajadores contra contaminantes ambientales (Art. 8, 9).</a:t>
            </a:r>
          </a:p>
          <a:p>
            <a:pPr algn="just"/>
            <a:r>
              <a:rPr lang="es-ES" b="1" dirty="0" smtClean="0">
                <a:hlinkClick r:id="rId3"/>
              </a:rPr>
              <a:t>Decreto Reglamentario 351/79</a:t>
            </a:r>
            <a:r>
              <a:rPr lang="es-ES" b="1" dirty="0" smtClean="0"/>
              <a:t> (y modificatorios):</a:t>
            </a:r>
            <a:r>
              <a:rPr lang="es-ES" dirty="0" smtClean="0"/>
              <a:t> Establece las condiciones generales de higiene y seguridad, concentraciones máximas permisibles (CMP) y gestión de contaminantes químicos en el ambiente laboral.</a:t>
            </a:r>
          </a:p>
          <a:p>
            <a:pPr algn="just"/>
            <a:r>
              <a:rPr lang="es-ES" b="1" dirty="0" smtClean="0">
                <a:hlinkClick r:id="rId4"/>
              </a:rPr>
              <a:t>Ley N° 24.557 de Riesgos del Trabajo</a:t>
            </a:r>
            <a:r>
              <a:rPr lang="es-ES" b="1" dirty="0" smtClean="0"/>
              <a:t>:</a:t>
            </a:r>
            <a:r>
              <a:rPr lang="es-ES" dirty="0" smtClean="0"/>
              <a:t> Regula la cobertura de enfermedades profesionales causadas por agentes químicos, obligando a las ART a prevenir riesgos.</a:t>
            </a:r>
          </a:p>
          <a:p>
            <a:pPr algn="just"/>
            <a:r>
              <a:rPr lang="es-ES" b="1" dirty="0" smtClean="0">
                <a:hlinkClick r:id="rId5"/>
              </a:rPr>
              <a:t>Resolución SRT N° 801/2015</a:t>
            </a:r>
            <a:r>
              <a:rPr lang="es-ES" b="1" dirty="0" smtClean="0"/>
              <a:t>:</a:t>
            </a:r>
            <a:r>
              <a:rPr lang="es-ES" dirty="0" smtClean="0"/>
              <a:t> Implementa el Sistema Globalmente Armonizado de Clasificación y Etiquetado de Productos Químicos (SGA/GHS), obligando al correcto rotulado y uso de Fichas de Datos de Seguridad (FDS).</a:t>
            </a:r>
          </a:p>
          <a:p>
            <a:pPr algn="just"/>
            <a:r>
              <a:rPr lang="es-ES" b="1" dirty="0" smtClean="0">
                <a:hlinkClick r:id="rId6"/>
              </a:rPr>
              <a:t>Resolución SRT N° 861/2015</a:t>
            </a:r>
            <a:r>
              <a:rPr lang="es-ES" b="1" dirty="0" smtClean="0"/>
              <a:t>:</a:t>
            </a:r>
            <a:r>
              <a:rPr lang="es-ES" dirty="0" smtClean="0"/>
              <a:t> Aprueba el protocolo obligatorio para la medición de contaminantes químicos en el aire de los lugares de trabajo. </a:t>
            </a:r>
          </a:p>
          <a:p>
            <a:endParaRPr lang="es-E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29600" cy="875490"/>
          </a:xfrm>
        </p:spPr>
        <p:txBody>
          <a:bodyPr>
            <a:normAutofit/>
          </a:bodyPr>
          <a:lstStyle/>
          <a:p>
            <a:pPr algn="just"/>
            <a:r>
              <a:rPr lang="es-ES" sz="2400" b="1" dirty="0" smtClean="0"/>
              <a:t>Importancia de interpretar correctamente los resultados</a:t>
            </a:r>
            <a:endParaRPr lang="es-ES" sz="2400" b="1" dirty="0"/>
          </a:p>
        </p:txBody>
      </p:sp>
      <p:sp>
        <p:nvSpPr>
          <p:cNvPr id="3" name="2 Marcador de contenido"/>
          <p:cNvSpPr>
            <a:spLocks noGrp="1"/>
          </p:cNvSpPr>
          <p:nvPr>
            <p:ph idx="1"/>
          </p:nvPr>
        </p:nvSpPr>
        <p:spPr>
          <a:xfrm>
            <a:off x="285720" y="1071546"/>
            <a:ext cx="8572560" cy="5383262"/>
          </a:xfrm>
        </p:spPr>
        <p:txBody>
          <a:bodyPr>
            <a:normAutofit/>
          </a:bodyPr>
          <a:lstStyle/>
          <a:p>
            <a:pPr algn="just">
              <a:buNone/>
            </a:pPr>
            <a:r>
              <a:rPr lang="es-ES" sz="2400" dirty="0" smtClean="0"/>
              <a:t>Es importante destacar que estos valores </a:t>
            </a:r>
            <a:r>
              <a:rPr lang="es-ES" sz="2400" b="1" dirty="0" smtClean="0"/>
              <a:t>no deben considerarse como una frontera absoluta entre lo “seguro” y lo “peligroso”</a:t>
            </a:r>
            <a:r>
              <a:rPr lang="es-ES" sz="2400" dirty="0" smtClean="0"/>
              <a:t>. En realidad, constituyen </a:t>
            </a:r>
            <a:r>
              <a:rPr lang="es-ES" sz="2400" b="1" dirty="0" smtClean="0"/>
              <a:t>herramientas de referencia</a:t>
            </a:r>
            <a:r>
              <a:rPr lang="es-ES" sz="2400" dirty="0" smtClean="0"/>
              <a:t> que deben interpretarse dentro de una </a:t>
            </a:r>
            <a:r>
              <a:rPr lang="es-ES" sz="2400" b="1" dirty="0" smtClean="0"/>
              <a:t>evaluación integral del riesgo</a:t>
            </a:r>
            <a:r>
              <a:rPr lang="es-ES" sz="2400" dirty="0" smtClean="0"/>
              <a:t>, considerando también:</a:t>
            </a:r>
          </a:p>
          <a:p>
            <a:pPr algn="just"/>
            <a:r>
              <a:rPr lang="es-ES" sz="2400" dirty="0" smtClean="0"/>
              <a:t>la </a:t>
            </a:r>
            <a:r>
              <a:rPr lang="es-ES" sz="2400" b="1" dirty="0" smtClean="0"/>
              <a:t>toxicidad de la sustancia</a:t>
            </a:r>
            <a:r>
              <a:rPr lang="es-ES" sz="2400" dirty="0" smtClean="0"/>
              <a:t>, </a:t>
            </a:r>
          </a:p>
          <a:p>
            <a:pPr algn="just"/>
            <a:r>
              <a:rPr lang="es-ES" sz="2400" dirty="0" smtClean="0"/>
              <a:t>la </a:t>
            </a:r>
            <a:r>
              <a:rPr lang="es-ES" sz="2400" b="1" dirty="0" smtClean="0"/>
              <a:t>duración y frecuencia de exposición</a:t>
            </a:r>
            <a:r>
              <a:rPr lang="es-ES" sz="2400" dirty="0" smtClean="0"/>
              <a:t>, </a:t>
            </a:r>
          </a:p>
          <a:p>
            <a:pPr algn="just"/>
            <a:r>
              <a:rPr lang="es-ES" sz="2400" dirty="0" smtClean="0"/>
              <a:t>las </a:t>
            </a:r>
            <a:r>
              <a:rPr lang="es-ES" sz="2400" b="1" dirty="0" smtClean="0"/>
              <a:t>condiciones de trabajo</a:t>
            </a:r>
            <a:r>
              <a:rPr lang="es-ES" sz="2400" dirty="0" smtClean="0"/>
              <a:t>, </a:t>
            </a:r>
          </a:p>
          <a:p>
            <a:pPr algn="just"/>
            <a:r>
              <a:rPr lang="es-ES" sz="2400" dirty="0" smtClean="0"/>
              <a:t>la </a:t>
            </a:r>
            <a:r>
              <a:rPr lang="es-ES" sz="2400" b="1" dirty="0" smtClean="0"/>
              <a:t>ventilación del ambiente</a:t>
            </a:r>
            <a:r>
              <a:rPr lang="es-ES" sz="2400" dirty="0" smtClean="0"/>
              <a:t>, </a:t>
            </a:r>
          </a:p>
          <a:p>
            <a:pPr algn="just"/>
            <a:r>
              <a:rPr lang="es-ES" sz="2400" dirty="0" smtClean="0"/>
              <a:t>el uso de </a:t>
            </a:r>
            <a:r>
              <a:rPr lang="es-ES" sz="2400" b="1" dirty="0" smtClean="0"/>
              <a:t>elementos de protección personal</a:t>
            </a:r>
            <a:r>
              <a:rPr lang="es-ES" sz="2400" dirty="0" smtClean="0"/>
              <a:t>, </a:t>
            </a:r>
          </a:p>
          <a:p>
            <a:pPr algn="just"/>
            <a:r>
              <a:rPr lang="es-ES" sz="2400" dirty="0" smtClean="0"/>
              <a:t>y la </a:t>
            </a:r>
            <a:r>
              <a:rPr lang="es-ES" sz="2400" b="1" dirty="0" smtClean="0"/>
              <a:t>susceptibilidad individual</a:t>
            </a:r>
            <a:r>
              <a:rPr lang="es-ES" sz="2400" dirty="0" smtClean="0"/>
              <a:t> del trabajador.</a:t>
            </a:r>
          </a:p>
          <a:p>
            <a:endParaRPr lang="es-E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29600" cy="804052"/>
          </a:xfrm>
        </p:spPr>
        <p:txBody>
          <a:bodyPr>
            <a:normAutofit fontScale="90000"/>
          </a:bodyPr>
          <a:lstStyle/>
          <a:p>
            <a:pPr algn="just"/>
            <a:r>
              <a:rPr lang="es-ES" sz="3100" b="1" dirty="0" smtClean="0"/>
              <a:t>Otras técnicas de monitoreo ambiental</a:t>
            </a:r>
            <a:r>
              <a:rPr lang="es-ES" b="1" dirty="0" smtClean="0"/>
              <a:t/>
            </a:r>
            <a:br>
              <a:rPr lang="es-ES" b="1" dirty="0" smtClean="0"/>
            </a:br>
            <a:endParaRPr lang="es-ES" dirty="0"/>
          </a:p>
        </p:txBody>
      </p:sp>
      <p:sp>
        <p:nvSpPr>
          <p:cNvPr id="3" name="2 Marcador de contenido"/>
          <p:cNvSpPr>
            <a:spLocks noGrp="1"/>
          </p:cNvSpPr>
          <p:nvPr>
            <p:ph idx="1"/>
          </p:nvPr>
        </p:nvSpPr>
        <p:spPr>
          <a:xfrm>
            <a:off x="285720" y="903258"/>
            <a:ext cx="8643998" cy="5597576"/>
          </a:xfrm>
        </p:spPr>
        <p:txBody>
          <a:bodyPr>
            <a:normAutofit fontScale="85000" lnSpcReduction="20000"/>
          </a:bodyPr>
          <a:lstStyle/>
          <a:p>
            <a:pPr>
              <a:buNone/>
            </a:pPr>
            <a:r>
              <a:rPr lang="es-ES" dirty="0" smtClean="0"/>
              <a:t>Además del muestreo de aire, en algunos casos se utilizan otras técnicas para </a:t>
            </a:r>
            <a:r>
              <a:rPr lang="es-ES" b="1" dirty="0" smtClean="0"/>
              <a:t>estimar la presencia de contaminantes en el entorno laboral</a:t>
            </a:r>
            <a:r>
              <a:rPr lang="es-ES" dirty="0" smtClean="0"/>
              <a:t>, por ejemplo:</a:t>
            </a:r>
          </a:p>
          <a:p>
            <a:r>
              <a:rPr lang="es-ES" b="1" dirty="0" smtClean="0"/>
              <a:t>Muestras por </a:t>
            </a:r>
            <a:r>
              <a:rPr lang="es-ES" b="1" dirty="0" err="1" smtClean="0"/>
              <a:t>frotis</a:t>
            </a:r>
            <a:r>
              <a:rPr lang="es-ES" b="1" dirty="0" smtClean="0"/>
              <a:t> (</a:t>
            </a:r>
            <a:r>
              <a:rPr lang="es-ES" b="1" dirty="0" err="1" smtClean="0"/>
              <a:t>wipe</a:t>
            </a:r>
            <a:r>
              <a:rPr lang="es-ES" b="1" dirty="0" smtClean="0"/>
              <a:t> </a:t>
            </a:r>
            <a:r>
              <a:rPr lang="es-ES" b="1" dirty="0" err="1" smtClean="0"/>
              <a:t>samples</a:t>
            </a:r>
            <a:r>
              <a:rPr lang="es-ES" b="1" dirty="0" smtClean="0"/>
              <a:t>)</a:t>
            </a:r>
            <a:r>
              <a:rPr lang="es-ES" dirty="0" smtClean="0"/>
              <a:t> sobre superficies de trabajo. </a:t>
            </a:r>
          </a:p>
          <a:p>
            <a:r>
              <a:rPr lang="es-ES" dirty="0" smtClean="0"/>
              <a:t>Evaluación de la </a:t>
            </a:r>
            <a:r>
              <a:rPr lang="es-ES" b="1" dirty="0" smtClean="0"/>
              <a:t>contaminación en la piel</a:t>
            </a:r>
            <a:r>
              <a:rPr lang="es-ES" dirty="0" smtClean="0"/>
              <a:t> del trabajador. </a:t>
            </a:r>
          </a:p>
          <a:p>
            <a:r>
              <a:rPr lang="es-ES" dirty="0" smtClean="0"/>
              <a:t>Detección de residuos en herramientas, equipos o mesas de trabajo. </a:t>
            </a:r>
          </a:p>
          <a:p>
            <a:pPr>
              <a:buNone/>
            </a:pPr>
            <a:r>
              <a:rPr lang="es-ES" dirty="0" smtClean="0"/>
              <a:t>Estas técnicas pueden ser útiles para detectar </a:t>
            </a:r>
            <a:r>
              <a:rPr lang="es-ES" b="1" dirty="0" smtClean="0"/>
              <a:t>contaminación superficial</a:t>
            </a:r>
            <a:r>
              <a:rPr lang="es-ES" dirty="0" smtClean="0"/>
              <a:t> o posibles </a:t>
            </a:r>
            <a:r>
              <a:rPr lang="es-ES" b="1" dirty="0" smtClean="0"/>
              <a:t>fuentes secundarias de exposición</a:t>
            </a:r>
            <a:r>
              <a:rPr lang="es-ES" dirty="0" smtClean="0"/>
              <a:t>, especialmente cuando existe riesgo de </a:t>
            </a:r>
            <a:r>
              <a:rPr lang="es-ES" b="1" dirty="0" smtClean="0"/>
              <a:t>absorción cutánea</a:t>
            </a:r>
            <a:r>
              <a:rPr lang="es-ES" dirty="0" smtClean="0"/>
              <a:t> o </a:t>
            </a:r>
            <a:r>
              <a:rPr lang="es-ES" b="1" dirty="0" smtClean="0"/>
              <a:t>ingestión accidental</a:t>
            </a:r>
            <a:r>
              <a:rPr lang="es-ES" dirty="0" smtClean="0"/>
              <a:t>.</a:t>
            </a:r>
          </a:p>
          <a:p>
            <a:endParaRPr lang="es-E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3 Marcador de contenido" descr="bomba-personal-muestreo-1024x1024.jpg"/>
          <p:cNvPicPr>
            <a:picLocks noGrp="1" noChangeAspect="1"/>
          </p:cNvPicPr>
          <p:nvPr>
            <p:ph idx="1"/>
          </p:nvPr>
        </p:nvPicPr>
        <p:blipFill>
          <a:blip r:embed="rId2"/>
          <a:stretch>
            <a:fillRect/>
          </a:stretch>
        </p:blipFill>
        <p:spPr>
          <a:xfrm>
            <a:off x="214282" y="285728"/>
            <a:ext cx="3214710" cy="3857652"/>
          </a:xfrm>
        </p:spPr>
      </p:pic>
      <p:pic>
        <p:nvPicPr>
          <p:cNvPr id="5" name="4 Imagen" descr="unnamed.png"/>
          <p:cNvPicPr>
            <a:picLocks noChangeAspect="1"/>
          </p:cNvPicPr>
          <p:nvPr/>
        </p:nvPicPr>
        <p:blipFill>
          <a:blip r:embed="rId3"/>
          <a:stretch>
            <a:fillRect/>
          </a:stretch>
        </p:blipFill>
        <p:spPr>
          <a:xfrm>
            <a:off x="285720" y="4214818"/>
            <a:ext cx="8643998" cy="2330888"/>
          </a:xfrm>
          <a:prstGeom prst="rect">
            <a:avLst/>
          </a:prstGeom>
        </p:spPr>
      </p:pic>
      <p:pic>
        <p:nvPicPr>
          <p:cNvPr id="6" name="5 Imagen" descr="cuidadopielprevencion480-320x240.jpg"/>
          <p:cNvPicPr>
            <a:picLocks noChangeAspect="1"/>
          </p:cNvPicPr>
          <p:nvPr/>
        </p:nvPicPr>
        <p:blipFill>
          <a:blip r:embed="rId4"/>
          <a:stretch>
            <a:fillRect/>
          </a:stretch>
        </p:blipFill>
        <p:spPr>
          <a:xfrm>
            <a:off x="3428992" y="214290"/>
            <a:ext cx="3119438" cy="2214562"/>
          </a:xfrm>
          <a:prstGeom prst="rect">
            <a:avLst/>
          </a:prstGeom>
        </p:spPr>
      </p:pic>
      <p:pic>
        <p:nvPicPr>
          <p:cNvPr id="7" name="6 Imagen" descr="EchantillonnageSurface_Sani_Stick.png"/>
          <p:cNvPicPr>
            <a:picLocks noChangeAspect="1"/>
          </p:cNvPicPr>
          <p:nvPr/>
        </p:nvPicPr>
        <p:blipFill>
          <a:blip r:embed="rId5" cstate="print"/>
          <a:stretch>
            <a:fillRect/>
          </a:stretch>
        </p:blipFill>
        <p:spPr>
          <a:xfrm>
            <a:off x="3428992" y="2428868"/>
            <a:ext cx="3071834" cy="1714512"/>
          </a:xfrm>
          <a:prstGeom prst="rect">
            <a:avLst/>
          </a:prstGeom>
        </p:spPr>
      </p:pic>
      <p:pic>
        <p:nvPicPr>
          <p:cNvPr id="8" name="7 Imagen" descr="EchantillonnageSurface_Sani-sponge_1.jpg"/>
          <p:cNvPicPr>
            <a:picLocks noChangeAspect="1"/>
          </p:cNvPicPr>
          <p:nvPr/>
        </p:nvPicPr>
        <p:blipFill>
          <a:blip r:embed="rId6"/>
          <a:stretch>
            <a:fillRect/>
          </a:stretch>
        </p:blipFill>
        <p:spPr>
          <a:xfrm>
            <a:off x="6500825" y="214290"/>
            <a:ext cx="2500331" cy="392909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0"/>
            <a:ext cx="8229600" cy="946928"/>
          </a:xfrm>
        </p:spPr>
        <p:txBody>
          <a:bodyPr>
            <a:normAutofit fontScale="90000"/>
          </a:bodyPr>
          <a:lstStyle/>
          <a:p>
            <a:pPr algn="ctr"/>
            <a:r>
              <a:rPr lang="es-ES" sz="3100" b="1" dirty="0" smtClean="0"/>
              <a:t>Monitoreo biológico</a:t>
            </a:r>
            <a:r>
              <a:rPr lang="es-ES" b="1" dirty="0" smtClean="0"/>
              <a:t/>
            </a:r>
            <a:br>
              <a:rPr lang="es-ES" b="1" dirty="0" smtClean="0"/>
            </a:br>
            <a:endParaRPr lang="es-ES" dirty="0"/>
          </a:p>
        </p:txBody>
      </p:sp>
      <p:sp>
        <p:nvSpPr>
          <p:cNvPr id="3" name="2 Marcador de contenido"/>
          <p:cNvSpPr>
            <a:spLocks noGrp="1"/>
          </p:cNvSpPr>
          <p:nvPr>
            <p:ph idx="1"/>
          </p:nvPr>
        </p:nvSpPr>
        <p:spPr>
          <a:xfrm>
            <a:off x="357158" y="571480"/>
            <a:ext cx="8501122" cy="5883328"/>
          </a:xfrm>
        </p:spPr>
        <p:txBody>
          <a:bodyPr>
            <a:normAutofit fontScale="40000" lnSpcReduction="20000"/>
          </a:bodyPr>
          <a:lstStyle/>
          <a:p>
            <a:pPr>
              <a:buNone/>
            </a:pPr>
            <a:r>
              <a:rPr lang="es-ES" sz="3400" dirty="0" smtClean="0"/>
              <a:t>El </a:t>
            </a:r>
            <a:r>
              <a:rPr lang="es-ES" sz="3400" b="1" dirty="0" smtClean="0"/>
              <a:t>monitoreo biológico</a:t>
            </a:r>
            <a:r>
              <a:rPr lang="es-ES" sz="3400" dirty="0" smtClean="0"/>
              <a:t> se utiliza cuando la exposición a una sustancia química puede ocurrir por </a:t>
            </a:r>
            <a:r>
              <a:rPr lang="es-ES" sz="3400" b="1" dirty="0" smtClean="0"/>
              <a:t>distintas vías de ingreso</a:t>
            </a:r>
            <a:r>
              <a:rPr lang="es-ES" sz="3400" dirty="0" smtClean="0"/>
              <a:t>, no solo por inhalación, como:</a:t>
            </a:r>
          </a:p>
          <a:p>
            <a:r>
              <a:rPr lang="es-ES" sz="3400" b="1" dirty="0" smtClean="0"/>
              <a:t>respiratoria</a:t>
            </a:r>
            <a:r>
              <a:rPr lang="es-ES" sz="3400" dirty="0" smtClean="0"/>
              <a:t> </a:t>
            </a:r>
          </a:p>
          <a:p>
            <a:r>
              <a:rPr lang="es-ES" sz="3400" b="1" dirty="0" smtClean="0"/>
              <a:t>cutánea</a:t>
            </a:r>
            <a:r>
              <a:rPr lang="es-ES" sz="3400" dirty="0" smtClean="0"/>
              <a:t> </a:t>
            </a:r>
          </a:p>
          <a:p>
            <a:r>
              <a:rPr lang="es-ES" sz="3400" b="1" dirty="0" smtClean="0"/>
              <a:t>digestiva</a:t>
            </a:r>
            <a:r>
              <a:rPr lang="es-ES" sz="3400" dirty="0" smtClean="0"/>
              <a:t> </a:t>
            </a:r>
          </a:p>
          <a:p>
            <a:pPr>
              <a:buNone/>
            </a:pPr>
            <a:endParaRPr lang="es-ES" sz="3400" dirty="0" smtClean="0"/>
          </a:p>
          <a:p>
            <a:pPr>
              <a:buNone/>
            </a:pPr>
            <a:r>
              <a:rPr lang="es-ES" sz="3400" dirty="0" smtClean="0"/>
              <a:t>Permite evaluar la </a:t>
            </a:r>
            <a:r>
              <a:rPr lang="es-ES" sz="3400" b="1" dirty="0" smtClean="0"/>
              <a:t>cantidad de sustancia absorbida por el organismo</a:t>
            </a:r>
            <a:r>
              <a:rPr lang="es-ES" sz="3400" dirty="0" smtClean="0"/>
              <a:t>, considerando la exposición total del trabajador.</a:t>
            </a:r>
          </a:p>
          <a:p>
            <a:pPr>
              <a:buNone/>
            </a:pPr>
            <a:endParaRPr lang="es-ES" sz="3400" dirty="0" smtClean="0"/>
          </a:p>
          <a:p>
            <a:pPr>
              <a:buNone/>
            </a:pPr>
            <a:r>
              <a:rPr lang="es-ES" sz="3400" b="1" dirty="0" smtClean="0"/>
              <a:t>¿Cómo se realiza?</a:t>
            </a:r>
          </a:p>
          <a:p>
            <a:r>
              <a:rPr lang="es-ES" sz="3400" dirty="0" smtClean="0"/>
              <a:t>Se analizan muestras biológicas como:</a:t>
            </a:r>
          </a:p>
          <a:p>
            <a:r>
              <a:rPr lang="es-ES" sz="3400" b="1" dirty="0" smtClean="0"/>
              <a:t>aire exhalado</a:t>
            </a:r>
            <a:r>
              <a:rPr lang="es-ES" sz="3400" dirty="0" smtClean="0"/>
              <a:t> </a:t>
            </a:r>
          </a:p>
          <a:p>
            <a:r>
              <a:rPr lang="es-ES" sz="3400" b="1" dirty="0" smtClean="0"/>
              <a:t>orina</a:t>
            </a:r>
            <a:r>
              <a:rPr lang="es-ES" sz="3400" dirty="0" smtClean="0"/>
              <a:t> </a:t>
            </a:r>
          </a:p>
          <a:p>
            <a:r>
              <a:rPr lang="es-ES" sz="3400" b="1" dirty="0" smtClean="0"/>
              <a:t>sangre</a:t>
            </a:r>
            <a:r>
              <a:rPr lang="es-ES" sz="3400" dirty="0" smtClean="0"/>
              <a:t> </a:t>
            </a:r>
          </a:p>
          <a:p>
            <a:pPr>
              <a:buNone/>
            </a:pPr>
            <a:endParaRPr lang="es-ES" sz="3400" dirty="0" smtClean="0"/>
          </a:p>
          <a:p>
            <a:pPr>
              <a:buNone/>
            </a:pPr>
            <a:r>
              <a:rPr lang="es-ES" sz="3400" dirty="0" smtClean="0"/>
              <a:t>Estas determinaciones brindan información más completa que el simple muestreo del aire, ya que reflejan la </a:t>
            </a:r>
            <a:r>
              <a:rPr lang="es-ES" sz="3400" b="1" dirty="0" smtClean="0"/>
              <a:t>absorción real</a:t>
            </a:r>
            <a:r>
              <a:rPr lang="es-ES" sz="3400" dirty="0" smtClean="0"/>
              <a:t> y también las </a:t>
            </a:r>
            <a:r>
              <a:rPr lang="es-ES" sz="3400" b="1" dirty="0" smtClean="0"/>
              <a:t>respuestas fisiológicas individuales</a:t>
            </a:r>
            <a:r>
              <a:rPr lang="es-ES" sz="3400" dirty="0" smtClean="0"/>
              <a:t>.</a:t>
            </a:r>
          </a:p>
          <a:p>
            <a:pPr>
              <a:buNone/>
            </a:pPr>
            <a:endParaRPr lang="es-ES" sz="3400" dirty="0" smtClean="0"/>
          </a:p>
          <a:p>
            <a:pPr>
              <a:buNone/>
            </a:pPr>
            <a:r>
              <a:rPr lang="es-ES" sz="3400" b="1" dirty="0" smtClean="0"/>
              <a:t>Valores de referencia</a:t>
            </a:r>
          </a:p>
          <a:p>
            <a:pPr>
              <a:buNone/>
            </a:pPr>
            <a:r>
              <a:rPr lang="es-ES" sz="3400" dirty="0" smtClean="0"/>
              <a:t>Los resultados se comparan con los:</a:t>
            </a:r>
          </a:p>
          <a:p>
            <a:r>
              <a:rPr lang="es-ES" sz="3400" b="1" dirty="0" smtClean="0"/>
              <a:t>BEI (Índices de Exposición Biológica)</a:t>
            </a:r>
            <a:r>
              <a:rPr lang="es-ES" sz="3400" dirty="0" smtClean="0"/>
              <a:t> de la </a:t>
            </a:r>
            <a:r>
              <a:rPr lang="es-ES" sz="3400" b="1" dirty="0" smtClean="0"/>
              <a:t>ACGIH</a:t>
            </a:r>
            <a:r>
              <a:rPr lang="es-ES" sz="3400" dirty="0" smtClean="0"/>
              <a:t> </a:t>
            </a:r>
          </a:p>
          <a:p>
            <a:pPr>
              <a:buNone/>
            </a:pPr>
            <a:r>
              <a:rPr lang="es-ES" sz="3400" dirty="0" smtClean="0"/>
              <a:t>Estos valores </a:t>
            </a:r>
            <a:r>
              <a:rPr lang="es-ES" sz="3400" b="1" dirty="0" smtClean="0"/>
              <a:t>no indican por sí solos</a:t>
            </a:r>
            <a:r>
              <a:rPr lang="es-ES" sz="3400" dirty="0" smtClean="0"/>
              <a:t> si una exposición es segura o peligrosa, sino que deben interpretarse junto con otros datos de exposición y salud.</a:t>
            </a:r>
          </a:p>
          <a:p>
            <a:pPr>
              <a:buNone/>
            </a:pPr>
            <a:r>
              <a:rPr lang="es-ES" sz="3400" b="1" dirty="0" smtClean="0"/>
              <a:t>Permite:</a:t>
            </a:r>
          </a:p>
          <a:p>
            <a:r>
              <a:rPr lang="es-ES" sz="3400" dirty="0" smtClean="0"/>
              <a:t>Detectar absorción de sustancias químicas </a:t>
            </a:r>
          </a:p>
          <a:p>
            <a:r>
              <a:rPr lang="es-ES" sz="3400" dirty="0" smtClean="0"/>
              <a:t>Evaluar exposición por todas las vías de ingreso </a:t>
            </a:r>
          </a:p>
          <a:p>
            <a:r>
              <a:rPr lang="es-ES" sz="3400" dirty="0" smtClean="0"/>
              <a:t>Complementar el monitoreo ambiental </a:t>
            </a:r>
          </a:p>
          <a:p>
            <a:r>
              <a:rPr lang="es-ES" sz="3400" dirty="0" smtClean="0"/>
              <a:t>Mejorar la prevención en salud ocupacional</a:t>
            </a:r>
          </a:p>
          <a:p>
            <a:pPr>
              <a:buNone/>
            </a:pPr>
            <a:endParaRPr lang="es-ES" sz="3400" dirty="0" smtClean="0"/>
          </a:p>
          <a:p>
            <a:endParaRPr lang="es-E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642910" y="571480"/>
            <a:ext cx="7858180" cy="588329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214290"/>
            <a:ext cx="8229600" cy="589738"/>
          </a:xfrm>
        </p:spPr>
        <p:txBody>
          <a:bodyPr>
            <a:normAutofit/>
          </a:bodyPr>
          <a:lstStyle/>
          <a:p>
            <a:r>
              <a:rPr lang="es-AR" sz="2400" b="1" dirty="0" smtClean="0"/>
              <a:t>Muestreo biológico </a:t>
            </a:r>
            <a:endParaRPr lang="es-ES" sz="2400" b="1" dirty="0"/>
          </a:p>
        </p:txBody>
      </p:sp>
      <p:sp>
        <p:nvSpPr>
          <p:cNvPr id="3" name="2 Marcador de contenido"/>
          <p:cNvSpPr>
            <a:spLocks noGrp="1"/>
          </p:cNvSpPr>
          <p:nvPr>
            <p:ph idx="1"/>
          </p:nvPr>
        </p:nvSpPr>
        <p:spPr>
          <a:xfrm>
            <a:off x="457200" y="857232"/>
            <a:ext cx="8229600" cy="5597576"/>
          </a:xfrm>
        </p:spPr>
        <p:txBody>
          <a:bodyPr>
            <a:normAutofit fontScale="70000" lnSpcReduction="20000"/>
          </a:bodyPr>
          <a:lstStyle/>
          <a:p>
            <a:pPr algn="just">
              <a:buNone/>
            </a:pPr>
            <a:r>
              <a:rPr lang="es-ES" sz="3600" b="1" dirty="0" smtClean="0"/>
              <a:t>Factores críticos</a:t>
            </a:r>
          </a:p>
          <a:p>
            <a:pPr algn="just">
              <a:buNone/>
            </a:pPr>
            <a:r>
              <a:rPr lang="es-ES" sz="3600" b="1" dirty="0" smtClean="0"/>
              <a:t>1. Momento de la toma de muestra</a:t>
            </a:r>
          </a:p>
          <a:p>
            <a:pPr algn="just"/>
            <a:r>
              <a:rPr lang="es-ES" dirty="0" smtClean="0"/>
              <a:t>Es fundamental respetar el </a:t>
            </a:r>
            <a:r>
              <a:rPr lang="es-ES" b="1" dirty="0" smtClean="0"/>
              <a:t>tiempo adecuado de muestreo</a:t>
            </a:r>
            <a:r>
              <a:rPr lang="es-ES" dirty="0" smtClean="0"/>
              <a:t>. </a:t>
            </a:r>
          </a:p>
          <a:p>
            <a:pPr algn="just"/>
            <a:r>
              <a:rPr lang="es-ES" dirty="0" smtClean="0"/>
              <a:t>Depende de la </a:t>
            </a:r>
            <a:r>
              <a:rPr lang="es-ES" b="1" dirty="0" smtClean="0"/>
              <a:t>vida media</a:t>
            </a:r>
            <a:r>
              <a:rPr lang="es-ES" dirty="0" smtClean="0"/>
              <a:t> de la sustancia o su marcador biológico. </a:t>
            </a:r>
          </a:p>
          <a:p>
            <a:pPr algn="just"/>
            <a:r>
              <a:rPr lang="es-ES" dirty="0" smtClean="0"/>
              <a:t>Los resultados pueden reflejar: </a:t>
            </a:r>
          </a:p>
          <a:p>
            <a:pPr lvl="1" algn="just"/>
            <a:r>
              <a:rPr lang="es-ES" b="1" dirty="0" smtClean="0"/>
              <a:t>picos de exposición</a:t>
            </a:r>
            <a:r>
              <a:rPr lang="es-ES" dirty="0" smtClean="0"/>
              <a:t> </a:t>
            </a:r>
          </a:p>
          <a:p>
            <a:pPr lvl="1" algn="just"/>
            <a:r>
              <a:rPr lang="es-ES" dirty="0" smtClean="0"/>
              <a:t>o </a:t>
            </a:r>
            <a:r>
              <a:rPr lang="es-ES" b="1" dirty="0" smtClean="0"/>
              <a:t>niveles de equilibrio</a:t>
            </a:r>
            <a:r>
              <a:rPr lang="es-ES" dirty="0" smtClean="0"/>
              <a:t> en el organismo. </a:t>
            </a:r>
          </a:p>
          <a:p>
            <a:pPr algn="just">
              <a:buNone/>
            </a:pPr>
            <a:r>
              <a:rPr lang="es-ES" b="1" dirty="0" smtClean="0"/>
              <a:t>2. Variabilidad individual</a:t>
            </a:r>
          </a:p>
          <a:p>
            <a:pPr algn="just">
              <a:buNone/>
            </a:pPr>
            <a:r>
              <a:rPr lang="es-ES" dirty="0" smtClean="0"/>
              <a:t>La interpretación debe considerar diferencias entre personas.</a:t>
            </a:r>
          </a:p>
          <a:p>
            <a:pPr algn="just">
              <a:buNone/>
            </a:pPr>
            <a:r>
              <a:rPr lang="es-ES" b="1" dirty="0" smtClean="0"/>
              <a:t>3. Interpretación profesional</a:t>
            </a:r>
          </a:p>
          <a:p>
            <a:pPr algn="just"/>
            <a:r>
              <a:rPr lang="es-ES" dirty="0" smtClean="0"/>
              <a:t>Los resultados deben ser evaluados por </a:t>
            </a:r>
            <a:r>
              <a:rPr lang="es-ES" b="1" dirty="0" smtClean="0"/>
              <a:t>personal médico capacitado</a:t>
            </a:r>
            <a:r>
              <a:rPr lang="es-ES" dirty="0" smtClean="0"/>
              <a:t>. </a:t>
            </a:r>
          </a:p>
          <a:p>
            <a:pPr algn="just"/>
            <a:r>
              <a:rPr lang="es-ES" dirty="0" smtClean="0"/>
              <a:t>Es necesario apoyarse en la </a:t>
            </a:r>
            <a:r>
              <a:rPr lang="es-ES" b="1" dirty="0" smtClean="0"/>
              <a:t>documentación técnica de los BEI (ACGIH)</a:t>
            </a:r>
            <a:r>
              <a:rPr lang="es-ES" dirty="0" smtClean="0"/>
              <a:t>.</a:t>
            </a:r>
          </a:p>
          <a:p>
            <a:pPr algn="just"/>
            <a:endParaRPr lang="es-E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0"/>
            <a:ext cx="8229600" cy="1399032"/>
          </a:xfrm>
        </p:spPr>
        <p:txBody>
          <a:bodyPr>
            <a:noAutofit/>
          </a:bodyPr>
          <a:lstStyle/>
          <a:p>
            <a:pPr algn="ctr"/>
            <a:r>
              <a:rPr lang="es-ES" sz="3200" b="1" dirty="0" smtClean="0"/>
              <a:t>Control o tratamiento del riesgo Medidas preventivas y de protección para accidentes de trabajo</a:t>
            </a:r>
            <a:endParaRPr lang="es-ES" sz="3200" b="1" dirty="0"/>
          </a:p>
        </p:txBody>
      </p:sp>
      <p:sp>
        <p:nvSpPr>
          <p:cNvPr id="3" name="2 Marcador de contenido"/>
          <p:cNvSpPr>
            <a:spLocks noGrp="1"/>
          </p:cNvSpPr>
          <p:nvPr>
            <p:ph idx="1"/>
          </p:nvPr>
        </p:nvSpPr>
        <p:spPr>
          <a:xfrm>
            <a:off x="457200" y="1428736"/>
            <a:ext cx="8229600" cy="5026072"/>
          </a:xfrm>
        </p:spPr>
        <p:txBody>
          <a:bodyPr>
            <a:normAutofit/>
          </a:bodyPr>
          <a:lstStyle/>
          <a:p>
            <a:pPr algn="just">
              <a:buNone/>
            </a:pPr>
            <a:r>
              <a:rPr lang="es-ES" sz="1600" dirty="0" smtClean="0"/>
              <a:t>El principal mecanismo que se debe aplicar para el control de la exposición a sustancias químicas es eliminar el producto peligroso. Puede implicar un cambio en el proceso o la ingeniería total, siendo un ejemplo el uso de montacargas eléctricos en lugar de montacargas a diesel o a gasolina, lo cual elimina la exposición a las emisiones del motor (diesel).</a:t>
            </a:r>
          </a:p>
          <a:p>
            <a:pPr algn="just">
              <a:buNone/>
            </a:pPr>
            <a:r>
              <a:rPr lang="es-ES" sz="1600" dirty="0" smtClean="0"/>
              <a:t>En algunos casos, la eliminación no se logra alcanzar y se requerirán otras intervenciones. Para esto, se ha tomado como referencia la estrategia de la Unión Europea, denominada el principio STOP.</a:t>
            </a:r>
          </a:p>
          <a:p>
            <a:pPr algn="just">
              <a:buAutoNum type="arabicParenR"/>
            </a:pPr>
            <a:r>
              <a:rPr lang="es-AR" sz="1600" b="1" u="sng" dirty="0" smtClean="0">
                <a:solidFill>
                  <a:schemeClr val="accent5">
                    <a:lumMod val="60000"/>
                    <a:lumOff val="40000"/>
                  </a:schemeClr>
                </a:solidFill>
              </a:rPr>
              <a:t>SUSTITUCIÓN</a:t>
            </a:r>
          </a:p>
          <a:p>
            <a:pPr algn="just">
              <a:buNone/>
            </a:pPr>
            <a:r>
              <a:rPr lang="es-ES" sz="1600" dirty="0" smtClean="0"/>
              <a:t>de las sustancias químicas debe ser un proceso planificado con la participación de todas las áreas involucradas, incluyendo áreas operativas, líderes de procesos, innovación y desarrollo, áreas financieras y de seguridad y salud en el trabajo, entre otras. </a:t>
            </a:r>
          </a:p>
          <a:p>
            <a:pPr algn="just">
              <a:buNone/>
            </a:pPr>
            <a:r>
              <a:rPr lang="es-ES" sz="1600" dirty="0" smtClean="0"/>
              <a:t>si bien se quiere que se sustituya una sustancia por otra menos peligrosa, se deberán considerar sus potenciales impactos sobre la calidad y efectividad del proceso, el impacto financiero y económico sobre la empresa, y posibles sobrecostos en el producto final.</a:t>
            </a:r>
            <a:endParaRPr lang="es-ES" sz="1600" b="1" u="sng" dirty="0">
              <a:solidFill>
                <a:schemeClr val="accent5">
                  <a:lumMod val="60000"/>
                  <a:lumOff val="40000"/>
                </a:schemeClr>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0"/>
            <a:ext cx="8229600" cy="642918"/>
          </a:xfrm>
        </p:spPr>
        <p:txBody>
          <a:bodyPr>
            <a:normAutofit/>
          </a:bodyPr>
          <a:lstStyle/>
          <a:p>
            <a:r>
              <a:rPr lang="es-AR" sz="2400" b="1" dirty="0" smtClean="0">
                <a:solidFill>
                  <a:schemeClr val="accent5">
                    <a:lumMod val="60000"/>
                    <a:lumOff val="40000"/>
                  </a:schemeClr>
                </a:solidFill>
              </a:rPr>
              <a:t>SUSTITUCIÓN</a:t>
            </a:r>
            <a:endParaRPr lang="es-ES" sz="2400" b="1" dirty="0">
              <a:solidFill>
                <a:schemeClr val="accent5">
                  <a:lumMod val="60000"/>
                  <a:lumOff val="40000"/>
                </a:schemeClr>
              </a:solidFill>
            </a:endParaRPr>
          </a:p>
        </p:txBody>
      </p:sp>
      <p:sp>
        <p:nvSpPr>
          <p:cNvPr id="3" name="2 Marcador de contenido"/>
          <p:cNvSpPr>
            <a:spLocks noGrp="1"/>
          </p:cNvSpPr>
          <p:nvPr>
            <p:ph idx="1"/>
          </p:nvPr>
        </p:nvSpPr>
        <p:spPr>
          <a:xfrm>
            <a:off x="285720" y="642918"/>
            <a:ext cx="8572560" cy="5811890"/>
          </a:xfrm>
        </p:spPr>
        <p:txBody>
          <a:bodyPr>
            <a:normAutofit/>
          </a:bodyPr>
          <a:lstStyle/>
          <a:p>
            <a:pPr algn="just">
              <a:buNone/>
            </a:pPr>
            <a:r>
              <a:rPr lang="es-ES" sz="1800" dirty="0" smtClean="0"/>
              <a:t>Aspectos que involucran la sustitución pueden ser:</a:t>
            </a:r>
          </a:p>
          <a:p>
            <a:pPr algn="just">
              <a:buNone/>
            </a:pPr>
            <a:r>
              <a:rPr lang="es-ES" sz="1800" dirty="0" smtClean="0"/>
              <a:t>1)Cambios en la composición química, </a:t>
            </a:r>
          </a:p>
          <a:p>
            <a:pPr algn="just">
              <a:buNone/>
            </a:pPr>
            <a:r>
              <a:rPr lang="es-ES" sz="1800" dirty="0" smtClean="0"/>
              <a:t>Un ejemplo es la sustitución con </a:t>
            </a:r>
            <a:r>
              <a:rPr lang="es-ES" sz="1800" dirty="0" err="1" smtClean="0"/>
              <a:t>ésteres</a:t>
            </a:r>
            <a:r>
              <a:rPr lang="es-ES" sz="1800" dirty="0" smtClean="0"/>
              <a:t> </a:t>
            </a:r>
            <a:r>
              <a:rPr lang="es-ES" sz="1800" dirty="0" err="1" smtClean="0"/>
              <a:t>dibásicos</a:t>
            </a:r>
            <a:r>
              <a:rPr lang="es-ES" sz="1800" dirty="0" smtClean="0"/>
              <a:t> en lugar del cloruro de metileno como removedor de pintura. Los </a:t>
            </a:r>
            <a:r>
              <a:rPr lang="es-ES" sz="1800" dirty="0" err="1" smtClean="0"/>
              <a:t>ésteres</a:t>
            </a:r>
            <a:r>
              <a:rPr lang="es-ES" sz="1800" dirty="0" smtClean="0"/>
              <a:t> </a:t>
            </a:r>
            <a:r>
              <a:rPr lang="es-ES" sz="1800" dirty="0" err="1" smtClean="0"/>
              <a:t>dibásicos</a:t>
            </a:r>
            <a:r>
              <a:rPr lang="es-ES" sz="1800" dirty="0" smtClean="0"/>
              <a:t> son menos tóxicos (peligrosos), pero también menos volátiles que el cloruro de metileno, por lo que la exposición también es menor.</a:t>
            </a:r>
          </a:p>
          <a:p>
            <a:pPr algn="just">
              <a:buNone/>
            </a:pPr>
            <a:r>
              <a:rPr lang="es-ES" sz="1800" dirty="0" smtClean="0"/>
              <a:t>2)la forma o presentación de la sustancia. </a:t>
            </a:r>
          </a:p>
          <a:p>
            <a:pPr algn="just">
              <a:buNone/>
            </a:pPr>
            <a:r>
              <a:rPr lang="es-ES" sz="1800" dirty="0" smtClean="0"/>
              <a:t>Cambiar de productos en polvo por granulados o el cambio de productos en polvo por productos con recubrimiento en material menos peligroso que el original; este tipo de recubrimiento ha sido utilizado para enzimas en fábricas </a:t>
            </a:r>
            <a:r>
              <a:rPr lang="es-ES" sz="1800" smtClean="0"/>
              <a:t>de </a:t>
            </a:r>
            <a:r>
              <a:rPr lang="es-ES" sz="1800" smtClean="0"/>
              <a:t>detergentes.</a:t>
            </a:r>
            <a:endParaRPr lang="es-ES" sz="1800" dirty="0" smtClean="0"/>
          </a:p>
          <a:p>
            <a:pPr algn="just">
              <a:buNone/>
            </a:pPr>
            <a:r>
              <a:rPr lang="es-ES" sz="1800" dirty="0" smtClean="0"/>
              <a:t>3) El empaque del producto. </a:t>
            </a:r>
          </a:p>
          <a:p>
            <a:pPr algn="just">
              <a:buNone/>
            </a:pPr>
            <a:r>
              <a:rPr lang="es-ES" sz="1800" dirty="0" smtClean="0"/>
              <a:t>Bien diseñado, puede reducir o, incluso, prevenir la exposición. Los recubrimientos, adhesivos o rellenos reactivos de dos componentes pueden contener sustancias irritantes o muy </a:t>
            </a:r>
            <a:r>
              <a:rPr lang="es-ES" sz="1800" dirty="0" err="1" smtClean="0"/>
              <a:t>sen</a:t>
            </a:r>
            <a:r>
              <a:rPr lang="es-ES" sz="1800" dirty="0" smtClean="0"/>
              <a:t> </a:t>
            </a:r>
            <a:r>
              <a:rPr lang="es-ES" sz="1800" dirty="0" err="1" smtClean="0"/>
              <a:t>sibilizantes</a:t>
            </a:r>
            <a:r>
              <a:rPr lang="es-ES" sz="1800" dirty="0" smtClean="0"/>
              <a:t>. </a:t>
            </a:r>
          </a:p>
          <a:p>
            <a:pPr algn="just">
              <a:buNone/>
            </a:pPr>
            <a:r>
              <a:rPr lang="es-ES" sz="1800" dirty="0" smtClean="0"/>
              <a:t>Este es el caso de los productos epoxi, por ejemplo. Hay paquetes disponibles que permiten mezclar los componentes dentro del empaque y en una relación de mezcla preestablecida, sin ninguna posibilidad de exposición durante la mezcla.</a:t>
            </a:r>
          </a:p>
          <a:p>
            <a:pPr algn="just">
              <a:buNone/>
            </a:pPr>
            <a:endParaRPr lang="es-ES" sz="18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142852"/>
            <a:ext cx="8229600" cy="518300"/>
          </a:xfrm>
        </p:spPr>
        <p:txBody>
          <a:bodyPr>
            <a:normAutofit/>
          </a:bodyPr>
          <a:lstStyle/>
          <a:p>
            <a:r>
              <a:rPr lang="es-AR" sz="1800" b="1" dirty="0" smtClean="0">
                <a:solidFill>
                  <a:schemeClr val="accent5">
                    <a:lumMod val="60000"/>
                    <a:lumOff val="40000"/>
                  </a:schemeClr>
                </a:solidFill>
              </a:rPr>
              <a:t>2) </a:t>
            </a:r>
            <a:r>
              <a:rPr lang="es-ES" sz="1800" b="1" dirty="0" smtClean="0">
                <a:solidFill>
                  <a:schemeClr val="accent5">
                    <a:lumMod val="60000"/>
                    <a:lumOff val="40000"/>
                  </a:schemeClr>
                </a:solidFill>
              </a:rPr>
              <a:t>Controles técnicos o controles de ingeniería</a:t>
            </a:r>
            <a:endParaRPr lang="es-ES" sz="1800" b="1" dirty="0">
              <a:solidFill>
                <a:schemeClr val="accent5">
                  <a:lumMod val="60000"/>
                  <a:lumOff val="40000"/>
                </a:schemeClr>
              </a:solidFill>
            </a:endParaRPr>
          </a:p>
        </p:txBody>
      </p:sp>
      <p:sp>
        <p:nvSpPr>
          <p:cNvPr id="3" name="2 Marcador de contenido"/>
          <p:cNvSpPr>
            <a:spLocks noGrp="1"/>
          </p:cNvSpPr>
          <p:nvPr>
            <p:ph idx="1"/>
          </p:nvPr>
        </p:nvSpPr>
        <p:spPr>
          <a:xfrm>
            <a:off x="457200" y="714356"/>
            <a:ext cx="8229600" cy="5740452"/>
          </a:xfrm>
        </p:spPr>
        <p:txBody>
          <a:bodyPr>
            <a:normAutofit/>
          </a:bodyPr>
          <a:lstStyle/>
          <a:p>
            <a:pPr algn="just">
              <a:buNone/>
            </a:pPr>
            <a:r>
              <a:rPr lang="es-ES" sz="1800" dirty="0" smtClean="0"/>
              <a:t>Los controles técnicos o controles de ingeniería son medidas de control que buscan limitar la exposición en el medio en el que se emite el contaminante y entra en contacto con el trabajador. Estas medidas implican la implementación de tecnologías esencialmente relacionadas con sistemas de ventilación, ya sea general o local exhaustiva.</a:t>
            </a:r>
          </a:p>
          <a:p>
            <a:pPr algn="just">
              <a:buNone/>
            </a:pPr>
            <a:r>
              <a:rPr lang="es-ES" sz="1800" dirty="0" smtClean="0"/>
              <a:t>La ventilación local exhaustiva (VLE) es un sistema de control de ingeniería para reducir la exposición a contaminantes en el aire, como polvo, neblina, humo, vapor o gas en un lugar de trabajo. </a:t>
            </a:r>
          </a:p>
          <a:p>
            <a:pPr algn="just">
              <a:buNone/>
            </a:pPr>
            <a:r>
              <a:rPr lang="es-ES" sz="1800" dirty="0" smtClean="0"/>
              <a:t>La mayoría de los sistemas, no todos, tienen lo siguiente (HSE, 2017): Campana: aquí es donde la nube contaminante entra en el VLE. Ductos: conducen el aire y el contaminante desde la campana hasta el punto de descarga.</a:t>
            </a:r>
          </a:p>
          <a:p>
            <a:pPr algn="just">
              <a:buNone/>
            </a:pPr>
            <a:r>
              <a:rPr lang="es-ES" sz="1800" dirty="0" smtClean="0"/>
              <a:t>      Filtro de aire: filtra o limpia el aire extraído. No todos los sistemas necesitan limpieza de aire. </a:t>
            </a:r>
          </a:p>
          <a:p>
            <a:pPr algn="just">
              <a:buNone/>
            </a:pPr>
            <a:r>
              <a:rPr lang="es-ES" sz="1800" dirty="0" smtClean="0"/>
              <a:t>      Motor de aire: el “motor” que alimenta el sistema de extracción, generalmente, un ventilador. </a:t>
            </a:r>
          </a:p>
          <a:p>
            <a:pPr algn="just">
              <a:buNone/>
            </a:pPr>
            <a:r>
              <a:rPr lang="es-ES" sz="1800" dirty="0" smtClean="0"/>
              <a:t>      Descarga: esta libera el aire extraído a un lugar seguro.</a:t>
            </a:r>
            <a:endParaRPr lang="es-ES" sz="18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500034" y="714356"/>
            <a:ext cx="5786446" cy="2857504"/>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2857488" y="3357562"/>
            <a:ext cx="5973780" cy="298132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srcRect/>
          <a:stretch>
            <a:fillRect/>
          </a:stretch>
        </p:blipFill>
        <p:spPr bwMode="auto">
          <a:xfrm>
            <a:off x="4429124" y="642918"/>
            <a:ext cx="4414849" cy="2123982"/>
          </a:xfrm>
          <a:prstGeom prst="rect">
            <a:avLst/>
          </a:prstGeom>
          <a:noFill/>
          <a:ln w="9525">
            <a:noFill/>
            <a:miter lim="800000"/>
            <a:headEnd/>
            <a:tailEnd/>
          </a:ln>
          <a:effectLst/>
        </p:spPr>
      </p:pic>
      <p:sp>
        <p:nvSpPr>
          <p:cNvPr id="2" name="1 Título"/>
          <p:cNvSpPr>
            <a:spLocks noGrp="1"/>
          </p:cNvSpPr>
          <p:nvPr>
            <p:ph type="title"/>
          </p:nvPr>
        </p:nvSpPr>
        <p:spPr>
          <a:xfrm>
            <a:off x="500034" y="0"/>
            <a:ext cx="8229600" cy="1399032"/>
          </a:xfrm>
        </p:spPr>
        <p:txBody>
          <a:bodyPr/>
          <a:lstStyle/>
          <a:p>
            <a:r>
              <a:rPr lang="es-ES" b="1" dirty="0" smtClean="0"/>
              <a:t>Marco Normativo Principal</a:t>
            </a:r>
            <a:endParaRPr lang="es-ES" dirty="0"/>
          </a:p>
        </p:txBody>
      </p:sp>
      <p:sp>
        <p:nvSpPr>
          <p:cNvPr id="3" name="2 Marcador de contenido"/>
          <p:cNvSpPr>
            <a:spLocks noGrp="1"/>
          </p:cNvSpPr>
          <p:nvPr>
            <p:ph idx="1"/>
          </p:nvPr>
        </p:nvSpPr>
        <p:spPr>
          <a:xfrm>
            <a:off x="428596" y="1831928"/>
            <a:ext cx="8229600" cy="5026072"/>
          </a:xfrm>
        </p:spPr>
        <p:txBody>
          <a:bodyPr>
            <a:normAutofit fontScale="77500" lnSpcReduction="20000"/>
          </a:bodyPr>
          <a:lstStyle/>
          <a:p>
            <a:pPr algn="just">
              <a:buNone/>
            </a:pPr>
            <a:r>
              <a:rPr lang="es-ES" b="1" dirty="0" smtClean="0"/>
              <a:t>Obligaciones del Empleador:</a:t>
            </a:r>
            <a:endParaRPr lang="es-ES" dirty="0" smtClean="0"/>
          </a:p>
          <a:p>
            <a:pPr algn="just"/>
            <a:r>
              <a:rPr lang="es-ES" b="1" u="sng" dirty="0" smtClean="0">
                <a:solidFill>
                  <a:schemeClr val="accent5">
                    <a:lumMod val="60000"/>
                    <a:lumOff val="40000"/>
                  </a:schemeClr>
                </a:solidFill>
              </a:rPr>
              <a:t>Identificación y rotulado:</a:t>
            </a:r>
            <a:r>
              <a:rPr lang="es-ES" u="sng" dirty="0" smtClean="0">
                <a:solidFill>
                  <a:schemeClr val="accent5">
                    <a:lumMod val="60000"/>
                    <a:lumOff val="40000"/>
                  </a:schemeClr>
                </a:solidFill>
              </a:rPr>
              <a:t> </a:t>
            </a:r>
            <a:r>
              <a:rPr lang="es-ES" dirty="0" smtClean="0"/>
              <a:t>Todo producto químico debe estar identificado con el SGA/GHS, incluyendo el nombre de la sustancia y los pictogramas de peligro.</a:t>
            </a:r>
          </a:p>
          <a:p>
            <a:pPr algn="just"/>
            <a:r>
              <a:rPr lang="es-ES" b="1" u="sng" dirty="0" smtClean="0">
                <a:solidFill>
                  <a:schemeClr val="accent5">
                    <a:lumMod val="60000"/>
                    <a:lumOff val="40000"/>
                  </a:schemeClr>
                </a:solidFill>
              </a:rPr>
              <a:t>Capacitación:</a:t>
            </a:r>
            <a:r>
              <a:rPr lang="es-ES" dirty="0" smtClean="0"/>
              <a:t> Informar y entrenar a los trabajadores sobre los riesgos y medidas preventivas.</a:t>
            </a:r>
          </a:p>
          <a:p>
            <a:pPr algn="just"/>
            <a:r>
              <a:rPr lang="es-ES" b="1" u="sng" dirty="0" smtClean="0">
                <a:solidFill>
                  <a:schemeClr val="accent5">
                    <a:lumMod val="60000"/>
                    <a:lumOff val="40000"/>
                  </a:schemeClr>
                </a:solidFill>
              </a:rPr>
              <a:t>Equipos de Protección Personal (EPP):</a:t>
            </a:r>
            <a:r>
              <a:rPr lang="es-ES" dirty="0" smtClean="0"/>
              <a:t> Proporcionar EPP certificados según la Resolución SRT 299/11 y controlar su uso.</a:t>
            </a:r>
          </a:p>
          <a:p>
            <a:pPr algn="just"/>
            <a:r>
              <a:rPr lang="es-ES" b="1" u="sng" dirty="0" smtClean="0">
                <a:solidFill>
                  <a:schemeClr val="accent5">
                    <a:lumMod val="60000"/>
                    <a:lumOff val="40000"/>
                  </a:schemeClr>
                </a:solidFill>
              </a:rPr>
              <a:t>Mediciones Ambientales:</a:t>
            </a:r>
            <a:r>
              <a:rPr lang="es-ES" dirty="0" smtClean="0"/>
              <a:t> Realizar mediciones de agentes químicos (Protocolo SRT 861/15) para asegurar que no superen los valores límites permitidos. </a:t>
            </a:r>
          </a:p>
          <a:p>
            <a:pPr algn="just"/>
            <a:endParaRPr lang="es-E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142852"/>
            <a:ext cx="8229600" cy="518300"/>
          </a:xfrm>
        </p:spPr>
        <p:txBody>
          <a:bodyPr>
            <a:normAutofit/>
          </a:bodyPr>
          <a:lstStyle/>
          <a:p>
            <a:r>
              <a:rPr lang="es-ES" sz="1800" b="1" dirty="0" smtClean="0">
                <a:solidFill>
                  <a:schemeClr val="accent5">
                    <a:lumMod val="60000"/>
                    <a:lumOff val="40000"/>
                  </a:schemeClr>
                </a:solidFill>
              </a:rPr>
              <a:t>2.1Almacenamiento seguro de sustancias químicas</a:t>
            </a:r>
            <a:endParaRPr lang="es-ES" sz="1800" b="1" dirty="0">
              <a:solidFill>
                <a:schemeClr val="accent5">
                  <a:lumMod val="60000"/>
                  <a:lumOff val="40000"/>
                </a:schemeClr>
              </a:solidFill>
            </a:endParaRPr>
          </a:p>
        </p:txBody>
      </p:sp>
      <p:sp>
        <p:nvSpPr>
          <p:cNvPr id="3" name="2 Marcador de contenido"/>
          <p:cNvSpPr>
            <a:spLocks noGrp="1"/>
          </p:cNvSpPr>
          <p:nvPr>
            <p:ph idx="1"/>
          </p:nvPr>
        </p:nvSpPr>
        <p:spPr>
          <a:xfrm>
            <a:off x="214282" y="642918"/>
            <a:ext cx="8715436" cy="5811890"/>
          </a:xfrm>
        </p:spPr>
        <p:txBody>
          <a:bodyPr/>
          <a:lstStyle/>
          <a:p>
            <a:pPr algn="just"/>
            <a:r>
              <a:rPr lang="es-ES" sz="1600" dirty="0" smtClean="0"/>
              <a:t>Frente al almacenamiento de sustancias químicas es importante entender las condiciones mínimas de seguridad en cuanto a las restricciones de acceso, la correcta señalización, condiciones para la contención y atención de posibles fugas, derrames y, en general, para hacer frente a cualquier emergencia</a:t>
            </a:r>
            <a:r>
              <a:rPr lang="es-ES" dirty="0" smtClean="0"/>
              <a:t>.</a:t>
            </a:r>
          </a:p>
          <a:p>
            <a:pPr algn="just"/>
            <a:r>
              <a:rPr lang="es-ES" sz="1600" dirty="0" smtClean="0"/>
              <a:t>supervisión por personal capacitado y todos los trabajadores deberán recibir una formación completa sobre las prácticas de trabajo seguras.</a:t>
            </a:r>
          </a:p>
          <a:p>
            <a:pPr algn="just"/>
            <a:r>
              <a:rPr lang="es-ES" sz="1600" dirty="0" smtClean="0"/>
              <a:t>ventilación, materiales de construcción, mobiliario, sistemas de iluminación, diques o sistemas de contención, se deben observar las posibles incompatibilidades que existan entre las sustancias con los materiales de construcción, materiales de envases y empaques, y elementos de extinción de incendios.</a:t>
            </a:r>
          </a:p>
          <a:p>
            <a:pPr algn="just"/>
            <a:r>
              <a:rPr lang="es-ES" sz="1600" dirty="0" smtClean="0"/>
              <a:t>En FDS: cómo controlar los efectos de las condiciones climáticas (presión ambiental, temperatura, luz solar, humedad, vibraciones); también, recomendaciones sobre cómo mantener la integridad de la sustancia o mezcla mediante el empleo de estabilizadores y antioxidantes;</a:t>
            </a:r>
          </a:p>
          <a:p>
            <a:pPr algn="just"/>
            <a:r>
              <a:rPr lang="es-ES" sz="1600" dirty="0" smtClean="0"/>
              <a:t>para evaluar la compatibilidad de las sustancias químicas, se puede hacer uso de matrices de compatibilidad, sin embargo, es recomendable que se generen matrices propias para el lugar de almacenamiento donde se detallen cada una de las sustancias.</a:t>
            </a:r>
            <a:endParaRPr lang="es-ES" sz="16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29600" cy="589738"/>
          </a:xfrm>
        </p:spPr>
        <p:txBody>
          <a:bodyPr>
            <a:normAutofit/>
          </a:bodyPr>
          <a:lstStyle/>
          <a:p>
            <a:pPr algn="ctr"/>
            <a:r>
              <a:rPr lang="es-AR" sz="2000" b="1" dirty="0" smtClean="0"/>
              <a:t>MATRIZ DE COMPATIBILIDAD QUÍMICA</a:t>
            </a:r>
            <a:endParaRPr lang="es-ES" sz="2000" b="1" dirty="0"/>
          </a:p>
        </p:txBody>
      </p:sp>
      <p:pic>
        <p:nvPicPr>
          <p:cNvPr id="3074" name="Picture 2"/>
          <p:cNvPicPr>
            <a:picLocks noGrp="1" noChangeAspect="1" noChangeArrowheads="1"/>
          </p:cNvPicPr>
          <p:nvPr>
            <p:ph idx="1"/>
          </p:nvPr>
        </p:nvPicPr>
        <p:blipFill>
          <a:blip r:embed="rId2"/>
          <a:srcRect/>
          <a:stretch>
            <a:fillRect/>
          </a:stretch>
        </p:blipFill>
        <p:spPr bwMode="auto">
          <a:xfrm>
            <a:off x="1928794" y="714356"/>
            <a:ext cx="5857916" cy="545466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ctrTitle"/>
          </p:nvPr>
        </p:nvSpPr>
        <p:spPr>
          <a:xfrm>
            <a:off x="540544" y="776289"/>
            <a:ext cx="8062912" cy="438133"/>
          </a:xfrm>
        </p:spPr>
        <p:txBody>
          <a:bodyPr>
            <a:normAutofit/>
          </a:bodyPr>
          <a:lstStyle/>
          <a:p>
            <a:pPr algn="just"/>
            <a:r>
              <a:rPr lang="es-ES" sz="2000" b="1" dirty="0" smtClean="0">
                <a:solidFill>
                  <a:schemeClr val="accent5">
                    <a:lumMod val="60000"/>
                    <a:lumOff val="40000"/>
                  </a:schemeClr>
                </a:solidFill>
              </a:rPr>
              <a:t>2.1Almacenamiento seguro de sustancias químicas</a:t>
            </a:r>
            <a:endParaRPr lang="es-ES" sz="2000" dirty="0"/>
          </a:p>
        </p:txBody>
      </p:sp>
      <p:sp>
        <p:nvSpPr>
          <p:cNvPr id="6" name="5 Subtítulo"/>
          <p:cNvSpPr>
            <a:spLocks noGrp="1"/>
          </p:cNvSpPr>
          <p:nvPr>
            <p:ph type="subTitle" idx="1"/>
          </p:nvPr>
        </p:nvSpPr>
        <p:spPr>
          <a:xfrm>
            <a:off x="142844" y="1357298"/>
            <a:ext cx="8858312" cy="1752600"/>
          </a:xfrm>
        </p:spPr>
        <p:txBody>
          <a:bodyPr>
            <a:normAutofit fontScale="47500" lnSpcReduction="20000"/>
          </a:bodyPr>
          <a:lstStyle/>
          <a:p>
            <a:pPr algn="just"/>
            <a:r>
              <a:rPr lang="es-ES" sz="3200" b="1" u="sng" dirty="0" smtClean="0">
                <a:solidFill>
                  <a:schemeClr val="tx1"/>
                </a:solidFill>
              </a:rPr>
              <a:t>Etiquetas </a:t>
            </a:r>
          </a:p>
          <a:p>
            <a:pPr algn="just"/>
            <a:r>
              <a:rPr lang="es-ES" sz="3200" b="1" dirty="0" smtClean="0">
                <a:solidFill>
                  <a:schemeClr val="tx1"/>
                </a:solidFill>
              </a:rPr>
              <a:t>Un primer paso para evaluar la compatibilidad, en particular los consejos de prudencia o precaución que den indicaciones sobre la incompatibilidad del almacenamiento con otras sustancias. Así mismo, se deben cumplir las recomendaciones sobre condiciones de almacenamiento, como temperatura, materiales de recipientes, etc. </a:t>
            </a:r>
          </a:p>
          <a:p>
            <a:pPr algn="just"/>
            <a:r>
              <a:rPr lang="es-ES" sz="3200" b="1" u="sng" dirty="0" smtClean="0">
                <a:solidFill>
                  <a:schemeClr val="tx1"/>
                </a:solidFill>
              </a:rPr>
              <a:t>Identificación de peligros </a:t>
            </a:r>
          </a:p>
          <a:p>
            <a:pPr algn="just"/>
            <a:r>
              <a:rPr lang="es-ES" sz="3200" b="1" dirty="0" smtClean="0">
                <a:solidFill>
                  <a:schemeClr val="tx1"/>
                </a:solidFill>
              </a:rPr>
              <a:t>En la FDS, se encuentra la identificación de peligros, si la clasificación de estas sustancias no está de acuerdo con los criterios del SGA, se debe identificar el sistema que se ha aplicado.</a:t>
            </a:r>
          </a:p>
          <a:p>
            <a:endParaRPr lang="es-ES" dirty="0"/>
          </a:p>
        </p:txBody>
      </p:sp>
      <p:pic>
        <p:nvPicPr>
          <p:cNvPr id="5122" name="Picture 2"/>
          <p:cNvPicPr>
            <a:picLocks noGrp="1" noChangeAspect="1" noChangeArrowheads="1"/>
          </p:cNvPicPr>
          <p:nvPr>
            <p:ph idx="4294967295"/>
          </p:nvPr>
        </p:nvPicPr>
        <p:blipFill>
          <a:blip r:embed="rId2"/>
          <a:srcRect/>
          <a:stretch>
            <a:fillRect/>
          </a:stretch>
        </p:blipFill>
        <p:spPr bwMode="auto">
          <a:xfrm>
            <a:off x="1571604" y="3071810"/>
            <a:ext cx="6219825" cy="34210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142852"/>
            <a:ext cx="8229600" cy="589738"/>
          </a:xfrm>
        </p:spPr>
        <p:txBody>
          <a:bodyPr>
            <a:normAutofit/>
          </a:bodyPr>
          <a:lstStyle/>
          <a:p>
            <a:pPr algn="just"/>
            <a:r>
              <a:rPr lang="es-ES" sz="2000" b="1" dirty="0" smtClean="0">
                <a:solidFill>
                  <a:schemeClr val="accent5">
                    <a:lumMod val="60000"/>
                    <a:lumOff val="40000"/>
                  </a:schemeClr>
                </a:solidFill>
              </a:rPr>
              <a:t>2.1Almacenamiento seguro de sustancias químicas</a:t>
            </a:r>
            <a:endParaRPr lang="es-ES" sz="2000" dirty="0"/>
          </a:p>
        </p:txBody>
      </p:sp>
      <p:sp>
        <p:nvSpPr>
          <p:cNvPr id="3" name="2 Marcador de contenido"/>
          <p:cNvSpPr>
            <a:spLocks noGrp="1"/>
          </p:cNvSpPr>
          <p:nvPr>
            <p:ph idx="1"/>
          </p:nvPr>
        </p:nvSpPr>
        <p:spPr>
          <a:xfrm>
            <a:off x="428596" y="857232"/>
            <a:ext cx="8229600" cy="5500694"/>
          </a:xfrm>
        </p:spPr>
        <p:txBody>
          <a:bodyPr>
            <a:normAutofit fontScale="55000" lnSpcReduction="20000"/>
          </a:bodyPr>
          <a:lstStyle/>
          <a:p>
            <a:pPr algn="just"/>
            <a:r>
              <a:rPr lang="es-ES" b="1" u="sng" dirty="0" smtClean="0"/>
              <a:t>Estabilidad y reactividad </a:t>
            </a:r>
          </a:p>
          <a:p>
            <a:pPr algn="just">
              <a:buNone/>
            </a:pPr>
            <a:r>
              <a:rPr lang="es-ES" dirty="0" smtClean="0"/>
              <a:t>En la FDS, se puede identificar cuáles son las sustancias con las que se pueden presentar esta sección puede tener la descripción de materiales con los que la sustancia o mezcla puede reaccionar para producir una situación peligrosa (por ejemplo, explosión, liberación de materiales tóxicos o inflamables, o liberación de calor excesivo) Para este caso, si una sustancia está contenida en un envase cuyo material de fabricación pueda generar una situación peligrosa, su almacenamiento será incompatible y se deberán mantener separados.</a:t>
            </a:r>
          </a:p>
          <a:p>
            <a:pPr algn="just"/>
            <a:r>
              <a:rPr lang="es-ES" b="1" u="sng" dirty="0" smtClean="0"/>
              <a:t>Medidas de lucha contra incendio </a:t>
            </a:r>
          </a:p>
          <a:p>
            <a:pPr algn="just">
              <a:buNone/>
            </a:pPr>
            <a:r>
              <a:rPr lang="es-ES" dirty="0" smtClean="0"/>
              <a:t>La FDS cuenta con una descripción de los medios de extinción de incendios apropiados y no apropiados. Por ejemplo, en algunos casos no se recomienda apagar un incendio con espuma, agua o polvo seco para ciertas sustancias, para esta situación, dichas sustancias no se podrán almacenar con otras que sí tengan indicado el uso de estos agentes extintores para el control de un incendio.</a:t>
            </a:r>
          </a:p>
          <a:p>
            <a:pPr algn="just"/>
            <a:r>
              <a:rPr lang="es-ES" b="1" u="sng" dirty="0" smtClean="0"/>
              <a:t>Verificar espacio de almacenamiento </a:t>
            </a:r>
          </a:p>
          <a:p>
            <a:pPr algn="just">
              <a:buNone/>
            </a:pPr>
            <a:r>
              <a:rPr lang="es-ES" dirty="0" smtClean="0"/>
              <a:t> Cuando se ha identificado que las sustancias son compatibles, se debe observar adicionalmente que el espacio para el almacenamiento es suficiente. Los sistemas de almacenamiento deberán contar con elementos de contención secundaria en caso de derrames, tales como estibas o diques de contención. </a:t>
            </a:r>
            <a:endParaRPr lang="es-E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srcRect/>
          <a:stretch>
            <a:fillRect/>
          </a:stretch>
        </p:blipFill>
        <p:spPr bwMode="auto">
          <a:xfrm>
            <a:off x="214282" y="0"/>
            <a:ext cx="5929354" cy="4312227"/>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a:srcRect/>
          <a:stretch>
            <a:fillRect/>
          </a:stretch>
        </p:blipFill>
        <p:spPr bwMode="auto">
          <a:xfrm>
            <a:off x="4010025" y="4200525"/>
            <a:ext cx="5133975" cy="26574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srcRect/>
          <a:stretch>
            <a:fillRect/>
          </a:stretch>
        </p:blipFill>
        <p:spPr bwMode="auto">
          <a:xfrm>
            <a:off x="1000100" y="928670"/>
            <a:ext cx="7286676" cy="51435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idx="1"/>
          </p:nvPr>
        </p:nvSpPr>
        <p:spPr>
          <a:xfrm>
            <a:off x="457200" y="214290"/>
            <a:ext cx="8229600" cy="6240518"/>
          </a:xfrm>
        </p:spPr>
        <p:txBody>
          <a:bodyPr>
            <a:normAutofit fontScale="92500" lnSpcReduction="10000"/>
          </a:bodyPr>
          <a:lstStyle/>
          <a:p>
            <a:r>
              <a:rPr lang="es-ES" sz="2000" b="1" u="sng" dirty="0" smtClean="0"/>
              <a:t>Recomendaciones de almacenamiento por tipo de peligro</a:t>
            </a:r>
          </a:p>
          <a:p>
            <a:pPr>
              <a:buNone/>
            </a:pPr>
            <a:endParaRPr lang="es-ES" sz="2000" b="1" u="sng" dirty="0" smtClean="0"/>
          </a:p>
          <a:p>
            <a:pPr algn="just">
              <a:buNone/>
            </a:pPr>
            <a:r>
              <a:rPr lang="es-ES" sz="1600" u="sng" dirty="0" err="1" smtClean="0"/>
              <a:t>Inflamables:</a:t>
            </a:r>
            <a:r>
              <a:rPr lang="es-ES" sz="1600" dirty="0" err="1" smtClean="0"/>
              <a:t>Las</a:t>
            </a:r>
            <a:r>
              <a:rPr lang="es-ES" sz="1600" dirty="0" smtClean="0"/>
              <a:t> condiciones de almacenamiento de los productos inflamables deben priorizar medidas que eviten los incendios, así como contar con medidas para su detección y control oportunos.</a:t>
            </a:r>
          </a:p>
          <a:p>
            <a:pPr algn="just">
              <a:buNone/>
            </a:pPr>
            <a:r>
              <a:rPr lang="es-ES" sz="1600" u="sng" dirty="0" smtClean="0"/>
              <a:t>Gases comprimidos: </a:t>
            </a:r>
            <a:r>
              <a:rPr lang="es-ES" sz="1600" dirty="0" smtClean="0"/>
              <a:t>Los cilindros deben estar completamente etiquetados con el SGA y, adicionalmente, con los pictogramas de transporte de las Naciones Unidas. </a:t>
            </a:r>
          </a:p>
          <a:p>
            <a:pPr algn="just">
              <a:buNone/>
            </a:pPr>
            <a:r>
              <a:rPr lang="es-ES" sz="1600" u="sng" dirty="0" smtClean="0"/>
              <a:t>Explosivos:</a:t>
            </a:r>
            <a:r>
              <a:rPr lang="es-ES" sz="1600" dirty="0" smtClean="0"/>
              <a:t> El manejo de explosivos es particular para el uso en minería o para defensa nacional bajo control del Estado. </a:t>
            </a:r>
          </a:p>
          <a:p>
            <a:pPr algn="just">
              <a:buNone/>
            </a:pPr>
            <a:r>
              <a:rPr lang="es-ES" sz="1600" u="sng" dirty="0" smtClean="0"/>
              <a:t>Oxidantes (comburentes y peróxidos): </a:t>
            </a:r>
            <a:r>
              <a:rPr lang="es-ES" sz="1600" dirty="0" smtClean="0"/>
              <a:t>El almacenamiento de estas sustancias debe estar separado de los productos inflamables. En todo caso se debe verificar la matriz de compatibilidad y las FDS. Las condiciones de almacenamiento deben garantizar las condiciones de humedad relativa y temperatura. Los recipientes para el almacenamiento de estas sustancias deben ser de vidrio, inertes o en cualquier material que sea aprobado por el fabricante. </a:t>
            </a:r>
          </a:p>
          <a:p>
            <a:pPr algn="just">
              <a:buNone/>
            </a:pPr>
            <a:r>
              <a:rPr lang="es-ES" sz="1600" u="sng" dirty="0" smtClean="0"/>
              <a:t>Corrosivos:</a:t>
            </a:r>
            <a:r>
              <a:rPr lang="es-ES" sz="1600" dirty="0" smtClean="0"/>
              <a:t> Los productos corrosivos deben mantenerse alejados de los inflamables. En todo caso, sobre todo los envases grandes, deben almacenarse cerca del suelo para evitar que sufran una caída de la estantería. Para las sustancias corrosivas (ácidas y básicas) debe establecerse una distancia de seguridad, en lo posible, mantener en sistemas de contención de derrames (diques, estibas o bandejas) independientes. Se deben seguir las indicaciones de la matriz de compatibilidad y las FDS. Deberán garantizarse las condiciones de humedad relativa y temperatura indicadas en la FDS.</a:t>
            </a:r>
          </a:p>
          <a:p>
            <a:pPr algn="just">
              <a:buNone/>
            </a:pPr>
            <a:r>
              <a:rPr lang="es-ES" sz="1600" u="sng" dirty="0" smtClean="0"/>
              <a:t> Tóxicos :</a:t>
            </a:r>
            <a:r>
              <a:rPr lang="es-ES" sz="1600" dirty="0" smtClean="0"/>
              <a:t>Los productos tóxicos, entre ellos, los plaguicidas, requieren condiciones especiales de almacenamiento, sobre todo para evitar el contacto de la sustancia con los trabajadores de la empresa o comunidades aledañas.</a:t>
            </a:r>
            <a:endParaRPr lang="es-ES" sz="1600" b="1" u="sng"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142852"/>
            <a:ext cx="8229600" cy="571504"/>
          </a:xfrm>
        </p:spPr>
        <p:txBody>
          <a:bodyPr>
            <a:normAutofit fontScale="90000"/>
          </a:bodyPr>
          <a:lstStyle/>
          <a:p>
            <a:pPr algn="just"/>
            <a:r>
              <a:rPr lang="es-ES" sz="2000" b="1" dirty="0" smtClean="0"/>
              <a:t>Criterios para la selección de los elementos de protección personal (EPP) </a:t>
            </a:r>
            <a:endParaRPr lang="es-ES" sz="2000" b="1" dirty="0"/>
          </a:p>
        </p:txBody>
      </p:sp>
      <p:sp>
        <p:nvSpPr>
          <p:cNvPr id="3" name="2 Marcador de contenido"/>
          <p:cNvSpPr>
            <a:spLocks noGrp="1"/>
          </p:cNvSpPr>
          <p:nvPr>
            <p:ph idx="1"/>
          </p:nvPr>
        </p:nvSpPr>
        <p:spPr>
          <a:xfrm>
            <a:off x="457200" y="1000108"/>
            <a:ext cx="8229600" cy="5454700"/>
          </a:xfrm>
        </p:spPr>
        <p:txBody>
          <a:bodyPr>
            <a:normAutofit/>
          </a:bodyPr>
          <a:lstStyle/>
          <a:p>
            <a:pPr algn="just">
              <a:buNone/>
            </a:pPr>
            <a:r>
              <a:rPr lang="es-ES" sz="1600" dirty="0" smtClean="0"/>
              <a:t>Los EPP, como último nivel en la escala de las medidas de protección, deberán ser considerados siempre con ciertas restricciones, entendiendo que, en este caso, se está transfiriendo una gran parte de la responsabilidad de la protección al trabajador. </a:t>
            </a:r>
          </a:p>
          <a:p>
            <a:pPr algn="just">
              <a:buNone/>
            </a:pPr>
            <a:r>
              <a:rPr lang="es-ES" sz="1600" dirty="0" smtClean="0"/>
              <a:t>Para ello, la selección correcta de los elementos de protección deberá acompañarse de un proceso permanente de inspección, capacitación y entrenamiento, revisión de correcto funcionamiento, verificación de nuevas y mejores alternativas en el mercado, y evaluación del cambio de los </a:t>
            </a:r>
            <a:r>
              <a:rPr lang="es-ES" sz="1600" smtClean="0"/>
              <a:t>EPP.</a:t>
            </a:r>
            <a:endParaRPr lang="es-ES" sz="1600"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idx="1"/>
          </p:nvPr>
        </p:nvPicPr>
        <p:blipFill>
          <a:blip r:embed="rId2"/>
          <a:srcRect/>
          <a:stretch>
            <a:fillRect/>
          </a:stretch>
        </p:blipFill>
        <p:spPr bwMode="auto">
          <a:xfrm>
            <a:off x="1071538" y="285728"/>
            <a:ext cx="6715172" cy="63579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142852"/>
            <a:ext cx="8229600" cy="732614"/>
          </a:xfrm>
        </p:spPr>
        <p:txBody>
          <a:bodyPr>
            <a:normAutofit fontScale="90000"/>
          </a:bodyPr>
          <a:lstStyle/>
          <a:p>
            <a:pPr algn="just"/>
            <a:r>
              <a:rPr lang="es-ES" sz="2400" dirty="0" smtClean="0"/>
              <a:t>Normativa nacional e internacional aplicable a agentes químicos</a:t>
            </a:r>
            <a:endParaRPr lang="es-ES" sz="2400" dirty="0"/>
          </a:p>
        </p:txBody>
      </p:sp>
      <p:sp>
        <p:nvSpPr>
          <p:cNvPr id="3" name="2 Marcador de contenido"/>
          <p:cNvSpPr>
            <a:spLocks noGrp="1"/>
          </p:cNvSpPr>
          <p:nvPr>
            <p:ph idx="1"/>
          </p:nvPr>
        </p:nvSpPr>
        <p:spPr>
          <a:xfrm>
            <a:off x="214282" y="857232"/>
            <a:ext cx="8715436" cy="5857916"/>
          </a:xfrm>
        </p:spPr>
        <p:txBody>
          <a:bodyPr>
            <a:normAutofit fontScale="70000" lnSpcReduction="20000"/>
          </a:bodyPr>
          <a:lstStyle/>
          <a:p>
            <a:pPr algn="just">
              <a:buNone/>
            </a:pPr>
            <a:r>
              <a:rPr lang="es-ES" sz="1600" dirty="0" smtClean="0"/>
              <a:t>La normativa en Argentina para agentes químicos combina estándares internacionales (SGA, REACH) con leyes nacionales estrictas, destacando el control de precursores químicos (Ley 26.045/Decreto 593/19) y la seguridad laboral (Ley 19.587, Res. SRT 801/15), enfocado en limitar la exposición, proteger la salud y controlar la comercialización</a:t>
            </a:r>
            <a:r>
              <a:rPr lang="es-ES" sz="1600" dirty="0" smtClean="0"/>
              <a:t>.</a:t>
            </a:r>
          </a:p>
          <a:p>
            <a:pPr algn="just">
              <a:buNone/>
            </a:pPr>
            <a:endParaRPr lang="es-ES" sz="1600" dirty="0" smtClean="0"/>
          </a:p>
          <a:p>
            <a:pPr algn="just">
              <a:buNone/>
            </a:pPr>
            <a:r>
              <a:rPr lang="es-ES" sz="1600" b="1" dirty="0" smtClean="0"/>
              <a:t>Normativa Nacional en Argentina</a:t>
            </a:r>
            <a:endParaRPr lang="es-ES" sz="1600" dirty="0" smtClean="0"/>
          </a:p>
          <a:p>
            <a:pPr algn="just"/>
            <a:r>
              <a:rPr lang="es-ES" sz="1600" b="1" dirty="0" smtClean="0">
                <a:hlinkClick r:id="rId2"/>
              </a:rPr>
              <a:t>Registro Nacional de Precursores Químicos</a:t>
            </a:r>
            <a:r>
              <a:rPr lang="es-ES" sz="1600" b="1" dirty="0" smtClean="0"/>
              <a:t> (RENPRE):</a:t>
            </a:r>
            <a:r>
              <a:rPr lang="es-ES" sz="1600" dirty="0" smtClean="0"/>
              <a:t> Ley 26.045 y Decreto 593/2019 regulan la producción, comercialización, importación y uso de sustancias que pueden desviar a la elaboración de estupefacientes.</a:t>
            </a:r>
          </a:p>
          <a:p>
            <a:pPr algn="just"/>
            <a:r>
              <a:rPr lang="es-ES" sz="1600" b="1" u="sng" dirty="0" smtClean="0">
                <a:solidFill>
                  <a:srgbClr val="00B0F0"/>
                </a:solidFill>
              </a:rPr>
              <a:t>Seguridad y Salud Laboral</a:t>
            </a:r>
            <a:r>
              <a:rPr lang="es-ES" sz="1600" b="1" dirty="0" smtClean="0">
                <a:solidFill>
                  <a:srgbClr val="00B0F0"/>
                </a:solidFill>
              </a:rPr>
              <a:t>:</a:t>
            </a:r>
            <a:r>
              <a:rPr lang="es-ES" sz="1600" dirty="0" smtClean="0"/>
              <a:t> Ley 19.587 de Higiene y Seguridad, con el Decreto 351/79, establece las normas generales.</a:t>
            </a:r>
          </a:p>
          <a:p>
            <a:pPr algn="just"/>
            <a:r>
              <a:rPr lang="es-ES" sz="1600" b="1" dirty="0" smtClean="0">
                <a:hlinkClick r:id="rId3"/>
              </a:rPr>
              <a:t>Sistema Globalmente Armonizado (SGA)</a:t>
            </a:r>
            <a:r>
              <a:rPr lang="es-ES" sz="1600" b="1" dirty="0" smtClean="0"/>
              <a:t>:</a:t>
            </a:r>
            <a:r>
              <a:rPr lang="es-ES" sz="1600" dirty="0" smtClean="0"/>
              <a:t> Implementado por la Superintendencia de Riesgos del Trabajo (SRT) a través de la Resolución 801/2015, es obligatorio para la clasificación y etiquetado de productos químicos peligrosos.</a:t>
            </a:r>
          </a:p>
          <a:p>
            <a:pPr algn="just"/>
            <a:r>
              <a:rPr lang="es-ES" sz="1600" b="1" u="sng" dirty="0" smtClean="0">
                <a:solidFill>
                  <a:srgbClr val="00B0F0"/>
                </a:solidFill>
              </a:rPr>
              <a:t>Contaminantes en el aire:</a:t>
            </a:r>
            <a:r>
              <a:rPr lang="es-ES" sz="1600" dirty="0" smtClean="0"/>
              <a:t> Resolución 861/2015 de la SRT aprueba el protocolo para medición de contaminantes químicos en el ambiente laboral.</a:t>
            </a:r>
          </a:p>
          <a:p>
            <a:pPr algn="just"/>
            <a:r>
              <a:rPr lang="es-ES" sz="1600" b="1" u="sng" dirty="0" smtClean="0">
                <a:solidFill>
                  <a:srgbClr val="00B0F0"/>
                </a:solidFill>
              </a:rPr>
              <a:t>Residuos Peligrosos</a:t>
            </a:r>
            <a:r>
              <a:rPr lang="es-ES" sz="1600" b="1" dirty="0" smtClean="0"/>
              <a:t>:</a:t>
            </a:r>
            <a:r>
              <a:rPr lang="es-ES" sz="1600" dirty="0" smtClean="0"/>
              <a:t> Ley 24.051 regula la generación, manipulación y transporte.</a:t>
            </a:r>
          </a:p>
          <a:p>
            <a:pPr algn="just"/>
            <a:r>
              <a:rPr lang="es-ES" sz="1600" b="1" u="sng" dirty="0" smtClean="0">
                <a:solidFill>
                  <a:srgbClr val="00B0F0"/>
                </a:solidFill>
              </a:rPr>
              <a:t>Sustancias Prohibidas:</a:t>
            </a:r>
            <a:r>
              <a:rPr lang="es-ES" sz="1600" dirty="0" smtClean="0"/>
              <a:t> Existen prohibiciones específicas sobre plaguicidas, agroquímicos y productos </a:t>
            </a:r>
            <a:r>
              <a:rPr lang="es-ES" sz="1600" dirty="0" err="1" smtClean="0"/>
              <a:t>domisanitarios</a:t>
            </a:r>
            <a:r>
              <a:rPr lang="es-ES" sz="1600" dirty="0" smtClean="0"/>
              <a:t> (ej. Resolución 183/03, Ley 2121/90).</a:t>
            </a:r>
          </a:p>
          <a:p>
            <a:pPr algn="just"/>
            <a:r>
              <a:rPr lang="es-ES" sz="1600" b="1" u="sng" dirty="0" smtClean="0">
                <a:solidFill>
                  <a:srgbClr val="00B0F0"/>
                </a:solidFill>
              </a:rPr>
              <a:t>Gestión Ambiental:</a:t>
            </a:r>
            <a:r>
              <a:rPr lang="es-ES" sz="1600" dirty="0" smtClean="0"/>
              <a:t> El Ministerio de Ambiente gestiona el registro de sustancias químicas, restringidas y prohibidas (Resolución 504/2022</a:t>
            </a:r>
            <a:r>
              <a:rPr lang="es-ES" sz="1600" dirty="0" smtClean="0"/>
              <a:t>).</a:t>
            </a:r>
          </a:p>
          <a:p>
            <a:pPr algn="just"/>
            <a:endParaRPr lang="es-ES" sz="1600" dirty="0" smtClean="0"/>
          </a:p>
          <a:p>
            <a:pPr algn="just">
              <a:buNone/>
            </a:pPr>
            <a:r>
              <a:rPr lang="es-ES" sz="1600" b="1" dirty="0" smtClean="0"/>
              <a:t>Normativa Internacional Aplicable/Referencial</a:t>
            </a:r>
            <a:endParaRPr lang="es-ES" sz="1600" dirty="0" smtClean="0"/>
          </a:p>
          <a:p>
            <a:pPr algn="just"/>
            <a:r>
              <a:rPr lang="es-ES" sz="1600" b="1" dirty="0" smtClean="0">
                <a:hlinkClick r:id="rId4"/>
              </a:rPr>
              <a:t>SGA</a:t>
            </a:r>
            <a:r>
              <a:rPr lang="es-ES" sz="1600" b="1" dirty="0" smtClean="0"/>
              <a:t> (Naciones Unidas):</a:t>
            </a:r>
            <a:r>
              <a:rPr lang="es-ES" sz="1600" dirty="0" smtClean="0"/>
              <a:t> Sistema Globalmente Armonizado de Clasificación y Etiquetado de Productos Químicos.</a:t>
            </a:r>
          </a:p>
          <a:p>
            <a:pPr algn="just"/>
            <a:r>
              <a:rPr lang="es-ES" sz="1600" b="1" u="sng" dirty="0" smtClean="0">
                <a:solidFill>
                  <a:srgbClr val="00B0F0"/>
                </a:solidFill>
              </a:rPr>
              <a:t>Convenios Internacionales:</a:t>
            </a:r>
            <a:r>
              <a:rPr lang="es-ES" sz="1600" u="sng" dirty="0" smtClean="0">
                <a:solidFill>
                  <a:srgbClr val="00B0F0"/>
                </a:solidFill>
              </a:rPr>
              <a:t> </a:t>
            </a:r>
            <a:r>
              <a:rPr lang="es-ES" sz="1600" dirty="0" smtClean="0"/>
              <a:t>Argentina es parte de convenios como Basilea (residuos peligrosos), Estocolmo (contaminantes orgánicos persistentes) y Róterdam (comercio internacional de productos químicos).</a:t>
            </a:r>
          </a:p>
          <a:p>
            <a:pPr algn="just"/>
            <a:r>
              <a:rPr lang="es-ES" sz="1600" b="1" dirty="0" smtClean="0">
                <a:hlinkClick r:id="rId5"/>
              </a:rPr>
              <a:t>REACH/CLP</a:t>
            </a:r>
            <a:r>
              <a:rPr lang="es-ES" sz="1600" b="1" dirty="0" smtClean="0"/>
              <a:t> (Unión Europea):</a:t>
            </a:r>
            <a:r>
              <a:rPr lang="es-ES" sz="1600" dirty="0" smtClean="0"/>
              <a:t> Utilizados como referencia técnica para la evaluación de riesgos químicos, conforme a las notas técnicas (NTP) del INSHT (ahora INSST) de España. </a:t>
            </a:r>
          </a:p>
          <a:p>
            <a:pPr algn="just"/>
            <a:endParaRPr lang="es-ES" sz="1600" dirty="0" smtClean="0"/>
          </a:p>
          <a:p>
            <a:pPr algn="just">
              <a:buNone/>
            </a:pPr>
            <a:r>
              <a:rPr lang="es-ES" sz="1600" b="1" dirty="0" smtClean="0"/>
              <a:t>Autoridades Clave</a:t>
            </a:r>
            <a:endParaRPr lang="es-ES" sz="1600" dirty="0" smtClean="0"/>
          </a:p>
          <a:p>
            <a:pPr algn="just"/>
            <a:r>
              <a:rPr lang="es-ES" sz="1600" b="1" dirty="0" smtClean="0">
                <a:solidFill>
                  <a:srgbClr val="00B0F0"/>
                </a:solidFill>
              </a:rPr>
              <a:t>RENPRE</a:t>
            </a:r>
            <a:r>
              <a:rPr lang="es-ES" sz="1600" dirty="0" smtClean="0">
                <a:solidFill>
                  <a:srgbClr val="00B0F0"/>
                </a:solidFill>
              </a:rPr>
              <a:t> </a:t>
            </a:r>
            <a:r>
              <a:rPr lang="es-ES" sz="1600" dirty="0" smtClean="0"/>
              <a:t>(Ministerio de Seguridad).</a:t>
            </a:r>
          </a:p>
          <a:p>
            <a:pPr algn="just"/>
            <a:r>
              <a:rPr lang="es-ES" sz="1600" b="1" u="sng" dirty="0" smtClean="0">
                <a:solidFill>
                  <a:srgbClr val="00B0F0"/>
                </a:solidFill>
              </a:rPr>
              <a:t>SRT</a:t>
            </a:r>
            <a:r>
              <a:rPr lang="es-ES" sz="1600" dirty="0" smtClean="0"/>
              <a:t> (Superintendencia de Riesgos del Trabajo).</a:t>
            </a:r>
          </a:p>
          <a:p>
            <a:pPr algn="just"/>
            <a:r>
              <a:rPr lang="es-ES" sz="1600" b="1" u="sng" dirty="0" smtClean="0">
                <a:solidFill>
                  <a:srgbClr val="00B0F0"/>
                </a:solidFill>
              </a:rPr>
              <a:t>ANMAT</a:t>
            </a:r>
            <a:r>
              <a:rPr lang="es-ES" sz="1600" dirty="0" smtClean="0"/>
              <a:t> (Administración Nacional de Medicamentos, Alimentos y Tecnología Médica) - Productos químicos y </a:t>
            </a:r>
            <a:r>
              <a:rPr lang="es-ES" sz="1600" dirty="0" err="1" smtClean="0"/>
              <a:t>domisanitarios</a:t>
            </a:r>
            <a:r>
              <a:rPr lang="es-ES" sz="1600" dirty="0" smtClean="0"/>
              <a:t>.</a:t>
            </a:r>
          </a:p>
          <a:p>
            <a:pPr algn="just"/>
            <a:r>
              <a:rPr lang="es-ES" sz="1600" b="1" u="sng" dirty="0" smtClean="0">
                <a:solidFill>
                  <a:srgbClr val="00B0F0"/>
                </a:solidFill>
              </a:rPr>
              <a:t>SENASA</a:t>
            </a:r>
            <a:r>
              <a:rPr lang="es-ES" sz="1600" dirty="0" smtClean="0"/>
              <a:t> (Servicio Nacional de Sanidad y Calidad Agroalimentaria) - Agroquímicos.</a:t>
            </a:r>
          </a:p>
          <a:p>
            <a:pPr algn="just"/>
            <a:r>
              <a:rPr lang="es-ES" sz="1600" b="1" u="sng" dirty="0" smtClean="0">
                <a:solidFill>
                  <a:srgbClr val="00B0F0"/>
                </a:solidFill>
              </a:rPr>
              <a:t>Ministerio de Ambiente y Desarrollo Sostenible</a:t>
            </a:r>
            <a:r>
              <a:rPr lang="es-ES" sz="1600" dirty="0" smtClean="0"/>
              <a:t>..</a:t>
            </a:r>
            <a:endParaRPr lang="es-ES" sz="1600" dirty="0" smtClean="0"/>
          </a:p>
          <a:p>
            <a:pPr algn="just"/>
            <a:endParaRPr lang="es-ES" sz="1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28604"/>
            <a:ext cx="8229600" cy="785818"/>
          </a:xfrm>
        </p:spPr>
        <p:txBody>
          <a:bodyPr>
            <a:normAutofit fontScale="90000"/>
          </a:bodyPr>
          <a:lstStyle/>
          <a:p>
            <a:pPr algn="ctr"/>
            <a:r>
              <a:rPr lang="es-ES" sz="3600" b="1" dirty="0" smtClean="0"/>
              <a:t>Productos químicos y condiciones de trabajo</a:t>
            </a:r>
            <a:r>
              <a:rPr lang="es-ES" b="1" dirty="0" smtClean="0"/>
              <a:t/>
            </a:r>
            <a:br>
              <a:rPr lang="es-ES" b="1" dirty="0" smtClean="0"/>
            </a:br>
            <a:endParaRPr lang="es-ES" dirty="0"/>
          </a:p>
        </p:txBody>
      </p:sp>
      <p:sp>
        <p:nvSpPr>
          <p:cNvPr id="3" name="2 Marcador de contenido"/>
          <p:cNvSpPr>
            <a:spLocks noGrp="1"/>
          </p:cNvSpPr>
          <p:nvPr>
            <p:ph idx="1"/>
          </p:nvPr>
        </p:nvSpPr>
        <p:spPr>
          <a:xfrm>
            <a:off x="214282" y="1142984"/>
            <a:ext cx="8715436" cy="5500726"/>
          </a:xfrm>
        </p:spPr>
        <p:txBody>
          <a:bodyPr>
            <a:normAutofit/>
          </a:bodyPr>
          <a:lstStyle/>
          <a:p>
            <a:pPr algn="just">
              <a:buNone/>
            </a:pPr>
            <a:r>
              <a:rPr lang="es-ES" sz="1600" dirty="0" smtClean="0"/>
              <a:t>El concepto de condiciones y medioambiente de trabajo (</a:t>
            </a:r>
            <a:r>
              <a:rPr lang="es-ES" sz="1600" b="1" dirty="0" err="1" smtClean="0"/>
              <a:t>CyMAT</a:t>
            </a:r>
            <a:r>
              <a:rPr lang="es-ES" sz="1600" b="1" dirty="0" smtClean="0"/>
              <a:t>) </a:t>
            </a:r>
            <a:r>
              <a:rPr lang="es-ES" sz="1600" dirty="0" smtClean="0"/>
              <a:t>implica la articulación entre los riesgos del medioambiente de trabajo y las condiciones de trabajo. Son todas las características del trabajo que tienen relación con la seguridad, la salud integral, la calidad de vida y el bienestar del trabajador.</a:t>
            </a:r>
          </a:p>
          <a:p>
            <a:pPr algn="just">
              <a:buNone/>
            </a:pPr>
            <a:r>
              <a:rPr lang="es-ES" sz="1600" dirty="0" smtClean="0"/>
              <a:t>Las condiciones de trabajo (resultantes de factores </a:t>
            </a:r>
            <a:r>
              <a:rPr lang="es-ES" sz="1600" dirty="0" err="1" smtClean="0"/>
              <a:t>sociotécnicos</a:t>
            </a:r>
            <a:r>
              <a:rPr lang="es-ES" sz="1600" dirty="0" smtClean="0"/>
              <a:t> y organizacionales) pueden compensar o intensificar estos riesgos e impactan en la </a:t>
            </a:r>
            <a:r>
              <a:rPr lang="es-ES" sz="1600" dirty="0" err="1" smtClean="0"/>
              <a:t>duración</a:t>
            </a:r>
            <a:r>
              <a:rPr lang="es-ES" sz="1600" dirty="0" smtClean="0"/>
              <a:t>, la </a:t>
            </a:r>
            <a:r>
              <a:rPr lang="es-ES" sz="1600" dirty="0" err="1" smtClean="0"/>
              <a:t>organización</a:t>
            </a:r>
            <a:r>
              <a:rPr lang="es-ES" sz="1600" dirty="0" smtClean="0"/>
              <a:t> y el contenido del trabajo, la </a:t>
            </a:r>
            <a:r>
              <a:rPr lang="es-ES" sz="1600" dirty="0" err="1" smtClean="0"/>
              <a:t>remuneración</a:t>
            </a:r>
            <a:r>
              <a:rPr lang="es-ES" sz="1600" dirty="0" smtClean="0"/>
              <a:t>, el efecto del cambio </a:t>
            </a:r>
            <a:r>
              <a:rPr lang="es-ES" sz="1600" dirty="0" err="1" smtClean="0"/>
              <a:t>científico</a:t>
            </a:r>
            <a:r>
              <a:rPr lang="es-ES" sz="1600" dirty="0" smtClean="0"/>
              <a:t> y </a:t>
            </a:r>
            <a:r>
              <a:rPr lang="es-ES" sz="1600" dirty="0" err="1" smtClean="0"/>
              <a:t>tecnológico</a:t>
            </a:r>
            <a:r>
              <a:rPr lang="es-ES" sz="1600" dirty="0" smtClean="0"/>
              <a:t> y el aprendizaje en el uso de nuevas </a:t>
            </a:r>
            <a:r>
              <a:rPr lang="es-ES" sz="1600" dirty="0" err="1" smtClean="0"/>
              <a:t>tecnologías</a:t>
            </a:r>
            <a:r>
              <a:rPr lang="es-ES" sz="1600" dirty="0" smtClean="0"/>
              <a:t>. </a:t>
            </a:r>
          </a:p>
          <a:p>
            <a:pPr algn="just">
              <a:buNone/>
            </a:pPr>
            <a:endParaRPr lang="es-ES" sz="1600" dirty="0" smtClean="0"/>
          </a:p>
          <a:p>
            <a:pPr algn="ctr">
              <a:buNone/>
            </a:pPr>
            <a:r>
              <a:rPr lang="es-ES" sz="1600" b="1" dirty="0" smtClean="0">
                <a:solidFill>
                  <a:schemeClr val="accent5">
                    <a:lumMod val="60000"/>
                    <a:lumOff val="40000"/>
                  </a:schemeClr>
                </a:solidFill>
              </a:rPr>
              <a:t>¿Qué es un producto químico?</a:t>
            </a:r>
          </a:p>
          <a:p>
            <a:pPr algn="just">
              <a:buNone/>
            </a:pPr>
            <a:r>
              <a:rPr lang="es-ES" sz="1600" dirty="0" smtClean="0"/>
              <a:t>Son todos aquellos elementos y compuestos químicos, y sus mezclas, tanto los naturales como los </a:t>
            </a:r>
            <a:r>
              <a:rPr lang="es-ES" sz="1600" dirty="0" err="1" smtClean="0"/>
              <a:t>sintéticos</a:t>
            </a:r>
            <a:r>
              <a:rPr lang="es-ES" sz="1600" dirty="0" smtClean="0"/>
              <a:t>, es decir, los obtenidos a través de un proceso de producción.</a:t>
            </a:r>
          </a:p>
          <a:p>
            <a:pPr algn="just">
              <a:buNone/>
            </a:pPr>
            <a:r>
              <a:rPr lang="es-ES" sz="1600" dirty="0" smtClean="0"/>
              <a:t>En la 5.ª revisión del “Libro Púrpura” de Naciones Unidas (2013) se establece que el grado de peligrosidad de un producto químico dependerá de sus propiedades intrínsecas, es decir, de su capacidad para interferir en procesos biológicos normales y de su capacidad para arder, explotar, corroer, etcétera. Todo sistema de clasificación y comunicación de peligros (en relación con el lugar de trabajo, los consumidores o el transporte) empieza con una evaluación de los peligros que entrañan los productos químicos de que se trate.</a:t>
            </a:r>
          </a:p>
          <a:p>
            <a:pPr algn="just">
              <a:buNone/>
            </a:pPr>
            <a:endParaRPr lang="es-ES" sz="1600" dirty="0">
              <a:solidFill>
                <a:schemeClr val="accent5">
                  <a:lumMod val="60000"/>
                  <a:lumOff val="40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85720" y="214290"/>
            <a:ext cx="8643998" cy="6429420"/>
          </a:xfrm>
        </p:spPr>
        <p:txBody>
          <a:bodyPr>
            <a:noAutofit/>
          </a:bodyPr>
          <a:lstStyle/>
          <a:p>
            <a:pPr algn="just">
              <a:buNone/>
            </a:pPr>
            <a:r>
              <a:rPr lang="es-ES" sz="1200" b="1" dirty="0" smtClean="0">
                <a:solidFill>
                  <a:schemeClr val="accent5">
                    <a:lumMod val="60000"/>
                    <a:lumOff val="40000"/>
                  </a:schemeClr>
                </a:solidFill>
              </a:rPr>
              <a:t>¿Qué es la toxicidad de una sustancia?</a:t>
            </a:r>
          </a:p>
          <a:p>
            <a:pPr algn="just">
              <a:buNone/>
            </a:pPr>
            <a:r>
              <a:rPr lang="es-ES" sz="1200" dirty="0" smtClean="0"/>
              <a:t>La toxicidad es la capacidad que tiene una sustancia química de causar daño en la salud o en el ambiente.</a:t>
            </a:r>
          </a:p>
          <a:p>
            <a:pPr algn="just">
              <a:buNone/>
            </a:pPr>
            <a:r>
              <a:rPr lang="es-ES" sz="1200" b="1" dirty="0" smtClean="0"/>
              <a:t>Idea clave</a:t>
            </a:r>
          </a:p>
          <a:p>
            <a:pPr algn="just">
              <a:buNone/>
            </a:pPr>
            <a:r>
              <a:rPr lang="es-ES" sz="1200" dirty="0" smtClean="0"/>
              <a:t>Todas las sustancias químicas pueden ser potencialmente peligrosas, aunque algunas son más tóxicas que otras.</a:t>
            </a:r>
          </a:p>
          <a:p>
            <a:pPr algn="just">
              <a:buNone/>
            </a:pPr>
            <a:r>
              <a:rPr lang="es-ES" sz="1200" dirty="0" smtClean="0"/>
              <a:t>¿De qué depende el riesgo?</a:t>
            </a:r>
          </a:p>
          <a:p>
            <a:pPr algn="just">
              <a:buNone/>
            </a:pPr>
            <a:r>
              <a:rPr lang="es-ES" sz="1200" dirty="0" smtClean="0"/>
              <a:t>El riesgo de que produzca daño depende de factores como:</a:t>
            </a:r>
          </a:p>
          <a:p>
            <a:pPr algn="just"/>
            <a:r>
              <a:rPr lang="es-ES" sz="1200" dirty="0" smtClean="0"/>
              <a:t>la dosis, </a:t>
            </a:r>
          </a:p>
          <a:p>
            <a:pPr algn="just"/>
            <a:r>
              <a:rPr lang="es-ES" sz="1200" dirty="0" smtClean="0"/>
              <a:t>la vía de ingreso, </a:t>
            </a:r>
          </a:p>
          <a:p>
            <a:pPr algn="just"/>
            <a:r>
              <a:rPr lang="es-ES" sz="1200" dirty="0" smtClean="0"/>
              <a:t>y el nivel de exposición.</a:t>
            </a:r>
          </a:p>
          <a:p>
            <a:pPr>
              <a:buNone/>
            </a:pPr>
            <a:r>
              <a:rPr lang="es-ES" sz="1200" b="1" dirty="0" smtClean="0">
                <a:solidFill>
                  <a:schemeClr val="accent5">
                    <a:lumMod val="60000"/>
                    <a:lumOff val="40000"/>
                  </a:schemeClr>
                </a:solidFill>
              </a:rPr>
              <a:t>Efectos de la exposición a productos químicos</a:t>
            </a:r>
          </a:p>
          <a:p>
            <a:pPr>
              <a:buNone/>
            </a:pPr>
            <a:r>
              <a:rPr lang="es-ES" sz="1200" dirty="0" smtClean="0"/>
              <a:t>La exposición a productos químicos puede causar </a:t>
            </a:r>
            <a:r>
              <a:rPr lang="es-ES" sz="1200" b="1" dirty="0" smtClean="0"/>
              <a:t>daños en distintos órganos y sistemas del cuerpo, </a:t>
            </a:r>
            <a:r>
              <a:rPr lang="es-ES" sz="1200" dirty="0" smtClean="0"/>
              <a:t>según:</a:t>
            </a:r>
          </a:p>
          <a:p>
            <a:r>
              <a:rPr lang="es-ES" sz="1200" dirty="0" smtClean="0"/>
              <a:t>la </a:t>
            </a:r>
            <a:r>
              <a:rPr lang="es-ES" sz="1200" b="1" dirty="0" smtClean="0"/>
              <a:t>vía de ingreso</a:t>
            </a:r>
            <a:r>
              <a:rPr lang="es-ES" sz="1200" dirty="0" smtClean="0"/>
              <a:t>, </a:t>
            </a:r>
          </a:p>
          <a:p>
            <a:r>
              <a:rPr lang="es-ES" sz="1200" dirty="0" smtClean="0"/>
              <a:t>la </a:t>
            </a:r>
            <a:r>
              <a:rPr lang="es-ES" sz="1200" b="1" dirty="0" smtClean="0"/>
              <a:t>cantidad</a:t>
            </a:r>
            <a:r>
              <a:rPr lang="es-ES" sz="1200" dirty="0" smtClean="0"/>
              <a:t>, </a:t>
            </a:r>
          </a:p>
          <a:p>
            <a:r>
              <a:rPr lang="es-ES" sz="1200" dirty="0" smtClean="0"/>
              <a:t>la </a:t>
            </a:r>
            <a:r>
              <a:rPr lang="es-ES" sz="1200" b="1" dirty="0" smtClean="0"/>
              <a:t>frecuencia</a:t>
            </a:r>
            <a:r>
              <a:rPr lang="es-ES" sz="1200" dirty="0" smtClean="0"/>
              <a:t>, </a:t>
            </a:r>
          </a:p>
          <a:p>
            <a:r>
              <a:rPr lang="es-ES" sz="1200" dirty="0" smtClean="0"/>
              <a:t>y el </a:t>
            </a:r>
            <a:r>
              <a:rPr lang="es-ES" sz="1200" b="1" dirty="0" smtClean="0"/>
              <a:t>tiempo de exposición</a:t>
            </a:r>
            <a:r>
              <a:rPr lang="es-ES" sz="1200" dirty="0" smtClean="0"/>
              <a:t>. </a:t>
            </a:r>
          </a:p>
          <a:p>
            <a:pPr>
              <a:buNone/>
            </a:pPr>
            <a:r>
              <a:rPr lang="es-ES" sz="1200" b="1" dirty="0" smtClean="0"/>
              <a:t>¿Cómo ocurre la exposición?</a:t>
            </a:r>
          </a:p>
          <a:p>
            <a:pPr>
              <a:buNone/>
            </a:pPr>
            <a:r>
              <a:rPr lang="es-ES" sz="1200" dirty="0" smtClean="0"/>
              <a:t>Puede producirse por:</a:t>
            </a:r>
          </a:p>
          <a:p>
            <a:r>
              <a:rPr lang="es-ES" sz="1200" b="1" dirty="0" smtClean="0"/>
              <a:t>inhalación</a:t>
            </a:r>
            <a:r>
              <a:rPr lang="es-ES" sz="1200" dirty="0" smtClean="0"/>
              <a:t> de partículas o vapores, </a:t>
            </a:r>
          </a:p>
          <a:p>
            <a:r>
              <a:rPr lang="es-ES" sz="1200" b="1" dirty="0" smtClean="0"/>
              <a:t>consumo</a:t>
            </a:r>
            <a:r>
              <a:rPr lang="es-ES" sz="1200" dirty="0" smtClean="0"/>
              <a:t> de agua o alimentos contaminados, </a:t>
            </a:r>
          </a:p>
          <a:p>
            <a:r>
              <a:rPr lang="es-ES" sz="1200" dirty="0" smtClean="0"/>
              <a:t>o </a:t>
            </a:r>
            <a:r>
              <a:rPr lang="es-ES" sz="1200" b="1" dirty="0" smtClean="0"/>
              <a:t>contacto</a:t>
            </a:r>
            <a:r>
              <a:rPr lang="es-ES" sz="1200" dirty="0" smtClean="0"/>
              <a:t> con productos de uso cotidiano. </a:t>
            </a:r>
          </a:p>
          <a:p>
            <a:pPr>
              <a:buNone/>
            </a:pPr>
            <a:r>
              <a:rPr lang="es-ES" sz="1200" b="1" dirty="0" smtClean="0"/>
              <a:t>Tipos de exposición</a:t>
            </a:r>
          </a:p>
          <a:p>
            <a:r>
              <a:rPr lang="es-ES" sz="1200" b="1" dirty="0" smtClean="0"/>
              <a:t>Aguda</a:t>
            </a:r>
            <a:r>
              <a:rPr lang="es-ES" sz="1200" dirty="0" smtClean="0"/>
              <a:t> </a:t>
            </a:r>
          </a:p>
          <a:p>
            <a:r>
              <a:rPr lang="es-ES" sz="1200" b="1" dirty="0" smtClean="0"/>
              <a:t>Crónica</a:t>
            </a:r>
            <a:r>
              <a:rPr lang="es-ES" sz="1200" dirty="0" smtClean="0"/>
              <a:t>.</a:t>
            </a:r>
          </a:p>
          <a:p>
            <a:pPr algn="just">
              <a:buNone/>
            </a:pPr>
            <a:r>
              <a:rPr lang="es-ES" sz="1200" b="1" dirty="0" smtClean="0">
                <a:solidFill>
                  <a:schemeClr val="accent5">
                    <a:lumMod val="60000"/>
                    <a:lumOff val="40000"/>
                  </a:schemeClr>
                </a:solidFill>
              </a:rPr>
              <a:t>¿Cuáles son los principales problemas relacionados con la utilización de productos químicos?</a:t>
            </a:r>
          </a:p>
          <a:p>
            <a:pPr algn="just">
              <a:buNone/>
            </a:pPr>
            <a:r>
              <a:rPr lang="es-ES" sz="1200" dirty="0" smtClean="0"/>
              <a:t>El desconocimiento de las características del producto, la inexistencia de fichas de datos de seguridad por producto, la ausencia de etiquetas de identificación en los envases, la falta de procedimientos de trabajo, los malos hábitos de trabajo, la poca capacitación, información y entrenamiento de los trabajadores sobre los riesgos a los que están expuestos.</a:t>
            </a:r>
            <a:endParaRPr lang="es-ES" sz="1200" dirty="0">
              <a:solidFill>
                <a:schemeClr val="accent5">
                  <a:lumMod val="60000"/>
                  <a:lumOff val="40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42910" y="0"/>
            <a:ext cx="8229600" cy="1399032"/>
          </a:xfrm>
        </p:spPr>
        <p:txBody>
          <a:bodyPr>
            <a:normAutofit/>
          </a:bodyPr>
          <a:lstStyle/>
          <a:p>
            <a:pPr algn="ctr"/>
            <a:r>
              <a:rPr lang="es-ES" sz="3200" b="1" dirty="0" smtClean="0"/>
              <a:t>MARCO CONCEPTUAL: DEFINICIÓN DE RIESGO Y PELIGRO</a:t>
            </a:r>
            <a:endParaRPr lang="es-ES" sz="3200" b="1" dirty="0"/>
          </a:p>
        </p:txBody>
      </p:sp>
      <p:sp>
        <p:nvSpPr>
          <p:cNvPr id="3" name="2 Marcador de contenido"/>
          <p:cNvSpPr>
            <a:spLocks noGrp="1"/>
          </p:cNvSpPr>
          <p:nvPr>
            <p:ph idx="1"/>
          </p:nvPr>
        </p:nvSpPr>
        <p:spPr>
          <a:xfrm>
            <a:off x="142844" y="1214422"/>
            <a:ext cx="8715436" cy="5240386"/>
          </a:xfrm>
        </p:spPr>
        <p:txBody>
          <a:bodyPr>
            <a:normAutofit/>
          </a:bodyPr>
          <a:lstStyle/>
          <a:p>
            <a:pPr algn="just">
              <a:buNone/>
            </a:pPr>
            <a:r>
              <a:rPr lang="es-ES" sz="1600" dirty="0" smtClean="0"/>
              <a:t>En el marco legal argentino, principalmente bajo la </a:t>
            </a:r>
            <a:r>
              <a:rPr lang="es-ES" sz="1600" b="1" dirty="0" smtClean="0"/>
              <a:t>Ley de Higiene y Seguridad (19.587) </a:t>
            </a:r>
            <a:r>
              <a:rPr lang="es-ES" sz="1600" dirty="0" smtClean="0"/>
              <a:t>y normas </a:t>
            </a:r>
            <a:r>
              <a:rPr lang="es-ES" sz="1600" b="1" dirty="0" smtClean="0"/>
              <a:t>ISO 45001</a:t>
            </a:r>
            <a:r>
              <a:rPr lang="es-ES" sz="1600" dirty="0" smtClean="0"/>
              <a:t>, el </a:t>
            </a:r>
            <a:r>
              <a:rPr lang="es-ES" sz="1600" b="1" dirty="0" smtClean="0"/>
              <a:t>peligro</a:t>
            </a:r>
            <a:r>
              <a:rPr lang="es-ES" sz="1600" dirty="0" smtClean="0"/>
              <a:t> es la fuente, situación o acto con potencial de causar daño (ej. una máquina sin protección), mientras que el </a:t>
            </a:r>
            <a:r>
              <a:rPr lang="es-ES" sz="1600" b="1" dirty="0" smtClean="0"/>
              <a:t>riesgo</a:t>
            </a:r>
            <a:r>
              <a:rPr lang="es-ES" sz="1600" dirty="0" smtClean="0"/>
              <a:t> es la probabilidad de que ese peligro ocurra y la severidad de sus consecuencias. La gestión se enfoca en eliminar peligros y evaluar riesgos. </a:t>
            </a:r>
          </a:p>
          <a:p>
            <a:pPr algn="just">
              <a:buNone/>
            </a:pPr>
            <a:r>
              <a:rPr lang="es-ES" sz="1600" dirty="0" smtClean="0"/>
              <a:t>El SGA expresa el riesgo como una relación entre el peligro y la </a:t>
            </a:r>
            <a:r>
              <a:rPr lang="es-ES" sz="1600" dirty="0" smtClean="0"/>
              <a:t>exposición</a:t>
            </a:r>
            <a:r>
              <a:rPr lang="es-ES" sz="1600" dirty="0" smtClean="0"/>
              <a:t>.</a:t>
            </a:r>
          </a:p>
          <a:p>
            <a:pPr algn="just">
              <a:buNone/>
            </a:pPr>
            <a:endParaRPr lang="es-ES" sz="1600" dirty="0" smtClean="0"/>
          </a:p>
          <a:p>
            <a:pPr algn="just">
              <a:buNone/>
            </a:pPr>
            <a:r>
              <a:rPr lang="es-ES" sz="1600" b="1" u="sng" dirty="0" smtClean="0">
                <a:solidFill>
                  <a:schemeClr val="accent5">
                    <a:lumMod val="60000"/>
                    <a:lumOff val="40000"/>
                  </a:schemeClr>
                </a:solidFill>
              </a:rPr>
              <a:t>PRODUCTO QUÍMICO PELIGROSO</a:t>
            </a:r>
          </a:p>
          <a:p>
            <a:pPr algn="just">
              <a:buNone/>
            </a:pPr>
            <a:endParaRPr lang="es-ES" sz="1600" b="1" u="sng" dirty="0" smtClean="0">
              <a:solidFill>
                <a:schemeClr val="accent5">
                  <a:lumMod val="60000"/>
                  <a:lumOff val="40000"/>
                </a:schemeClr>
              </a:solidFill>
            </a:endParaRPr>
          </a:p>
          <a:p>
            <a:pPr algn="just">
              <a:buNone/>
            </a:pPr>
            <a:r>
              <a:rPr lang="es-ES" sz="1600" dirty="0" smtClean="0"/>
              <a:t>Según la legislación argentina (Ley 24.051, Ley 19.587 y normas complementarias como el SGA), un </a:t>
            </a:r>
            <a:r>
              <a:rPr lang="es-ES" sz="1600" b="1" dirty="0" smtClean="0"/>
              <a:t>producto químico peligroso</a:t>
            </a:r>
            <a:r>
              <a:rPr lang="es-ES" sz="1600" dirty="0" smtClean="0"/>
              <a:t> es toda sustancia, mezcla o residuo que, por sus propiedades fisicoquímicas, químicas o toxicológicas, puede representar un </a:t>
            </a:r>
            <a:r>
              <a:rPr lang="es-ES" sz="1600" b="1" dirty="0" smtClean="0"/>
              <a:t>riesgo significativo </a:t>
            </a:r>
            <a:r>
              <a:rPr lang="es-ES" sz="1600" dirty="0" smtClean="0"/>
              <a:t>para la seguridad, salud humana o el medio ambiente. </a:t>
            </a:r>
          </a:p>
          <a:p>
            <a:pPr algn="just">
              <a:buNone/>
            </a:pPr>
            <a:endParaRPr lang="es-ES" sz="1600" b="1" u="sng" dirty="0" smtClean="0">
              <a:solidFill>
                <a:schemeClr val="accent5">
                  <a:lumMod val="60000"/>
                  <a:lumOff val="40000"/>
                </a:schemeClr>
              </a:solidFill>
            </a:endParaRPr>
          </a:p>
          <a:p>
            <a:pPr algn="just">
              <a:buNone/>
            </a:pPr>
            <a:endParaRPr lang="es-ES" sz="1600" dirty="0" smtClean="0"/>
          </a:p>
          <a:p>
            <a:pPr algn="just">
              <a:buNone/>
            </a:pPr>
            <a:endParaRPr lang="es-ES" sz="1600" dirty="0" smtClean="0"/>
          </a:p>
          <a:p>
            <a:pPr algn="just">
              <a:buNone/>
            </a:pPr>
            <a:endParaRPr lang="es-ES" sz="1600" dirty="0" smtClean="0"/>
          </a:p>
          <a:p>
            <a:pPr algn="just">
              <a:buNone/>
            </a:pPr>
            <a:endParaRPr lang="es-ES" sz="1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42910" y="357166"/>
            <a:ext cx="8062912" cy="857255"/>
          </a:xfrm>
        </p:spPr>
        <p:txBody>
          <a:bodyPr>
            <a:noAutofit/>
          </a:bodyPr>
          <a:lstStyle/>
          <a:p>
            <a:pPr algn="ctr"/>
            <a:r>
              <a:rPr lang="es-ES" sz="3200" b="1" dirty="0" smtClean="0"/>
              <a:t/>
            </a:r>
            <a:br>
              <a:rPr lang="es-ES" sz="3200" b="1" dirty="0" smtClean="0"/>
            </a:br>
            <a:endParaRPr lang="es-ES" sz="3200" b="1" dirty="0"/>
          </a:p>
        </p:txBody>
      </p:sp>
      <p:sp>
        <p:nvSpPr>
          <p:cNvPr id="3" name="2 Subtítulo"/>
          <p:cNvSpPr>
            <a:spLocks noGrp="1"/>
          </p:cNvSpPr>
          <p:nvPr>
            <p:ph type="subTitle" idx="1"/>
          </p:nvPr>
        </p:nvSpPr>
        <p:spPr>
          <a:xfrm>
            <a:off x="285720" y="0"/>
            <a:ext cx="8572560" cy="6715148"/>
          </a:xfrm>
        </p:spPr>
        <p:txBody>
          <a:bodyPr>
            <a:normAutofit fontScale="92500" lnSpcReduction="10000"/>
          </a:bodyPr>
          <a:lstStyle/>
          <a:p>
            <a:pPr algn="ctr"/>
            <a:r>
              <a:rPr lang="es-ES" b="1" dirty="0" smtClean="0">
                <a:solidFill>
                  <a:schemeClr val="accent1"/>
                </a:solidFill>
              </a:rPr>
              <a:t>Identificación de peligros, evaluación y valoración del riesgo</a:t>
            </a:r>
          </a:p>
          <a:p>
            <a:pPr algn="ctr"/>
            <a:r>
              <a:rPr lang="es-ES" sz="2000" b="1" dirty="0" smtClean="0">
                <a:solidFill>
                  <a:schemeClr val="accent5">
                    <a:lumMod val="60000"/>
                    <a:lumOff val="40000"/>
                  </a:schemeClr>
                </a:solidFill>
              </a:rPr>
              <a:t>1 Sistemas de clasificación de peligros de las sustancias químicas </a:t>
            </a:r>
          </a:p>
          <a:p>
            <a:pPr algn="ctr"/>
            <a:r>
              <a:rPr lang="es-ES" sz="2000" b="1" dirty="0" smtClean="0">
                <a:solidFill>
                  <a:schemeClr val="accent5">
                    <a:lumMod val="60000"/>
                    <a:lumOff val="40000"/>
                  </a:schemeClr>
                </a:solidFill>
              </a:rPr>
              <a:t>1.1 Sistema Globalmente Armonizado (SGA) </a:t>
            </a:r>
          </a:p>
          <a:p>
            <a:pPr algn="just"/>
            <a:r>
              <a:rPr lang="es-ES" sz="2000" b="1" dirty="0" smtClean="0">
                <a:solidFill>
                  <a:schemeClr val="tx1"/>
                </a:solidFill>
              </a:rPr>
              <a:t>El Sistema Globalmente Armonizado de Clasificación y Etiquetado de Productos Químicos (SGA) es una iniciativa de las Naciones Unidas para estandarizar internacionalmente la clasificación química, el etiquetado y las fichas de datos de seguridad (FDS) en el lugar de trabajo. </a:t>
            </a:r>
          </a:p>
          <a:p>
            <a:pPr algn="ctr"/>
            <a:r>
              <a:rPr lang="es-ES" sz="2000" b="1" dirty="0" smtClean="0">
                <a:solidFill>
                  <a:schemeClr val="accent5">
                    <a:lumMod val="60000"/>
                    <a:lumOff val="40000"/>
                  </a:schemeClr>
                </a:solidFill>
              </a:rPr>
              <a:t>1.1.1 Peligros de las sustancias químicas de acuerdo con el SGA </a:t>
            </a:r>
          </a:p>
          <a:p>
            <a:pPr algn="just"/>
            <a:r>
              <a:rPr lang="es-ES" sz="2000" b="1" dirty="0" smtClean="0">
                <a:solidFill>
                  <a:schemeClr val="tx1"/>
                </a:solidFill>
              </a:rPr>
              <a:t>El SGA, mediante criterios armonizados, establece el proceso para la clasificación de los peligros de las sustancias químicas. Se fundamenta en el uso de información disponible, bien sea obtenida mediante ensayos, proveniente de la información de los componentes de mezclas o mediante la aplicación de los criterios de extrapolación y otras medidas definidas en el sistema. </a:t>
            </a:r>
          </a:p>
          <a:p>
            <a:pPr algn="just"/>
            <a:r>
              <a:rPr lang="es-ES" sz="2000" b="1" dirty="0" smtClean="0">
                <a:solidFill>
                  <a:schemeClr val="tx1"/>
                </a:solidFill>
              </a:rPr>
              <a:t>Las sustancias podrán ser clasificadas como peligrosas si cumplen alguno de los criterios de </a:t>
            </a:r>
            <a:r>
              <a:rPr lang="es-ES" sz="2000" b="1" i="1" u="sng" dirty="0" smtClean="0">
                <a:solidFill>
                  <a:schemeClr val="tx1"/>
                </a:solidFill>
              </a:rPr>
              <a:t>peligros físicos</a:t>
            </a:r>
            <a:r>
              <a:rPr lang="es-ES" sz="2000" b="1" dirty="0" smtClean="0">
                <a:solidFill>
                  <a:schemeClr val="tx1"/>
                </a:solidFill>
              </a:rPr>
              <a:t>, refiriéndose a características de las sustancias que pueden generar daños sobre la infraestructura y los materiales; </a:t>
            </a:r>
            <a:r>
              <a:rPr lang="es-ES" sz="2000" b="1" i="1" u="sng" dirty="0" smtClean="0">
                <a:solidFill>
                  <a:schemeClr val="tx1"/>
                </a:solidFill>
              </a:rPr>
              <a:t>peligros a la salud</a:t>
            </a:r>
            <a:r>
              <a:rPr lang="es-ES" sz="2000" b="1" dirty="0" smtClean="0">
                <a:solidFill>
                  <a:schemeClr val="tx1"/>
                </a:solidFill>
              </a:rPr>
              <a:t>, que se asocian a los efectos agudos o crónicos sobre la salud de las personas; y los </a:t>
            </a:r>
            <a:r>
              <a:rPr lang="es-ES" sz="2000" b="1" i="1" u="sng" dirty="0" smtClean="0">
                <a:solidFill>
                  <a:schemeClr val="tx1"/>
                </a:solidFill>
              </a:rPr>
              <a:t>peligros para el medio ambiente</a:t>
            </a:r>
            <a:r>
              <a:rPr lang="es-ES" sz="2000" b="1" dirty="0" smtClean="0">
                <a:solidFill>
                  <a:schemeClr val="tx1"/>
                </a:solidFill>
              </a:rPr>
              <a:t>, que pueden afectar algún componente del medio natural, específicamente, en el medio acuático o la capa de ozono.</a:t>
            </a:r>
            <a:endParaRPr lang="es-ES" sz="2000" b="1" dirty="0">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a:stretch>
            <a:fillRect/>
          </a:stretch>
        </p:blipFill>
        <p:spPr bwMode="auto">
          <a:xfrm>
            <a:off x="1571604" y="500042"/>
            <a:ext cx="6143668" cy="1666875"/>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2071670" y="2214554"/>
            <a:ext cx="5286412" cy="1657350"/>
          </a:xfrm>
          <a:prstGeom prst="rect">
            <a:avLst/>
          </a:prstGeom>
          <a:noFill/>
          <a:ln w="9525">
            <a:noFill/>
            <a:miter lim="800000"/>
            <a:headEnd/>
            <a:tailEnd/>
          </a:ln>
          <a:effectLst/>
        </p:spPr>
      </p:pic>
      <p:pic>
        <p:nvPicPr>
          <p:cNvPr id="3076" name="Picture 4"/>
          <p:cNvPicPr>
            <a:picLocks noChangeAspect="1" noChangeArrowheads="1"/>
          </p:cNvPicPr>
          <p:nvPr/>
        </p:nvPicPr>
        <p:blipFill>
          <a:blip r:embed="rId4"/>
          <a:srcRect/>
          <a:stretch>
            <a:fillRect/>
          </a:stretch>
        </p:blipFill>
        <p:spPr bwMode="auto">
          <a:xfrm>
            <a:off x="3000364" y="3714752"/>
            <a:ext cx="3352802" cy="1409700"/>
          </a:xfrm>
          <a:prstGeom prst="rect">
            <a:avLst/>
          </a:prstGeom>
          <a:noFill/>
          <a:ln w="9525">
            <a:noFill/>
            <a:miter lim="800000"/>
            <a:headEnd/>
            <a:tailEnd/>
          </a:ln>
          <a:effectLst/>
        </p:spPr>
      </p:pic>
      <p:pic>
        <p:nvPicPr>
          <p:cNvPr id="3077" name="Picture 5"/>
          <p:cNvPicPr>
            <a:picLocks noChangeAspect="1" noChangeArrowheads="1"/>
          </p:cNvPicPr>
          <p:nvPr/>
        </p:nvPicPr>
        <p:blipFill>
          <a:blip r:embed="rId5"/>
          <a:srcRect/>
          <a:stretch>
            <a:fillRect/>
          </a:stretch>
        </p:blipFill>
        <p:spPr bwMode="auto">
          <a:xfrm>
            <a:off x="3786182" y="5000636"/>
            <a:ext cx="1928826" cy="14192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0"/>
            <a:ext cx="8229600" cy="1399032"/>
          </a:xfrm>
        </p:spPr>
        <p:txBody>
          <a:bodyPr>
            <a:normAutofit/>
          </a:bodyPr>
          <a:lstStyle/>
          <a:p>
            <a:pPr algn="just"/>
            <a:r>
              <a:rPr lang="es-ES" sz="3200" b="1" dirty="0" smtClean="0"/>
              <a:t>ETIQUETAS SEGÚN SGA – RE ETIQUETADO</a:t>
            </a:r>
            <a:endParaRPr lang="es-ES" sz="3200" b="1" dirty="0"/>
          </a:p>
        </p:txBody>
      </p:sp>
      <p:pic>
        <p:nvPicPr>
          <p:cNvPr id="19458" name="Picture 2"/>
          <p:cNvPicPr>
            <a:picLocks noGrp="1" noChangeAspect="1" noChangeArrowheads="1"/>
          </p:cNvPicPr>
          <p:nvPr>
            <p:ph idx="1"/>
          </p:nvPr>
        </p:nvPicPr>
        <p:blipFill>
          <a:blip r:embed="rId2"/>
          <a:srcRect/>
          <a:stretch>
            <a:fillRect/>
          </a:stretch>
        </p:blipFill>
        <p:spPr bwMode="auto">
          <a:xfrm>
            <a:off x="357158" y="1357298"/>
            <a:ext cx="5029200" cy="4143375"/>
          </a:xfrm>
          <a:prstGeom prst="rect">
            <a:avLst/>
          </a:prstGeom>
          <a:noFill/>
          <a:ln w="9525">
            <a:noFill/>
            <a:miter lim="800000"/>
            <a:headEnd/>
            <a:tailEnd/>
          </a:ln>
          <a:effectLst/>
        </p:spPr>
      </p:pic>
      <p:pic>
        <p:nvPicPr>
          <p:cNvPr id="19459" name="Picture 3"/>
          <p:cNvPicPr>
            <a:picLocks noChangeAspect="1" noChangeArrowheads="1"/>
          </p:cNvPicPr>
          <p:nvPr/>
        </p:nvPicPr>
        <p:blipFill>
          <a:blip r:embed="rId3"/>
          <a:srcRect/>
          <a:stretch>
            <a:fillRect/>
          </a:stretch>
        </p:blipFill>
        <p:spPr bwMode="auto">
          <a:xfrm>
            <a:off x="4786314" y="4000504"/>
            <a:ext cx="3771900" cy="25622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ío">
  <a:themeElements>
    <a:clrScheme name="Brío">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Brí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Brío">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919</TotalTime>
  <Words>3858</Words>
  <Application>Microsoft Office PowerPoint</Application>
  <PresentationFormat>Presentación en pantalla (4:3)</PresentationFormat>
  <Paragraphs>273</Paragraphs>
  <Slides>39</Slides>
  <Notes>0</Notes>
  <HiddenSlides>0</HiddenSlides>
  <MMClips>0</MMClips>
  <ScaleCrop>false</ScaleCrop>
  <HeadingPairs>
    <vt:vector size="4" baseType="variant">
      <vt:variant>
        <vt:lpstr>Tema</vt:lpstr>
      </vt:variant>
      <vt:variant>
        <vt:i4>1</vt:i4>
      </vt:variant>
      <vt:variant>
        <vt:lpstr>Títulos de diapositiva</vt:lpstr>
      </vt:variant>
      <vt:variant>
        <vt:i4>39</vt:i4>
      </vt:variant>
    </vt:vector>
  </HeadingPairs>
  <TitlesOfParts>
    <vt:vector size="40" baseType="lpstr">
      <vt:lpstr>Brío</vt:lpstr>
      <vt:lpstr>UNIDAD 4: EVALUACIÓN Y GESTIÓN DEL RIESGO QUÍMICO LABORAL</vt:lpstr>
      <vt:lpstr>Marco Normativo Principal  </vt:lpstr>
      <vt:lpstr>Marco Normativo Principal</vt:lpstr>
      <vt:lpstr>Productos químicos y condiciones de trabajo </vt:lpstr>
      <vt:lpstr>Diapositiva 5</vt:lpstr>
      <vt:lpstr>MARCO CONCEPTUAL: DEFINICIÓN DE RIESGO Y PELIGRO</vt:lpstr>
      <vt:lpstr> </vt:lpstr>
      <vt:lpstr>Diapositiva 8</vt:lpstr>
      <vt:lpstr>ETIQUETAS SEGÚN SGA – RE ETIQUETADO</vt:lpstr>
      <vt:lpstr>FRASES “H” (INDICACIÓN DE PELIGRO)  Y FRASES “P” (INDICACIÓN DE PRUDENCIA) </vt:lpstr>
      <vt:lpstr>LA FDS</vt:lpstr>
      <vt:lpstr>LA FDS </vt:lpstr>
      <vt:lpstr>FDS</vt:lpstr>
      <vt:lpstr>Evaluación del riesgo por exposición a sustancias peligrosas. METODO BS 8800</vt:lpstr>
      <vt:lpstr>¿QUÉ ES LA EVALUACIÓN DE RIESGOS DE SST Y POR QUÉ HACERLA?  </vt:lpstr>
      <vt:lpstr>EL PROCESO DE EVALUACIÓN DE RIESGO: PASOS BÁSICOS  </vt:lpstr>
      <vt:lpstr>Diapositiva 17</vt:lpstr>
      <vt:lpstr>MONITOREO AMBIENTAL</vt:lpstr>
      <vt:lpstr>Métodos de muestreo y análisis</vt:lpstr>
      <vt:lpstr>Importancia de interpretar correctamente los resultados</vt:lpstr>
      <vt:lpstr>Otras técnicas de monitoreo ambiental </vt:lpstr>
      <vt:lpstr>Diapositiva 22</vt:lpstr>
      <vt:lpstr>Monitoreo biológico </vt:lpstr>
      <vt:lpstr>Diapositiva 24</vt:lpstr>
      <vt:lpstr>Muestreo biológico </vt:lpstr>
      <vt:lpstr>Control o tratamiento del riesgo Medidas preventivas y de protección para accidentes de trabajo</vt:lpstr>
      <vt:lpstr>SUSTITUCIÓN</vt:lpstr>
      <vt:lpstr>2) Controles técnicos o controles de ingeniería</vt:lpstr>
      <vt:lpstr>Diapositiva 29</vt:lpstr>
      <vt:lpstr>2.1Almacenamiento seguro de sustancias químicas</vt:lpstr>
      <vt:lpstr>MATRIZ DE COMPATIBILIDAD QUÍMICA</vt:lpstr>
      <vt:lpstr>2.1Almacenamiento seguro de sustancias químicas</vt:lpstr>
      <vt:lpstr>2.1Almacenamiento seguro de sustancias químicas</vt:lpstr>
      <vt:lpstr>Diapositiva 34</vt:lpstr>
      <vt:lpstr>Diapositiva 35</vt:lpstr>
      <vt:lpstr>Diapositiva 36</vt:lpstr>
      <vt:lpstr>Criterios para la selección de los elementos de protección personal (EPP) </vt:lpstr>
      <vt:lpstr>Diapositiva 38</vt:lpstr>
      <vt:lpstr>Normativa nacional e internacional aplicable a agentes químicos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UNIDAD 4: EVALUACIÓN Y GESTIÓN DEL RIESGO QUÍMICO LABORAL</dc:title>
  <dc:creator>Educacion4.0</dc:creator>
  <cp:lastModifiedBy>Educacion4.0</cp:lastModifiedBy>
  <cp:revision>18</cp:revision>
  <dcterms:created xsi:type="dcterms:W3CDTF">2026-04-05T01:16:58Z</dcterms:created>
  <dcterms:modified xsi:type="dcterms:W3CDTF">2026-04-06T02:12:32Z</dcterms:modified>
</cp:coreProperties>
</file>