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81" r:id="rId3"/>
    <p:sldId id="282" r:id="rId4"/>
    <p:sldId id="283" r:id="rId5"/>
    <p:sldId id="258" r:id="rId6"/>
    <p:sldId id="259" r:id="rId7"/>
    <p:sldId id="256" r:id="rId8"/>
    <p:sldId id="257" r:id="rId9"/>
    <p:sldId id="261" r:id="rId10"/>
    <p:sldId id="264" r:id="rId11"/>
    <p:sldId id="262" r:id="rId12"/>
    <p:sldId id="269" r:id="rId13"/>
    <p:sldId id="263" r:id="rId14"/>
    <p:sldId id="265" r:id="rId15"/>
    <p:sldId id="266" r:id="rId16"/>
    <p:sldId id="267" r:id="rId17"/>
    <p:sldId id="268" r:id="rId18"/>
    <p:sldId id="270" r:id="rId19"/>
    <p:sldId id="271" r:id="rId20"/>
    <p:sldId id="272" r:id="rId21"/>
    <p:sldId id="273" r:id="rId22"/>
    <p:sldId id="286" r:id="rId23"/>
    <p:sldId id="274" r:id="rId24"/>
    <p:sldId id="275" r:id="rId25"/>
    <p:sldId id="276" r:id="rId26"/>
    <p:sldId id="277" r:id="rId27"/>
    <p:sldId id="278" r:id="rId28"/>
    <p:sldId id="279" r:id="rId29"/>
    <p:sldId id="280" r:id="rId30"/>
    <p:sldId id="285"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27" autoAdjust="0"/>
  </p:normalViewPr>
  <p:slideViewPr>
    <p:cSldViewPr>
      <p:cViewPr>
        <p:scale>
          <a:sx n="80" d="100"/>
          <a:sy n="80" d="100"/>
        </p:scale>
        <p:origin x="-108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618A2F8A-AEA8-41E7-97B3-22ACF88859C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618A2F8A-AEA8-41E7-97B3-22ACF88859C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618A2F8A-AEA8-41E7-97B3-22ACF88859CD}"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21A4A9BA-1879-4F76-BBE1-79691C7BB37D}" type="datetimeFigureOut">
              <a:rPr lang="es-ES" smtClean="0"/>
              <a:pPr/>
              <a:t>27/04/2026</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618A2F8A-AEA8-41E7-97B3-22ACF88859CD}"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1A4A9BA-1879-4F76-BBE1-79691C7BB37D}" type="datetimeFigureOut">
              <a:rPr lang="es-ES" smtClean="0"/>
              <a:pPr/>
              <a:t>27/04/2026</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18A2F8A-AEA8-41E7-97B3-22ACF88859CD}"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search?q=Comisi%C3%B3n+M%C3%A9dica+Central&amp;biw=1366&amp;bih=599&amp;sca_esv=dca6e93b619ee7bb&amp;sxsrf=ANbL-n7KXNMmgEdJsAFbBM_gb6ACpE55Pw:1777149103106&amp;ei=ryTtadGTBteF5OUPh4ut2AI&amp;oq=definicion+de+en&amp;gs_lp=Egxnd3Mtd2l6LXNlcnAiEGRlZmluaWNpb24gZGUgZW4qAggAMgoQABiABBgUGIcCMgUQABiABDIKEAAYgAQYFBiHAjIFEAAYgAQyBRAAGIAEMgUQABiABDIFEAAYgAQyBRAAGIAEMgUQABiABDIFEAAYgARIpjhQvAZY2CVwAXgBkAEAmAGJAaABxgyqAQM5Lje4AQHIAQD4AQGYAhGgAtEPqAIUwgIHECMY6gIYJ8ICEBAAGAMYjwEY6gIYtALYAQHCAhAQLhgDGI8BGOoCGLQC2AEBwgIKECMYgAQYigUYJ8ICDRAjGPAFGIAEGIoFGCfCAgoQABiABBiKBRhDwgIIEAAYgAQYsQPCAg4QLhiABBixAxjHARjRA8ICEBAjGMkCGPAFGIAEGIoFGCfCAgoQIxjJAhjwBRgnwgIKECMY8AUYyQIYJ8ICDRAAGIAEGIoFGEMYsQOYAxniAwUSATEgQPEFniTib0lRU3u6BgYIARABGAqSBwQzLjE0oAedjQGyBwQyLjE0uAe4D8IHCDItMi4zLjEyyAfIAoAIAQ&amp;sclient=gws-wiz-serp&amp;ved=2ahUKEwjQprLU7omUAxWpHbkGHTDdEgUQgK4QegYIAQgCEA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q=Plomo+(Pb)&amp;biw=1366&amp;bih=599&amp;sca_esv=dca6e93b619ee7bb&amp;sxsrf=ANbL-n6zPqPi7OejK7GfmjfY3fgsdwwPRg:1777149733021&amp;ei=JSftaZCAAam75OUPsLrLKA&amp;oq=definicion+de+metales+&amp;gs_lp=Egxnd3Mtd2l6LXNlcnAiFmRlZmluaWNpb24gZGUgbWV0YWxlcyAqAggBMgUQABiABDIFEAAYgAQyBRAAGIAEMgUQABiABDIFEAAYgAQyBhAAGBYYHjIGEAAYFhgeMgYQABgWGB4yBhAAGBYYHjIGEAAYFhgeSKBCUOwDWJkqcAF4AZABAJgBnAGgAfAmqgEEOS4zNrgBAcgBAPgBAZgCEqACrxHCAgoQABhHGNYEGLADwgIOEAAY5AIY1gQYsAPYAQHCAhcQLhjcBhi4BhjaBhjYAhjIAxiwA9gBAcICChAjGIAEGIoFGCfCAgUQABjvBcICCBAAGIkFGKIEwgIIEAAYgAQYogTCAgoQABiABBgUGIcCmAMAiAYBkAYNugYGCAEQARgJkgcEMi4xNqAHnI0DsgcEMS4xNrgHjBHCBwcyLTIuOC44yAe0AoAIAQ&amp;sclient=gws-wiz-serp&amp;ved=2ahUKEwjZ6r-x74mUAxUyC7kGHeJdERMQgK4QegYIAQgBEAU" TargetMode="External"/><Relationship Id="rId2" Type="http://schemas.openxmlformats.org/officeDocument/2006/relationships/hyperlink" Target="https://www.google.com/search?q=Mercurio+(Hg)&amp;biw=1366&amp;bih=599&amp;sca_esv=dca6e93b619ee7bb&amp;sxsrf=ANbL-n6zPqPi7OejK7GfmjfY3fgsdwwPRg:1777149733021&amp;ei=JSftaZCAAam75OUPsLrLKA&amp;oq=definicion+de+metales+&amp;gs_lp=Egxnd3Mtd2l6LXNlcnAiFmRlZmluaWNpb24gZGUgbWV0YWxlcyAqAggBMgUQABiABDIFEAAYgAQyBRAAGIAEMgUQABiABDIFEAAYgAQyBhAAGBYYHjIGEAAYFhgeMgYQABgWGB4yBhAAGBYYHjIGEAAYFhgeSKBCUOwDWJkqcAF4AZABAJgBnAGgAfAmqgEEOS4zNrgBAcgBAPgBAZgCEqACrxHCAgoQABhHGNYEGLADwgIOEAAY5AIY1gQYsAPYAQHCAhcQLhjcBhi4BhjaBhjYAhjIAxiwA9gBAcICChAjGIAEGIoFGCfCAgUQABjvBcICCBAAGIkFGKIEwgIIEAAYgAQYogTCAgoQABiABBgUGIcCmAMAiAYBkAYNugYGCAEQARgJkgcEMi4xNqAHnI0DsgcEMS4xNrgHjBHCBwcyLTIuOC44yAe0AoAIAQ&amp;sclient=gws-wiz-serp&amp;ved=2ahUKEwjZ6r-x74mUAxUyC7kGHeJdERMQgK4QegYIAQgBEAM" TargetMode="External"/><Relationship Id="rId1" Type="http://schemas.openxmlformats.org/officeDocument/2006/relationships/slideLayout" Target="../slideLayouts/slideLayout2.xml"/><Relationship Id="rId5" Type="http://schemas.openxmlformats.org/officeDocument/2006/relationships/hyperlink" Target="https://www.google.com/search?q=Ars%C3%A9nico+(As)&amp;biw=1366&amp;bih=599&amp;sca_esv=dca6e93b619ee7bb&amp;sxsrf=ANbL-n6zPqPi7OejK7GfmjfY3fgsdwwPRg:1777149733021&amp;ei=JSftaZCAAam75OUPsLrLKA&amp;oq=definicion+de+metales+&amp;gs_lp=Egxnd3Mtd2l6LXNlcnAiFmRlZmluaWNpb24gZGUgbWV0YWxlcyAqAggBMgUQABiABDIFEAAYgAQyBRAAGIAEMgUQABiABDIFEAAYgAQyBhAAGBYYHjIGEAAYFhgeMgYQABgWGB4yBhAAGBYYHjIGEAAYFhgeSKBCUOwDWJkqcAF4AZABAJgBnAGgAfAmqgEEOS4zNrgBAcgBAPgBAZgCEqACrxHCAgoQABhHGNYEGLADwgIOEAAY5AIY1gQYsAPYAQHCAhcQLhjcBhi4BhjaBhjYAhjIAxiwA9gBAcICChAjGIAEGIoFGCfCAgUQABjvBcICCBAAGIkFGKIEwgIIEAAYgAQYogTCAgoQABiABBgUGIcCmAMAiAYBkAYNugYGCAEQARgJkgcEMi4xNqAHnI0DsgcEMS4xNrgHjBHCBwcyLTIuOC44yAe0AoAIAQ&amp;sclient=gws-wiz-serp&amp;ved=2ahUKEwjZ6r-x74mUAxUyC7kGHeJdERMQgK4QegYIAQgBEAk" TargetMode="External"/><Relationship Id="rId4" Type="http://schemas.openxmlformats.org/officeDocument/2006/relationships/hyperlink" Target="https://www.google.com/search?q=Cadmio+(Cd)&amp;biw=1366&amp;bih=599&amp;sca_esv=dca6e93b619ee7bb&amp;sxsrf=ANbL-n6zPqPi7OejK7GfmjfY3fgsdwwPRg:1777149733021&amp;ei=JSftaZCAAam75OUPsLrLKA&amp;oq=definicion+de+metales+&amp;gs_lp=Egxnd3Mtd2l6LXNlcnAiFmRlZmluaWNpb24gZGUgbWV0YWxlcyAqAggBMgUQABiABDIFEAAYgAQyBRAAGIAEMgUQABiABDIFEAAYgAQyBhAAGBYYHjIGEAAYFhgeMgYQABgWGB4yBhAAGBYYHjIGEAAYFhgeSKBCUOwDWJkqcAF4AZABAJgBnAGgAfAmqgEEOS4zNrgBAcgBAPgBAZgCEqACrxHCAgoQABhHGNYEGLADwgIOEAAY5AIY1gQYsAPYAQHCAhcQLhjcBhi4BhjaBhjYAhjIAxiwA9gBAcICChAjGIAEGIoFGCfCAgUQABjvBcICCBAAGIkFGKIEwgIIEAAYgAQYogTCAgoQABiABBgUGIcCmAMAiAYBkAYNugYGCAEQARgJkgcEMi4xNqAHnI0DsgcEMS4xNrgHjBHCBwcyLTIuOC44yAe0AoAIAQ&amp;sclient=gws-wiz-serp&amp;ved=2ahUKEwjZ6r-x74mUAxUyC7kGHeJdERMQgK4QegYIAQgBEA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Autofit/>
          </a:bodyPr>
          <a:lstStyle/>
          <a:p>
            <a:pPr algn="ctr"/>
            <a:r>
              <a:rPr lang="es-AR" sz="5400" b="1" dirty="0" smtClean="0"/>
              <a:t>TOXICOLOGÍA DE LOS METALES Y SUS RIESGOS</a:t>
            </a:r>
            <a:endParaRPr lang="es-ES" sz="5400" b="1" dirty="0"/>
          </a:p>
        </p:txBody>
      </p:sp>
      <p:pic>
        <p:nvPicPr>
          <p:cNvPr id="38917" name="Picture 5" descr="C:\Users\Educacion4.0\Downloads\articles-contaminantes-en-cannabis_text_1.jpg"/>
          <p:cNvPicPr>
            <a:picLocks noChangeAspect="1" noChangeArrowheads="1"/>
          </p:cNvPicPr>
          <p:nvPr/>
        </p:nvPicPr>
        <p:blipFill>
          <a:blip r:embed="rId2"/>
          <a:srcRect/>
          <a:stretch>
            <a:fillRect/>
          </a:stretch>
        </p:blipFill>
        <p:spPr bwMode="auto">
          <a:xfrm>
            <a:off x="1428728" y="928670"/>
            <a:ext cx="5905500" cy="1666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Arsénico </a:t>
            </a:r>
            <a:endParaRPr lang="es-ES" dirty="0"/>
          </a:p>
        </p:txBody>
      </p:sp>
      <p:sp>
        <p:nvSpPr>
          <p:cNvPr id="3" name="2 Marcador de contenido"/>
          <p:cNvSpPr>
            <a:spLocks noGrp="1"/>
          </p:cNvSpPr>
          <p:nvPr>
            <p:ph idx="1"/>
          </p:nvPr>
        </p:nvSpPr>
        <p:spPr>
          <a:xfrm>
            <a:off x="304800" y="1554162"/>
            <a:ext cx="8686800" cy="5089548"/>
          </a:xfrm>
        </p:spPr>
        <p:txBody>
          <a:bodyPr>
            <a:normAutofit fontScale="92500" lnSpcReduction="10000"/>
          </a:bodyPr>
          <a:lstStyle/>
          <a:p>
            <a:r>
              <a:rPr lang="es-ES" sz="2800" dirty="0" smtClean="0"/>
              <a:t>INTOXICACION AGUDA </a:t>
            </a:r>
          </a:p>
          <a:p>
            <a:pPr algn="just">
              <a:buNone/>
            </a:pPr>
            <a:r>
              <a:rPr lang="es-ES" sz="2000" dirty="0" smtClean="0"/>
              <a:t> </a:t>
            </a:r>
            <a:r>
              <a:rPr lang="es-ES" sz="2100" dirty="0" smtClean="0"/>
              <a:t>intoxicación aguda es poco frecuente, ocurre más de forma accidental o con fines homicidas. Los síntomas aparecen a los 30 minutos de la exposición y evolucionan rápidamente, dependen de la dosis y de la vía de ingreso al organismo, si es muy alta pueden resultar fatales. Puede producir conjuntivitis, bronquitis, disnea, molestias gastrointestinales y vómito, y si la dosis fue alta, síntomas cardiacos y shock irreversible. La causa de la muerte es la pérdida masiva de líquidos del tracto gastrointestinal.</a:t>
            </a:r>
          </a:p>
          <a:p>
            <a:pPr algn="just"/>
            <a:r>
              <a:rPr lang="es-ES" sz="2800" dirty="0" smtClean="0"/>
              <a:t>INTOXICACION CRONICA </a:t>
            </a:r>
          </a:p>
          <a:p>
            <a:pPr algn="just">
              <a:buNone/>
            </a:pPr>
            <a:r>
              <a:rPr lang="es-ES" sz="2100" dirty="0" smtClean="0"/>
              <a:t>Las manifestaciones clínicas son </a:t>
            </a:r>
            <a:r>
              <a:rPr lang="es-ES" sz="2100" dirty="0" err="1" smtClean="0"/>
              <a:t>multisistémicas</a:t>
            </a:r>
            <a:r>
              <a:rPr lang="es-ES" sz="2100" dirty="0" smtClean="0"/>
              <a:t>. </a:t>
            </a:r>
          </a:p>
          <a:p>
            <a:pPr algn="just"/>
            <a:r>
              <a:rPr lang="es-ES" sz="2400" dirty="0" smtClean="0"/>
              <a:t>TRATAMIENTO </a:t>
            </a:r>
          </a:p>
          <a:p>
            <a:pPr algn="just">
              <a:buNone/>
            </a:pPr>
            <a:r>
              <a:rPr lang="es-ES" sz="2100" dirty="0" smtClean="0"/>
              <a:t>En las intoxicaciones agudas, mantener vía aérea permeable, asegurar una buena ventilación, estabilizar </a:t>
            </a:r>
            <a:r>
              <a:rPr lang="es-ES" sz="2100" dirty="0" err="1" smtClean="0"/>
              <a:t>hemodinámicamente</a:t>
            </a:r>
            <a:r>
              <a:rPr lang="es-ES" sz="2100" dirty="0" smtClean="0"/>
              <a:t>, con utilización de líquidos intravenosos. Si la ingesta fue vía oral, realizar lavado gástrico, y corregir el trastorno electrolítico. El tratamiento especifico para la intoxicación con arsénico se realiza con </a:t>
            </a:r>
            <a:r>
              <a:rPr lang="es-ES" sz="2100" dirty="0" err="1" smtClean="0"/>
              <a:t>Dimercaprol</a:t>
            </a:r>
            <a:r>
              <a:rPr lang="es-ES" sz="2100" dirty="0" smtClean="0"/>
              <a:t> (Agente </a:t>
            </a:r>
            <a:r>
              <a:rPr lang="es-ES" sz="2100" dirty="0" err="1" smtClean="0"/>
              <a:t>quelante</a:t>
            </a:r>
            <a:r>
              <a:rPr lang="es-ES" sz="2100" dirty="0" smtClean="0"/>
              <a:t>). Se puede hacer manejo igualmente con </a:t>
            </a:r>
            <a:r>
              <a:rPr lang="es-ES" sz="2100" dirty="0" err="1" smtClean="0"/>
              <a:t>penicilamina</a:t>
            </a:r>
            <a:r>
              <a:rPr lang="es-ES" sz="2100" dirty="0" smtClean="0"/>
              <a:t>. </a:t>
            </a:r>
            <a:endParaRPr lang="es-ES" sz="2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643042" y="428604"/>
            <a:ext cx="5429288" cy="61500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arsenico</a:t>
            </a:r>
            <a:endParaRPr lang="es-ES" dirty="0"/>
          </a:p>
        </p:txBody>
      </p:sp>
      <p:pic>
        <p:nvPicPr>
          <p:cNvPr id="3074" name="Picture 2" descr="C:\Users\Educacion4.0\Downloads\Cutaneous-findings-in-chronic-arsenic-poisoning.jpg"/>
          <p:cNvPicPr>
            <a:picLocks noGrp="1" noChangeAspect="1" noChangeArrowheads="1"/>
          </p:cNvPicPr>
          <p:nvPr>
            <p:ph idx="1"/>
          </p:nvPr>
        </p:nvPicPr>
        <p:blipFill>
          <a:blip r:embed="rId2"/>
          <a:srcRect/>
          <a:stretch>
            <a:fillRect/>
          </a:stretch>
        </p:blipFill>
        <p:spPr bwMode="auto">
          <a:xfrm>
            <a:off x="357158" y="1142984"/>
            <a:ext cx="5143536" cy="4525962"/>
          </a:xfrm>
          <a:prstGeom prst="rect">
            <a:avLst/>
          </a:prstGeom>
          <a:noFill/>
        </p:spPr>
      </p:pic>
      <p:pic>
        <p:nvPicPr>
          <p:cNvPr id="3075" name="Picture 3" descr="C:\Users\Educacion4.0\Downloads\Mees-line-arsenic-poisoning.jpg"/>
          <p:cNvPicPr>
            <a:picLocks noChangeAspect="1" noChangeArrowheads="1"/>
          </p:cNvPicPr>
          <p:nvPr/>
        </p:nvPicPr>
        <p:blipFill>
          <a:blip r:embed="rId3"/>
          <a:srcRect/>
          <a:stretch>
            <a:fillRect/>
          </a:stretch>
        </p:blipFill>
        <p:spPr bwMode="auto">
          <a:xfrm>
            <a:off x="3714744" y="3857627"/>
            <a:ext cx="4000528" cy="27315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14290"/>
            <a:ext cx="8686800" cy="838200"/>
          </a:xfrm>
        </p:spPr>
        <p:txBody>
          <a:bodyPr/>
          <a:lstStyle/>
          <a:p>
            <a:pPr algn="ctr"/>
            <a:r>
              <a:rPr lang="es-AR" dirty="0" smtClean="0"/>
              <a:t>PLOMO </a:t>
            </a:r>
            <a:r>
              <a:rPr lang="es-ES" dirty="0" smtClean="0"/>
              <a:t>(CAS 7439-92-1)</a:t>
            </a:r>
            <a:r>
              <a:rPr lang="es-AR" dirty="0" smtClean="0"/>
              <a:t> </a:t>
            </a:r>
            <a:endParaRPr lang="es-ES" dirty="0"/>
          </a:p>
        </p:txBody>
      </p:sp>
      <p:pic>
        <p:nvPicPr>
          <p:cNvPr id="7170" name="Picture 2"/>
          <p:cNvPicPr>
            <a:picLocks noGrp="1" noChangeAspect="1" noChangeArrowheads="1"/>
          </p:cNvPicPr>
          <p:nvPr>
            <p:ph idx="1"/>
          </p:nvPr>
        </p:nvPicPr>
        <p:blipFill>
          <a:blip r:embed="rId2"/>
          <a:srcRect/>
          <a:stretch>
            <a:fillRect/>
          </a:stretch>
        </p:blipFill>
        <p:spPr bwMode="auto">
          <a:xfrm>
            <a:off x="1500166" y="1214422"/>
            <a:ext cx="5929354"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plomo</a:t>
            </a:r>
            <a:endParaRPr lang="es-ES" dirty="0"/>
          </a:p>
        </p:txBody>
      </p:sp>
      <p:sp>
        <p:nvSpPr>
          <p:cNvPr id="3" name="2 Marcador de contenido"/>
          <p:cNvSpPr>
            <a:spLocks noGrp="1"/>
          </p:cNvSpPr>
          <p:nvPr>
            <p:ph idx="1"/>
          </p:nvPr>
        </p:nvSpPr>
        <p:spPr>
          <a:xfrm>
            <a:off x="304800" y="1214422"/>
            <a:ext cx="8686800" cy="5286412"/>
          </a:xfrm>
        </p:spPr>
        <p:txBody>
          <a:bodyPr>
            <a:normAutofit fontScale="47500" lnSpcReduction="20000"/>
          </a:bodyPr>
          <a:lstStyle/>
          <a:p>
            <a:r>
              <a:rPr lang="es-ES" dirty="0" err="1" smtClean="0"/>
              <a:t>Toxicocinética</a:t>
            </a:r>
            <a:r>
              <a:rPr lang="es-ES" dirty="0" smtClean="0"/>
              <a:t>:</a:t>
            </a:r>
          </a:p>
          <a:p>
            <a:endParaRPr lang="es-ES" dirty="0" smtClean="0"/>
          </a:p>
          <a:p>
            <a:pPr algn="just">
              <a:buNone/>
            </a:pPr>
            <a:r>
              <a:rPr lang="es-ES" dirty="0" smtClean="0"/>
              <a:t>La deficiencia de hierro o de calcio, favorece la absorción. </a:t>
            </a:r>
          </a:p>
          <a:p>
            <a:pPr algn="just">
              <a:buNone/>
            </a:pPr>
            <a:r>
              <a:rPr lang="es-ES" dirty="0" smtClean="0"/>
              <a:t>La vía respiratoria es la vía principal de </a:t>
            </a:r>
            <a:r>
              <a:rPr lang="es-ES" b="1" dirty="0" smtClean="0"/>
              <a:t>Saturnismo </a:t>
            </a:r>
            <a:r>
              <a:rPr lang="es-ES" dirty="0" smtClean="0"/>
              <a:t>laboral. </a:t>
            </a:r>
          </a:p>
          <a:p>
            <a:pPr algn="just">
              <a:buNone/>
            </a:pPr>
            <a:r>
              <a:rPr lang="es-ES" dirty="0" smtClean="0"/>
              <a:t>El plomo luego de ser absorbido pasa al torrente sanguíneo uniéndose un 95% al  eritrocito, luego se distribuye a los tejidos blandos como el hígado, médula ósea, riñón y sistema nervioso central, siendo estos los órganos blancos de la toxicidad.</a:t>
            </a:r>
          </a:p>
          <a:p>
            <a:pPr algn="just">
              <a:buNone/>
            </a:pPr>
            <a:r>
              <a:rPr lang="es-ES" dirty="0" smtClean="0"/>
              <a:t>En el sistema óseo se deposita cerca del 90%, en donde es inerte y no tóxico. El plomo puede desplazarse del hueso hacia los tejidos nuevamente durante periodos de inmovilidad, embarazo, hipertiroidismo, en la utilización de ciertas medicaciones y en la edad avanzada. </a:t>
            </a:r>
          </a:p>
          <a:p>
            <a:pPr algn="just">
              <a:buNone/>
            </a:pPr>
            <a:r>
              <a:rPr lang="es-ES" dirty="0" smtClean="0"/>
              <a:t>La principal vía de excreción del plomo es por orina (90%), una menor cantidad se excreta por cabello, bilis, piel, uñas, sudor y leche materna. </a:t>
            </a:r>
          </a:p>
          <a:p>
            <a:pPr algn="just">
              <a:buNone/>
            </a:pPr>
            <a:endParaRPr lang="es-ES" dirty="0" smtClean="0"/>
          </a:p>
          <a:p>
            <a:pPr algn="just"/>
            <a:r>
              <a:rPr lang="es-ES" dirty="0" err="1" smtClean="0"/>
              <a:t>Toxicodinamia</a:t>
            </a:r>
            <a:r>
              <a:rPr lang="es-ES" dirty="0" smtClean="0"/>
              <a:t>:</a:t>
            </a:r>
          </a:p>
          <a:p>
            <a:pPr algn="just"/>
            <a:endParaRPr lang="es-ES" dirty="0" smtClean="0"/>
          </a:p>
          <a:p>
            <a:pPr algn="just">
              <a:buNone/>
            </a:pPr>
            <a:r>
              <a:rPr lang="es-ES" dirty="0" smtClean="0"/>
              <a:t> Se une a los grupos </a:t>
            </a:r>
            <a:r>
              <a:rPr lang="es-ES" dirty="0" err="1" smtClean="0"/>
              <a:t>sulfhídrilos</a:t>
            </a:r>
            <a:r>
              <a:rPr lang="es-ES" dirty="0" smtClean="0"/>
              <a:t> de enzimas y proteínas, inhibe la acción de diversas enzimas en la </a:t>
            </a:r>
            <a:r>
              <a:rPr lang="es-ES" b="1" dirty="0" smtClean="0"/>
              <a:t>síntesis de la hemoglobina</a:t>
            </a:r>
            <a:r>
              <a:rPr lang="es-ES" dirty="0" smtClean="0"/>
              <a:t>, altera la plasticidad sináptica y perturba el aprendizaje, la memoria y el desarrollo cerebral, Inhibe la producción de óxido nítrico y puede producir vasoconstricción e hipertensión arterial. </a:t>
            </a:r>
          </a:p>
          <a:p>
            <a:pPr algn="just">
              <a:buNone/>
            </a:pPr>
            <a:r>
              <a:rPr lang="es-ES" dirty="0" smtClean="0"/>
              <a:t>Altera el sistema de CitP450, afecta la producción del GABA, la respiración mitocondrial en el cerebro y altera la neurotransmisión colinérgica disminuyendo la liberación de </a:t>
            </a:r>
            <a:r>
              <a:rPr lang="es-ES" dirty="0" err="1" smtClean="0"/>
              <a:t>acetilcolina</a:t>
            </a:r>
            <a:r>
              <a:rPr lang="es-ES" dirty="0" smtClean="0"/>
              <a:t>.</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686800" cy="838200"/>
          </a:xfrm>
        </p:spPr>
        <p:txBody>
          <a:bodyPr/>
          <a:lstStyle/>
          <a:p>
            <a:r>
              <a:rPr lang="es-AR" dirty="0" smtClean="0"/>
              <a:t>PLOMO</a:t>
            </a:r>
            <a:endParaRPr lang="es-ES" dirty="0"/>
          </a:p>
        </p:txBody>
      </p:sp>
      <p:sp>
        <p:nvSpPr>
          <p:cNvPr id="3" name="2 Marcador de contenido"/>
          <p:cNvSpPr>
            <a:spLocks noGrp="1"/>
          </p:cNvSpPr>
          <p:nvPr>
            <p:ph idx="1"/>
          </p:nvPr>
        </p:nvSpPr>
        <p:spPr>
          <a:xfrm>
            <a:off x="304800" y="928670"/>
            <a:ext cx="8686800" cy="5500726"/>
          </a:xfrm>
        </p:spPr>
        <p:txBody>
          <a:bodyPr>
            <a:normAutofit fontScale="47500" lnSpcReduction="20000"/>
          </a:bodyPr>
          <a:lstStyle/>
          <a:p>
            <a:r>
              <a:rPr lang="es-ES" dirty="0" smtClean="0"/>
              <a:t>INTOXICACION AGUDA </a:t>
            </a:r>
          </a:p>
          <a:p>
            <a:pPr>
              <a:buNone/>
            </a:pPr>
            <a:r>
              <a:rPr lang="es-ES" dirty="0" smtClean="0"/>
              <a:t>Es rara la intoxicación aguda a nivel laboral. </a:t>
            </a:r>
          </a:p>
          <a:p>
            <a:pPr>
              <a:buNone/>
            </a:pPr>
            <a:endParaRPr lang="es-ES" dirty="0" smtClean="0"/>
          </a:p>
          <a:p>
            <a:r>
              <a:rPr lang="es-ES" dirty="0" smtClean="0"/>
              <a:t>INTOXICACION CRONICA </a:t>
            </a:r>
          </a:p>
          <a:p>
            <a:pPr algn="just">
              <a:buNone/>
            </a:pPr>
            <a:r>
              <a:rPr lang="es-ES" dirty="0" smtClean="0"/>
              <a:t>Síntomas Gastrointestinales: Irritación de la mucosa oral y gastrointestinal, ribete gingival “de Burton”, vómito de origen central, sabor dulzón o metálico en la boca, constipación, deposición diarreica de color negro, dolor abdominal tipo cólico (Cólico Saturnino: dolor intenso el que es importante diferenciar de un abdomen quirúrgico verdadero).</a:t>
            </a:r>
          </a:p>
          <a:p>
            <a:pPr algn="just">
              <a:buNone/>
            </a:pPr>
            <a:r>
              <a:rPr lang="es-ES" dirty="0" smtClean="0"/>
              <a:t>Síntomas de SNC: Vómito por aumento de la presión del liquido cefalorraquídeo, </a:t>
            </a:r>
            <a:r>
              <a:rPr lang="es-ES" dirty="0" err="1" smtClean="0"/>
              <a:t>polineuropatías</a:t>
            </a:r>
            <a:r>
              <a:rPr lang="es-ES" dirty="0" smtClean="0"/>
              <a:t> con parálisis especialmente del nervio radial (imposibilidad de extender los dedos de la mano) y de los nervios </a:t>
            </a:r>
            <a:r>
              <a:rPr lang="es-ES" dirty="0" err="1" smtClean="0"/>
              <a:t>peroneo</a:t>
            </a:r>
            <a:r>
              <a:rPr lang="es-ES" dirty="0" smtClean="0"/>
              <a:t> laterales, que puede ocasionar pie equino (pie colgante que apoya solo la punta de los dedos), retardo en la conducción nerviosa motora, pueden presentarse vértigos, cefaleas, temblor de las extremidades, Irritabilidad, cambios en la conducta, sueños Terroríficos, delirios, convulsiones, coma y muerte.</a:t>
            </a:r>
          </a:p>
          <a:p>
            <a:pPr algn="just">
              <a:buNone/>
            </a:pPr>
            <a:endParaRPr lang="es-ES" dirty="0" smtClean="0"/>
          </a:p>
          <a:p>
            <a:pPr algn="just"/>
            <a:r>
              <a:rPr lang="es-AR" dirty="0" smtClean="0"/>
              <a:t>TRATAMIENTO </a:t>
            </a:r>
          </a:p>
          <a:p>
            <a:pPr algn="just">
              <a:buNone/>
            </a:pPr>
            <a:r>
              <a:rPr lang="es-ES" b="1" dirty="0" smtClean="0"/>
              <a:t>terapia de </a:t>
            </a:r>
            <a:r>
              <a:rPr lang="es-ES" b="1" dirty="0" err="1" smtClean="0"/>
              <a:t>quelación</a:t>
            </a:r>
            <a:r>
              <a:rPr lang="es-ES" dirty="0" smtClean="0"/>
              <a:t>, que utiliza medicamentos (como </a:t>
            </a:r>
            <a:r>
              <a:rPr lang="es-ES" dirty="0" err="1" smtClean="0"/>
              <a:t>succímero</a:t>
            </a:r>
            <a:r>
              <a:rPr lang="es-ES" dirty="0" smtClean="0"/>
              <a:t>, </a:t>
            </a:r>
            <a:r>
              <a:rPr lang="es-ES" dirty="0" err="1" smtClean="0"/>
              <a:t>dimercaprol</a:t>
            </a:r>
            <a:r>
              <a:rPr lang="es-ES" dirty="0" smtClean="0"/>
              <a:t> o </a:t>
            </a:r>
            <a:r>
              <a:rPr lang="es-ES" dirty="0" err="1" smtClean="0"/>
              <a:t>edetato</a:t>
            </a:r>
            <a:r>
              <a:rPr lang="es-ES" dirty="0" smtClean="0"/>
              <a:t> cálcico </a:t>
            </a:r>
            <a:r>
              <a:rPr lang="es-ES" dirty="0" err="1" smtClean="0"/>
              <a:t>disódico</a:t>
            </a:r>
            <a:r>
              <a:rPr lang="es-ES" dirty="0" smtClean="0"/>
              <a:t>) para unirse al metal y expulsarlo a través de la orina.</a:t>
            </a:r>
          </a:p>
          <a:p>
            <a:pPr>
              <a:buNone/>
            </a:pPr>
            <a:r>
              <a:rPr lang="es-ES" b="1" dirty="0" smtClean="0"/>
              <a:t>Eliminación de la fuente:</a:t>
            </a:r>
            <a:r>
              <a:rPr lang="es-ES" dirty="0" smtClean="0"/>
              <a:t>  Durante el tratamiento con </a:t>
            </a:r>
            <a:r>
              <a:rPr lang="es-ES" dirty="0" err="1" smtClean="0"/>
              <a:t>quelantes</a:t>
            </a:r>
            <a:r>
              <a:rPr lang="es-ES" dirty="0" smtClean="0"/>
              <a:t> se debe retirar el paciente de la exposición laboral. se debe extender hasta que se normalicen los </a:t>
            </a:r>
            <a:r>
              <a:rPr lang="es-ES" dirty="0" err="1" smtClean="0"/>
              <a:t>biomarcadores</a:t>
            </a:r>
            <a:r>
              <a:rPr lang="es-ES" dirty="0" smtClean="0"/>
              <a:t>. </a:t>
            </a:r>
          </a:p>
          <a:p>
            <a:pPr>
              <a:buNone/>
            </a:pPr>
            <a:r>
              <a:rPr lang="es-ES" b="1" dirty="0" smtClean="0"/>
              <a:t>Nutrición:</a:t>
            </a:r>
            <a:r>
              <a:rPr lang="es-ES" dirty="0" smtClean="0"/>
              <a:t> Dietas ricas en calcio (leche, yogur), hierro (carnes rojas, pollo) y vitamina C ayudan a reducir la absorción de plomo en el cuerpo</a:t>
            </a:r>
          </a:p>
          <a:p>
            <a:endParaRPr lang="es-ES" dirty="0" smtClean="0"/>
          </a:p>
          <a:p>
            <a:pPr algn="just">
              <a:buNone/>
            </a:pPr>
            <a:endParaRPr lang="es-E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Plomo </a:t>
            </a:r>
            <a:endParaRPr lang="es-ES" dirty="0"/>
          </a:p>
        </p:txBody>
      </p:sp>
      <p:pic>
        <p:nvPicPr>
          <p:cNvPr id="1026" name="Picture 2"/>
          <p:cNvPicPr>
            <a:picLocks noGrp="1" noChangeAspect="1" noChangeArrowheads="1"/>
          </p:cNvPicPr>
          <p:nvPr>
            <p:ph idx="1"/>
          </p:nvPr>
        </p:nvPicPr>
        <p:blipFill>
          <a:blip r:embed="rId2"/>
          <a:srcRect/>
          <a:stretch>
            <a:fillRect/>
          </a:stretch>
        </p:blipFill>
        <p:spPr bwMode="auto">
          <a:xfrm>
            <a:off x="2000232" y="1428736"/>
            <a:ext cx="5357850" cy="4651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PLOMO</a:t>
            </a:r>
            <a:endParaRPr lang="es-ES" dirty="0"/>
          </a:p>
        </p:txBody>
      </p:sp>
      <p:pic>
        <p:nvPicPr>
          <p:cNvPr id="2050" name="Picture 2" descr="C:\Users\Educacion4.0\Downloads\plomo.jpg"/>
          <p:cNvPicPr>
            <a:picLocks noGrp="1" noChangeAspect="1" noChangeArrowheads="1"/>
          </p:cNvPicPr>
          <p:nvPr>
            <p:ph idx="1"/>
          </p:nvPr>
        </p:nvPicPr>
        <p:blipFill>
          <a:blip r:embed="rId2"/>
          <a:srcRect/>
          <a:stretch>
            <a:fillRect/>
          </a:stretch>
        </p:blipFill>
        <p:spPr bwMode="auto">
          <a:xfrm>
            <a:off x="571472" y="2143116"/>
            <a:ext cx="7990638" cy="33575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MERCURIO </a:t>
            </a:r>
            <a:r>
              <a:rPr lang="es-ES" dirty="0" smtClean="0"/>
              <a:t>(CAS 7439-97-6)</a:t>
            </a:r>
            <a:endParaRPr lang="es-ES" dirty="0"/>
          </a:p>
        </p:txBody>
      </p:sp>
      <p:pic>
        <p:nvPicPr>
          <p:cNvPr id="4098" name="Picture 2"/>
          <p:cNvPicPr>
            <a:picLocks noGrp="1" noChangeAspect="1" noChangeArrowheads="1"/>
          </p:cNvPicPr>
          <p:nvPr>
            <p:ph idx="1"/>
          </p:nvPr>
        </p:nvPicPr>
        <p:blipFill>
          <a:blip r:embed="rId2"/>
          <a:srcRect/>
          <a:stretch>
            <a:fillRect/>
          </a:stretch>
        </p:blipFill>
        <p:spPr bwMode="auto">
          <a:xfrm>
            <a:off x="4429124" y="1285860"/>
            <a:ext cx="3881431" cy="238266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00100" y="3214686"/>
            <a:ext cx="4648200" cy="3405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MERCURIO </a:t>
            </a:r>
            <a:endParaRPr lang="es-ES" dirty="0"/>
          </a:p>
        </p:txBody>
      </p:sp>
      <p:pic>
        <p:nvPicPr>
          <p:cNvPr id="5122" name="Picture 2"/>
          <p:cNvPicPr>
            <a:picLocks noGrp="1" noChangeAspect="1" noChangeArrowheads="1"/>
          </p:cNvPicPr>
          <p:nvPr>
            <p:ph idx="1"/>
          </p:nvPr>
        </p:nvPicPr>
        <p:blipFill>
          <a:blip r:embed="rId2"/>
          <a:srcRect/>
          <a:stretch>
            <a:fillRect/>
          </a:stretch>
        </p:blipFill>
        <p:spPr bwMode="auto">
          <a:xfrm>
            <a:off x="0" y="1214422"/>
            <a:ext cx="4467225" cy="17145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500562" y="1562695"/>
            <a:ext cx="4643438" cy="5295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357167"/>
            <a:ext cx="8458200" cy="6572295"/>
          </a:xfrm>
        </p:spPr>
        <p:txBody>
          <a:bodyPr>
            <a:normAutofit fontScale="90000"/>
          </a:bodyPr>
          <a:lstStyle/>
          <a:p>
            <a:r>
              <a:rPr lang="es-ES" sz="2200" b="1" dirty="0" smtClean="0"/>
              <a:t>Ley n° 19.587 ( Higiene y Seguridad en el Trabajo)</a:t>
            </a:r>
            <a:br>
              <a:rPr lang="es-ES" sz="2200" b="1" dirty="0" smtClean="0"/>
            </a:br>
            <a:r>
              <a:rPr lang="es-ES" sz="1200" b="1" dirty="0" smtClean="0"/>
              <a:t> </a:t>
            </a:r>
            <a:r>
              <a:rPr lang="es-ES" sz="1600" b="1" dirty="0" smtClean="0"/>
              <a:t/>
            </a:r>
            <a:br>
              <a:rPr lang="es-ES" sz="1600" b="1" dirty="0" smtClean="0"/>
            </a:br>
            <a:r>
              <a:rPr lang="es-ES" sz="1300" b="1" dirty="0" smtClean="0"/>
              <a:t>Marco Legal:</a:t>
            </a:r>
            <a:r>
              <a:rPr lang="es-ES" sz="1300" dirty="0" smtClean="0"/>
              <a:t> Es la ley marco de 1972 que establece las condiciones básicas de higiene y seguridad en todos los lugares de trabajo.</a:t>
            </a:r>
            <a:br>
              <a:rPr lang="es-ES" sz="1300" dirty="0" smtClean="0"/>
            </a:br>
            <a:r>
              <a:rPr lang="es-ES" sz="1300" dirty="0" smtClean="0"/>
              <a:t> </a:t>
            </a:r>
            <a:br>
              <a:rPr lang="es-ES" sz="1300" dirty="0" smtClean="0"/>
            </a:br>
            <a:r>
              <a:rPr lang="es-ES" sz="1300" b="1" dirty="0" smtClean="0"/>
              <a:t>Reglamentación Clave:</a:t>
            </a:r>
            <a:r>
              <a:rPr lang="es-ES" sz="1300" dirty="0" smtClean="0"/>
              <a:t>  El </a:t>
            </a:r>
            <a:r>
              <a:rPr lang="es-ES" sz="1300" b="1" dirty="0" smtClean="0"/>
              <a:t>Decreto 351/79</a:t>
            </a:r>
            <a:r>
              <a:rPr lang="es-ES" sz="1300" dirty="0" smtClean="0"/>
              <a:t> es su principal reglamentación técnica. Determina que los empleadores deben controlar la concentración de contaminantes químicos en el aire, incluyendo metales pesados (plomo, mercurio, cadmio, etc.).</a:t>
            </a:r>
            <a:br>
              <a:rPr lang="es-ES" sz="1300" dirty="0" smtClean="0"/>
            </a:br>
            <a:r>
              <a:rPr lang="es-ES" sz="1300" dirty="0" smtClean="0"/>
              <a:t/>
            </a:r>
            <a:br>
              <a:rPr lang="es-ES" sz="1300" dirty="0" smtClean="0"/>
            </a:br>
            <a:r>
              <a:rPr lang="es-ES" sz="1300" b="1" dirty="0" smtClean="0"/>
              <a:t>Acciones preventivas:</a:t>
            </a:r>
            <a:br>
              <a:rPr lang="es-ES" sz="1300" b="1" dirty="0" smtClean="0"/>
            </a:br>
            <a:r>
              <a:rPr lang="es-ES" sz="1300" dirty="0" smtClean="0"/>
              <a:t/>
            </a:r>
            <a:br>
              <a:rPr lang="es-ES" sz="1300" dirty="0" smtClean="0"/>
            </a:br>
            <a:r>
              <a:rPr lang="es-ES" sz="1300" b="1" dirty="0" smtClean="0"/>
              <a:t>Evaluación de Riesgos:</a:t>
            </a:r>
            <a:r>
              <a:rPr lang="es-ES" sz="1300" dirty="0" smtClean="0"/>
              <a:t> Obliga a realizar mediciones periódicas de metales pesados en el ambiente de trabajo.</a:t>
            </a:r>
            <a:br>
              <a:rPr lang="es-ES" sz="1300" dirty="0" smtClean="0"/>
            </a:br>
            <a:r>
              <a:rPr lang="es-ES" sz="1300" b="1" dirty="0" smtClean="0"/>
              <a:t>Valores Límites:</a:t>
            </a:r>
            <a:r>
              <a:rPr lang="es-ES" sz="1300" dirty="0" smtClean="0"/>
              <a:t> Establece las concentraciones máximas permisibles (CMP) a las que un trabajador puede estar expuesto.</a:t>
            </a:r>
            <a:br>
              <a:rPr lang="es-ES" sz="1300" dirty="0" smtClean="0"/>
            </a:br>
            <a:r>
              <a:rPr lang="es-ES" sz="1300" b="1" dirty="0" smtClean="0"/>
              <a:t>Equipos de Protección:</a:t>
            </a:r>
            <a:r>
              <a:rPr lang="es-ES" sz="1300" dirty="0" smtClean="0"/>
              <a:t> Obliga a proporcionar equipos de protección personal (EPP) adecuados si la eliminación del riesgo en la fuente no es posible.</a:t>
            </a:r>
            <a:r>
              <a:rPr lang="es-ES" sz="1200" dirty="0" smtClean="0"/>
              <a:t/>
            </a:r>
            <a:br>
              <a:rPr lang="es-ES" sz="1200" dirty="0" smtClean="0"/>
            </a:br>
            <a:r>
              <a:rPr lang="es-ES" sz="1200" dirty="0" smtClean="0"/>
              <a:t/>
            </a:r>
            <a:br>
              <a:rPr lang="es-ES" sz="1200" dirty="0" smtClean="0"/>
            </a:br>
            <a:r>
              <a:rPr lang="es-ES" sz="2200" b="1" dirty="0" smtClean="0"/>
              <a:t>Ley 24.557 (Riesgos del Trabajo - LRT)</a:t>
            </a:r>
            <a:r>
              <a:rPr lang="es-ES" sz="1600" b="1" dirty="0" smtClean="0"/>
              <a:t/>
            </a:r>
            <a:br>
              <a:rPr lang="es-ES" sz="1600" b="1" dirty="0" smtClean="0"/>
            </a:br>
            <a:r>
              <a:rPr lang="es-ES" sz="1600" b="1" dirty="0" smtClean="0"/>
              <a:t/>
            </a:r>
            <a:br>
              <a:rPr lang="es-ES" sz="1600" b="1" dirty="0" smtClean="0"/>
            </a:br>
            <a:r>
              <a:rPr lang="es-ES" sz="1300" b="1" dirty="0" smtClean="0"/>
              <a:t>Objetivo:</a:t>
            </a:r>
            <a:r>
              <a:rPr lang="es-ES" sz="1300" dirty="0" smtClean="0"/>
              <a:t>  Se  enfoca en la prevención de enfermedades profesionales y la reparación de daños cuando la exposición ya ocurrió.</a:t>
            </a:r>
            <a:br>
              <a:rPr lang="es-ES" sz="1300" dirty="0" smtClean="0"/>
            </a:br>
            <a:r>
              <a:rPr lang="es-ES" sz="1300" b="1" dirty="0" smtClean="0"/>
              <a:t>Enfermedades Profesionales:</a:t>
            </a:r>
            <a:r>
              <a:rPr lang="es-ES" sz="1300" dirty="0" smtClean="0"/>
              <a:t> La intoxicación por metales pesados (</a:t>
            </a:r>
            <a:r>
              <a:rPr lang="es-ES" sz="1300" dirty="0" err="1" smtClean="0"/>
              <a:t>plumbismo</a:t>
            </a:r>
            <a:r>
              <a:rPr lang="es-ES" sz="1300" dirty="0" smtClean="0"/>
              <a:t> por plomo, hidrargirismo por mercurio, etc.) es reconocida como enfermedad profesional si se contrae por el ejercicio del trabajo.</a:t>
            </a:r>
            <a:br>
              <a:rPr lang="es-ES" sz="1300" dirty="0" smtClean="0"/>
            </a:br>
            <a:r>
              <a:rPr lang="es-ES" sz="1300" dirty="0" smtClean="0"/>
              <a:t/>
            </a:r>
            <a:br>
              <a:rPr lang="es-ES" sz="1300" dirty="0" smtClean="0"/>
            </a:br>
            <a:r>
              <a:rPr lang="es-ES" sz="1300" b="1" dirty="0" smtClean="0"/>
              <a:t>Gestión por ART:</a:t>
            </a:r>
            <a:r>
              <a:rPr lang="es-ES" sz="1300" dirty="0" smtClean="0"/>
              <a:t> Las Aseguradoras de Riesgos del Trabajo (ART) deben:</a:t>
            </a:r>
            <a:br>
              <a:rPr lang="es-ES" sz="1300" dirty="0" smtClean="0"/>
            </a:br>
            <a:r>
              <a:rPr lang="es-ES" sz="1300" dirty="0" smtClean="0"/>
              <a:t/>
            </a:r>
            <a:br>
              <a:rPr lang="es-ES" sz="1300" dirty="0" smtClean="0"/>
            </a:br>
            <a:r>
              <a:rPr lang="es-ES" sz="1300" b="1" dirty="0" smtClean="0"/>
              <a:t>Prevenir:</a:t>
            </a:r>
            <a:r>
              <a:rPr lang="es-ES" sz="1300" dirty="0" smtClean="0"/>
              <a:t> Asesorar al empleador sobre medidas de seguridad contra metales pesados.</a:t>
            </a:r>
            <a:br>
              <a:rPr lang="es-ES" sz="1300" dirty="0" smtClean="0"/>
            </a:br>
            <a:r>
              <a:rPr lang="es-ES" sz="1300" b="1" dirty="0" smtClean="0"/>
              <a:t>Monitorear:</a:t>
            </a:r>
            <a:r>
              <a:rPr lang="es-ES" sz="1300" dirty="0" smtClean="0"/>
              <a:t> Controlar la salud de los trabajadores expuestos mediante exámenes médicos periódicos.</a:t>
            </a:r>
            <a:br>
              <a:rPr lang="es-ES" sz="1300" dirty="0" smtClean="0"/>
            </a:br>
            <a:r>
              <a:rPr lang="es-ES" sz="1300" b="1" dirty="0" smtClean="0"/>
              <a:t>Reparar:</a:t>
            </a:r>
            <a:r>
              <a:rPr lang="es-ES" sz="1300" dirty="0" smtClean="0"/>
              <a:t> Brindar prestaciones médicas y dinerarias ante una enfermedad profesional confirmada.</a:t>
            </a:r>
            <a:r>
              <a:rPr lang="es-ES" sz="1600" dirty="0" smtClean="0"/>
              <a:t/>
            </a:r>
            <a:br>
              <a:rPr lang="es-ES" sz="1600" dirty="0" smtClean="0"/>
            </a:br>
            <a:r>
              <a:rPr lang="es-ES" sz="1600" dirty="0" smtClean="0"/>
              <a:t/>
            </a:r>
            <a:br>
              <a:rPr lang="es-ES" sz="1600" dirty="0" smtClean="0"/>
            </a:b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mercurio</a:t>
            </a:r>
            <a:endParaRPr lang="es-ES" dirty="0"/>
          </a:p>
        </p:txBody>
      </p:sp>
      <p:sp>
        <p:nvSpPr>
          <p:cNvPr id="3" name="2 Marcador de contenido"/>
          <p:cNvSpPr>
            <a:spLocks noGrp="1"/>
          </p:cNvSpPr>
          <p:nvPr>
            <p:ph idx="1"/>
          </p:nvPr>
        </p:nvSpPr>
        <p:spPr>
          <a:xfrm>
            <a:off x="285720" y="1214422"/>
            <a:ext cx="8686800" cy="5357850"/>
          </a:xfrm>
        </p:spPr>
        <p:txBody>
          <a:bodyPr>
            <a:normAutofit fontScale="62500" lnSpcReduction="20000"/>
          </a:bodyPr>
          <a:lstStyle/>
          <a:p>
            <a:r>
              <a:rPr lang="es-ES" dirty="0" err="1" smtClean="0"/>
              <a:t>Toxicocinética</a:t>
            </a:r>
            <a:r>
              <a:rPr lang="es-ES" dirty="0" smtClean="0"/>
              <a:t>:</a:t>
            </a:r>
          </a:p>
          <a:p>
            <a:pPr algn="just">
              <a:buNone/>
            </a:pPr>
            <a:r>
              <a:rPr lang="es-ES" dirty="0" smtClean="0"/>
              <a:t>La absorción del mercurio es poca a través del Tracto gastrointestinal, el Hg2+ ejerce una acción cáustica por la formación de </a:t>
            </a:r>
            <a:r>
              <a:rPr lang="es-ES" dirty="0" err="1" smtClean="0"/>
              <a:t>albuminato</a:t>
            </a:r>
            <a:r>
              <a:rPr lang="es-ES" dirty="0" smtClean="0"/>
              <a:t> soluble. Por vía respiratoria es más frecuente, el cual penetra a la membrana alveolar y pasa  a sangre un 80% de la cantidad inhalada, de donde se distribuye al cerebro y a los riñones. </a:t>
            </a:r>
          </a:p>
          <a:p>
            <a:pPr algn="just">
              <a:buNone/>
            </a:pPr>
            <a:r>
              <a:rPr lang="es-ES" dirty="0" smtClean="0"/>
              <a:t>También puede absorberse vía cutánea y a través de la placenta. </a:t>
            </a:r>
          </a:p>
          <a:p>
            <a:pPr algn="just">
              <a:buNone/>
            </a:pPr>
            <a:r>
              <a:rPr lang="es-ES" dirty="0" smtClean="0"/>
              <a:t>La excreción se realiza principalmente por orina, aunque también se pueden encontrar restos de mercurio en las heces, bilis,  saliva y jugo gástrico. </a:t>
            </a:r>
          </a:p>
          <a:p>
            <a:pPr algn="just">
              <a:buNone/>
            </a:pPr>
            <a:r>
              <a:rPr lang="es-ES" dirty="0" smtClean="0"/>
              <a:t>Su eliminación es muy lenta y se hace principalmente en heces. </a:t>
            </a:r>
          </a:p>
          <a:p>
            <a:pPr algn="just"/>
            <a:r>
              <a:rPr lang="es-ES" dirty="0" err="1" smtClean="0"/>
              <a:t>Toxicodinamia</a:t>
            </a:r>
            <a:r>
              <a:rPr lang="es-ES" dirty="0" smtClean="0"/>
              <a:t>: </a:t>
            </a:r>
          </a:p>
          <a:p>
            <a:pPr algn="just">
              <a:buNone/>
            </a:pPr>
            <a:r>
              <a:rPr lang="es-ES" dirty="0" smtClean="0"/>
              <a:t>Inhibe los grupos </a:t>
            </a:r>
            <a:r>
              <a:rPr lang="es-ES" dirty="0" err="1" smtClean="0"/>
              <a:t>sulfhidrilo</a:t>
            </a:r>
            <a:r>
              <a:rPr lang="es-ES" dirty="0" smtClean="0"/>
              <a:t>, produciendo, inhibición enzimática, y alteración patológica de la membrana celular, disminuye la producción de energía y la actividad de las fosfatasas alcalinas en las células tubulares proximales del riñón, cerebro y en los </a:t>
            </a:r>
            <a:r>
              <a:rPr lang="es-ES" dirty="0" err="1" smtClean="0"/>
              <a:t>neutrófilos</a:t>
            </a:r>
            <a:r>
              <a:rPr lang="es-ES" dirty="0" smtClean="0"/>
              <a:t>. </a:t>
            </a:r>
          </a:p>
          <a:p>
            <a:pPr algn="just">
              <a:buNone/>
            </a:pPr>
            <a:r>
              <a:rPr lang="es-ES" dirty="0" smtClean="0"/>
              <a:t>Disminuye el transporte de la potasio </a:t>
            </a:r>
            <a:r>
              <a:rPr lang="es-ES" dirty="0" err="1" smtClean="0"/>
              <a:t>ATPasa</a:t>
            </a:r>
            <a:r>
              <a:rPr lang="es-ES" dirty="0" smtClean="0"/>
              <a:t>.</a:t>
            </a:r>
          </a:p>
          <a:p>
            <a:pPr algn="just">
              <a:buNone/>
            </a:pPr>
            <a:endParaRPr lang="es-ES" dirty="0" smtClean="0"/>
          </a:p>
          <a:p>
            <a:pPr algn="just">
              <a:buNone/>
            </a:pP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mercurio</a:t>
            </a:r>
            <a:endParaRPr lang="es-ES" dirty="0"/>
          </a:p>
        </p:txBody>
      </p:sp>
      <p:sp>
        <p:nvSpPr>
          <p:cNvPr id="3" name="2 Marcador de contenido"/>
          <p:cNvSpPr>
            <a:spLocks noGrp="1"/>
          </p:cNvSpPr>
          <p:nvPr>
            <p:ph idx="1"/>
          </p:nvPr>
        </p:nvSpPr>
        <p:spPr>
          <a:xfrm>
            <a:off x="304800" y="1071546"/>
            <a:ext cx="8686800" cy="5572164"/>
          </a:xfrm>
        </p:spPr>
        <p:txBody>
          <a:bodyPr>
            <a:normAutofit fontScale="47500" lnSpcReduction="20000"/>
          </a:bodyPr>
          <a:lstStyle/>
          <a:p>
            <a:pPr algn="just"/>
            <a:r>
              <a:rPr lang="es-ES" dirty="0" smtClean="0"/>
              <a:t>INTOXICACION AGUDA : Es poco frecuente en el medio industrial. </a:t>
            </a:r>
          </a:p>
          <a:p>
            <a:pPr algn="just">
              <a:buNone/>
            </a:pPr>
            <a:r>
              <a:rPr lang="es-ES" dirty="0" smtClean="0"/>
              <a:t>Puede ocurrir por inhalación de vapores de mercurio en caso de contaminación accidental de espacios mal ventilados, puede producir traqueo </a:t>
            </a:r>
            <a:r>
              <a:rPr lang="es-ES" dirty="0" err="1" smtClean="0"/>
              <a:t>bronqutis</a:t>
            </a:r>
            <a:r>
              <a:rPr lang="es-ES" dirty="0" smtClean="0"/>
              <a:t>, neumonía difusa y edema intersticial.</a:t>
            </a:r>
          </a:p>
          <a:p>
            <a:pPr algn="just">
              <a:buNone/>
            </a:pPr>
            <a:r>
              <a:rPr lang="es-ES" dirty="0" smtClean="0"/>
              <a:t>Oftalmológico: puede producir ceguera. </a:t>
            </a:r>
          </a:p>
          <a:p>
            <a:pPr algn="just">
              <a:buNone/>
            </a:pPr>
            <a:r>
              <a:rPr lang="es-ES" dirty="0" smtClean="0"/>
              <a:t>Gastrointestinal: el daño a este nivel es por su acción corrosiva sobre las mucosas, produce estomatitis, gastroenteritis aguda, vómito, salivación y colitis </a:t>
            </a:r>
            <a:r>
              <a:rPr lang="es-ES" dirty="0" err="1" smtClean="0"/>
              <a:t>úlcero</a:t>
            </a:r>
            <a:r>
              <a:rPr lang="es-ES" dirty="0" smtClean="0"/>
              <a:t> hemorrágica. </a:t>
            </a:r>
          </a:p>
          <a:p>
            <a:pPr algn="just">
              <a:buNone/>
            </a:pPr>
            <a:r>
              <a:rPr lang="es-ES" dirty="0" smtClean="0"/>
              <a:t>Sistémico: estado de shock.</a:t>
            </a:r>
          </a:p>
          <a:p>
            <a:pPr algn="just">
              <a:buNone/>
            </a:pPr>
            <a:r>
              <a:rPr lang="es-ES" dirty="0" smtClean="0"/>
              <a:t>Renal: necrosis de los túbulos renales.</a:t>
            </a:r>
          </a:p>
          <a:p>
            <a:pPr algn="just">
              <a:buNone/>
            </a:pPr>
            <a:r>
              <a:rPr lang="es-ES" dirty="0" smtClean="0"/>
              <a:t>Piel: eczema alérgico.</a:t>
            </a:r>
          </a:p>
          <a:p>
            <a:pPr algn="just">
              <a:buNone/>
            </a:pPr>
            <a:endParaRPr lang="es-ES" dirty="0" smtClean="0"/>
          </a:p>
          <a:p>
            <a:pPr algn="just"/>
            <a:r>
              <a:rPr lang="es-ES" dirty="0" smtClean="0"/>
              <a:t>INTOXICACION SUBAGUDA: Aparece en trabajadores que se encuentran expuestos a lugares con aire saturado por vapores de mercurio (chimeneas y hornos industriales), se caracteriza por síntomas respiratorios, tos e irritación bronquial. </a:t>
            </a:r>
          </a:p>
          <a:p>
            <a:pPr algn="just">
              <a:buNone/>
            </a:pPr>
            <a:r>
              <a:rPr lang="es-ES" dirty="0" smtClean="0"/>
              <a:t>A nivel gastrointestinal: vómito y diarrea. Dolores gingivales, úlceras en la boca. </a:t>
            </a:r>
          </a:p>
          <a:p>
            <a:pPr algn="just">
              <a:buNone/>
            </a:pPr>
            <a:endParaRPr lang="es-ES" dirty="0" smtClean="0"/>
          </a:p>
          <a:p>
            <a:pPr algn="just"/>
            <a:r>
              <a:rPr lang="es-ES" dirty="0" smtClean="0"/>
              <a:t>INTOXICACION CRONICA Es la forma más frecuente de intoxicación laboral y se conoce como el.</a:t>
            </a:r>
            <a:r>
              <a:rPr lang="es-ES" b="1" dirty="0" smtClean="0"/>
              <a:t> Hidrargirismo.</a:t>
            </a:r>
            <a:r>
              <a:rPr lang="es-ES" dirty="0" smtClean="0"/>
              <a:t> La OMS en 1999, dio las siguientes características: periodo de latencia de varios meses, se distribuye con uniformidad, produce daño al SNC, áreas del daño muy localizadas focales, los efectos en casos severos son irreversibles por la destrucción neuronal, los primeros efectos no son específicos, parestesia, visión borrosa y malestar.</a:t>
            </a:r>
          </a:p>
          <a:p>
            <a:pPr algn="just"/>
            <a:endParaRPr lang="es-ES" dirty="0" smtClean="0"/>
          </a:p>
          <a:p>
            <a:pPr algn="just"/>
            <a:r>
              <a:rPr lang="es-ES" b="1" dirty="0" smtClean="0"/>
              <a:t>TRATAMIENTO </a:t>
            </a:r>
          </a:p>
          <a:p>
            <a:pPr algn="just">
              <a:buNone/>
            </a:pPr>
            <a:r>
              <a:rPr lang="es-ES" dirty="0" smtClean="0"/>
              <a:t>En la fase aguda, si se presenta inhalación de vapores de mercurio, retirar del ambiente contaminado, aplicar oxigeno y vigilar aparición de neumonitis o edema pulmonar agudo, si se da ingesta de mercurio, tratar el shock con reemplazo de LEV y dar tratamiento para falla renal. La terapia de </a:t>
            </a:r>
            <a:r>
              <a:rPr lang="es-ES" dirty="0" err="1" smtClean="0"/>
              <a:t>quelación</a:t>
            </a:r>
            <a:r>
              <a:rPr lang="es-ES" dirty="0" smtClean="0"/>
              <a:t> se hace con BAL o </a:t>
            </a:r>
            <a:r>
              <a:rPr lang="es-ES" dirty="0" err="1" smtClean="0"/>
              <a:t>Penicilamina</a:t>
            </a:r>
            <a:endParaRPr lang="es-ES" dirty="0" smtClean="0"/>
          </a:p>
          <a:p>
            <a:pPr algn="just">
              <a:buNone/>
            </a:pP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Mercurio </a:t>
            </a:r>
            <a:endParaRPr lang="es-ES" dirty="0"/>
          </a:p>
        </p:txBody>
      </p:sp>
      <p:pic>
        <p:nvPicPr>
          <p:cNvPr id="2052" name="Picture 4" descr="C:\Users\Educacion4.0\Downloads\fig10-02.jpg"/>
          <p:cNvPicPr>
            <a:picLocks noGrp="1" noChangeAspect="1" noChangeArrowheads="1"/>
          </p:cNvPicPr>
          <p:nvPr>
            <p:ph idx="1"/>
          </p:nvPr>
        </p:nvPicPr>
        <p:blipFill>
          <a:blip r:embed="rId2"/>
          <a:srcRect/>
          <a:stretch>
            <a:fillRect/>
          </a:stretch>
        </p:blipFill>
        <p:spPr bwMode="auto">
          <a:xfrm>
            <a:off x="500034" y="1428736"/>
            <a:ext cx="4067177" cy="3786214"/>
          </a:xfrm>
          <a:prstGeom prst="rect">
            <a:avLst/>
          </a:prstGeom>
          <a:noFill/>
        </p:spPr>
      </p:pic>
      <p:pic>
        <p:nvPicPr>
          <p:cNvPr id="2053" name="Picture 5" descr="C:\Users\Educacion4.0\Downloads\CLHg1 (1).jpg"/>
          <p:cNvPicPr>
            <a:picLocks noChangeAspect="1" noChangeArrowheads="1"/>
          </p:cNvPicPr>
          <p:nvPr/>
        </p:nvPicPr>
        <p:blipFill>
          <a:blip r:embed="rId3"/>
          <a:srcRect/>
          <a:stretch>
            <a:fillRect/>
          </a:stretch>
        </p:blipFill>
        <p:spPr bwMode="auto">
          <a:xfrm>
            <a:off x="4643438" y="1500174"/>
            <a:ext cx="3714776" cy="4876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CADMIO </a:t>
            </a:r>
            <a:r>
              <a:rPr lang="es-ES" dirty="0" smtClean="0"/>
              <a:t>(CAS 7440-43-9)</a:t>
            </a:r>
            <a:endParaRPr lang="es-ES" dirty="0"/>
          </a:p>
        </p:txBody>
      </p:sp>
      <p:pic>
        <p:nvPicPr>
          <p:cNvPr id="6146" name="Picture 2"/>
          <p:cNvPicPr>
            <a:picLocks noGrp="1" noChangeAspect="1" noChangeArrowheads="1"/>
          </p:cNvPicPr>
          <p:nvPr>
            <p:ph idx="1"/>
          </p:nvPr>
        </p:nvPicPr>
        <p:blipFill>
          <a:blip r:embed="rId2"/>
          <a:srcRect/>
          <a:stretch>
            <a:fillRect/>
          </a:stretch>
        </p:blipFill>
        <p:spPr bwMode="auto">
          <a:xfrm>
            <a:off x="0" y="1142984"/>
            <a:ext cx="4476750" cy="36385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572000" y="3643314"/>
            <a:ext cx="4429125"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CADMIO </a:t>
            </a:r>
            <a:endParaRPr lang="es-ES" dirty="0"/>
          </a:p>
        </p:txBody>
      </p:sp>
      <p:sp>
        <p:nvSpPr>
          <p:cNvPr id="3" name="2 Marcador de contenido"/>
          <p:cNvSpPr>
            <a:spLocks noGrp="1"/>
          </p:cNvSpPr>
          <p:nvPr>
            <p:ph idx="1"/>
          </p:nvPr>
        </p:nvSpPr>
        <p:spPr>
          <a:xfrm>
            <a:off x="304800" y="1214422"/>
            <a:ext cx="8686800" cy="4865703"/>
          </a:xfrm>
        </p:spPr>
        <p:txBody>
          <a:bodyPr>
            <a:normAutofit fontScale="40000" lnSpcReduction="20000"/>
          </a:bodyPr>
          <a:lstStyle/>
          <a:p>
            <a:pPr algn="just"/>
            <a:r>
              <a:rPr lang="lt-LT" dirty="0" smtClean="0"/>
              <a:t>Toxicocinética:</a:t>
            </a:r>
            <a:endParaRPr lang="es-AR" dirty="0" smtClean="0"/>
          </a:p>
          <a:p>
            <a:pPr algn="just"/>
            <a:endParaRPr lang="es-AR" dirty="0" smtClean="0"/>
          </a:p>
          <a:p>
            <a:pPr algn="just">
              <a:buNone/>
            </a:pPr>
            <a:r>
              <a:rPr lang="lt-LT" dirty="0" smtClean="0"/>
              <a:t>Su</a:t>
            </a:r>
            <a:r>
              <a:rPr lang="es-AR" dirty="0" smtClean="0"/>
              <a:t> </a:t>
            </a:r>
            <a:r>
              <a:rPr lang="lt-LT" dirty="0" smtClean="0"/>
              <a:t>absorción</a:t>
            </a:r>
            <a:r>
              <a:rPr lang="es-AR" dirty="0" smtClean="0"/>
              <a:t> </a:t>
            </a:r>
            <a:r>
              <a:rPr lang="lt-LT" dirty="0" smtClean="0"/>
              <a:t>puede</a:t>
            </a:r>
            <a:r>
              <a:rPr lang="es-AR" dirty="0" smtClean="0"/>
              <a:t> </a:t>
            </a:r>
            <a:r>
              <a:rPr lang="lt-LT" dirty="0" smtClean="0"/>
              <a:t>realizar</a:t>
            </a:r>
            <a:r>
              <a:rPr lang="es-AR" dirty="0" smtClean="0"/>
              <a:t> </a:t>
            </a:r>
            <a:r>
              <a:rPr lang="lt-LT" dirty="0" smtClean="0"/>
              <a:t>se</a:t>
            </a:r>
            <a:r>
              <a:rPr lang="es-AR" dirty="0" smtClean="0"/>
              <a:t> </a:t>
            </a:r>
            <a:r>
              <a:rPr lang="lt-LT" dirty="0" smtClean="0"/>
              <a:t>por</a:t>
            </a:r>
            <a:r>
              <a:rPr lang="es-AR" dirty="0" smtClean="0"/>
              <a:t> </a:t>
            </a:r>
            <a:r>
              <a:rPr lang="lt-LT" dirty="0" smtClean="0"/>
              <a:t>vía</a:t>
            </a:r>
            <a:r>
              <a:rPr lang="es-AR" dirty="0" smtClean="0"/>
              <a:t> </a:t>
            </a:r>
            <a:r>
              <a:rPr lang="lt-LT" dirty="0" smtClean="0"/>
              <a:t>oral</a:t>
            </a:r>
            <a:r>
              <a:rPr lang="es-AR" dirty="0" smtClean="0"/>
              <a:t> </a:t>
            </a:r>
            <a:r>
              <a:rPr lang="lt-LT" dirty="0" smtClean="0"/>
              <a:t>y</a:t>
            </a:r>
            <a:r>
              <a:rPr lang="es-AR" dirty="0" smtClean="0"/>
              <a:t> </a:t>
            </a:r>
            <a:r>
              <a:rPr lang="lt-LT" dirty="0" smtClean="0"/>
              <a:t>por inhalación, la</a:t>
            </a:r>
            <a:r>
              <a:rPr lang="es-AR" dirty="0" smtClean="0"/>
              <a:t>s </a:t>
            </a:r>
            <a:r>
              <a:rPr lang="lt-LT" dirty="0" smtClean="0"/>
              <a:t>cuales </a:t>
            </a:r>
            <a:r>
              <a:rPr lang="es-AR" dirty="0" smtClean="0"/>
              <a:t>son </a:t>
            </a:r>
            <a:r>
              <a:rPr lang="lt-LT" dirty="0" smtClean="0"/>
              <a:t>l</a:t>
            </a:r>
            <a:r>
              <a:rPr lang="es-AR" dirty="0" smtClean="0"/>
              <a:t>s</a:t>
            </a:r>
            <a:r>
              <a:rPr lang="lt-LT" dirty="0" smtClean="0"/>
              <a:t>a</a:t>
            </a:r>
            <a:r>
              <a:rPr lang="es-AR" dirty="0" smtClean="0"/>
              <a:t> </a:t>
            </a:r>
            <a:r>
              <a:rPr lang="lt-LT" dirty="0" smtClean="0"/>
              <a:t>principal</a:t>
            </a:r>
            <a:r>
              <a:rPr lang="es-AR" dirty="0" smtClean="0"/>
              <a:t>es </a:t>
            </a:r>
            <a:r>
              <a:rPr lang="lt-LT" dirty="0" smtClean="0"/>
              <a:t>vía</a:t>
            </a:r>
            <a:r>
              <a:rPr lang="es-AR" dirty="0" smtClean="0"/>
              <a:t>s </a:t>
            </a:r>
            <a:r>
              <a:rPr lang="lt-LT" dirty="0" smtClean="0"/>
              <a:t>de</a:t>
            </a:r>
            <a:r>
              <a:rPr lang="es-AR" dirty="0" smtClean="0"/>
              <a:t> </a:t>
            </a:r>
            <a:r>
              <a:rPr lang="lt-LT" dirty="0" smtClean="0"/>
              <a:t>toxicidad</a:t>
            </a:r>
            <a:r>
              <a:rPr lang="es-AR" dirty="0" smtClean="0"/>
              <a:t> </a:t>
            </a:r>
            <a:r>
              <a:rPr lang="lt-LT" dirty="0" smtClean="0"/>
              <a:t>a</a:t>
            </a:r>
            <a:r>
              <a:rPr lang="es-AR" dirty="0" smtClean="0"/>
              <a:t> </a:t>
            </a:r>
            <a:r>
              <a:rPr lang="lt-LT" dirty="0" smtClean="0"/>
              <a:t>nivel laboral.</a:t>
            </a:r>
            <a:r>
              <a:rPr lang="es-AR" dirty="0" smtClean="0"/>
              <a:t> </a:t>
            </a:r>
            <a:r>
              <a:rPr lang="lt-LT" dirty="0" smtClean="0"/>
              <a:t>A</a:t>
            </a:r>
            <a:r>
              <a:rPr lang="es-AR" dirty="0" smtClean="0"/>
              <a:t> </a:t>
            </a:r>
            <a:r>
              <a:rPr lang="lt-LT" dirty="0" smtClean="0"/>
              <a:t>nivel</a:t>
            </a:r>
            <a:r>
              <a:rPr lang="es-AR" dirty="0" smtClean="0"/>
              <a:t> </a:t>
            </a:r>
            <a:r>
              <a:rPr lang="lt-LT" dirty="0" smtClean="0"/>
              <a:t>pulmonar</a:t>
            </a:r>
            <a:r>
              <a:rPr lang="es-AR" dirty="0" smtClean="0"/>
              <a:t> </a:t>
            </a:r>
            <a:r>
              <a:rPr lang="lt-LT" dirty="0" smtClean="0"/>
              <a:t>su</a:t>
            </a:r>
            <a:r>
              <a:rPr lang="es-AR" dirty="0" smtClean="0"/>
              <a:t> </a:t>
            </a:r>
            <a:r>
              <a:rPr lang="lt-LT" dirty="0" smtClean="0"/>
              <a:t>absorción</a:t>
            </a:r>
            <a:r>
              <a:rPr lang="es-AR" dirty="0" smtClean="0"/>
              <a:t> </a:t>
            </a:r>
            <a:r>
              <a:rPr lang="lt-LT" dirty="0" smtClean="0"/>
              <a:t>es</a:t>
            </a:r>
            <a:r>
              <a:rPr lang="es-AR" dirty="0" smtClean="0"/>
              <a:t> </a:t>
            </a:r>
            <a:r>
              <a:rPr lang="lt-LT" dirty="0" smtClean="0"/>
              <a:t>del</a:t>
            </a:r>
            <a:r>
              <a:rPr lang="es-AR" dirty="0" smtClean="0"/>
              <a:t> </a:t>
            </a:r>
            <a:r>
              <a:rPr lang="lt-LT" dirty="0" smtClean="0"/>
              <a:t>25</a:t>
            </a:r>
            <a:r>
              <a:rPr lang="es-AR" dirty="0" smtClean="0"/>
              <a:t>-</a:t>
            </a:r>
            <a:r>
              <a:rPr lang="lt-LT" dirty="0" smtClean="0"/>
              <a:t>50 %. </a:t>
            </a:r>
            <a:endParaRPr lang="es-AR" dirty="0" smtClean="0"/>
          </a:p>
          <a:p>
            <a:pPr algn="just">
              <a:buNone/>
            </a:pPr>
            <a:r>
              <a:rPr lang="lt-LT" dirty="0" smtClean="0"/>
              <a:t>El</a:t>
            </a:r>
            <a:r>
              <a:rPr lang="es-AR" dirty="0" smtClean="0"/>
              <a:t> </a:t>
            </a:r>
            <a:r>
              <a:rPr lang="lt-LT" dirty="0" smtClean="0"/>
              <a:t>consumo</a:t>
            </a:r>
            <a:r>
              <a:rPr lang="es-AR" dirty="0" smtClean="0"/>
              <a:t> </a:t>
            </a:r>
            <a:r>
              <a:rPr lang="lt-LT" dirty="0" smtClean="0"/>
              <a:t>de</a:t>
            </a:r>
            <a:r>
              <a:rPr lang="es-AR" dirty="0" smtClean="0"/>
              <a:t> </a:t>
            </a:r>
            <a:r>
              <a:rPr lang="lt-LT" dirty="0" smtClean="0"/>
              <a:t>tabaco</a:t>
            </a:r>
            <a:r>
              <a:rPr lang="es-AR" dirty="0" smtClean="0"/>
              <a:t> </a:t>
            </a:r>
            <a:r>
              <a:rPr lang="lt-LT" dirty="0" smtClean="0"/>
              <a:t>incrementa</a:t>
            </a:r>
            <a:r>
              <a:rPr lang="es-AR" dirty="0" smtClean="0"/>
              <a:t> </a:t>
            </a:r>
            <a:r>
              <a:rPr lang="lt-LT" dirty="0" smtClean="0"/>
              <a:t>los</a:t>
            </a:r>
            <a:r>
              <a:rPr lang="es-AR" dirty="0" smtClean="0"/>
              <a:t> </a:t>
            </a:r>
            <a:r>
              <a:rPr lang="lt-LT" dirty="0" smtClean="0"/>
              <a:t>niveles</a:t>
            </a:r>
            <a:r>
              <a:rPr lang="es-AR" dirty="0" smtClean="0"/>
              <a:t> </a:t>
            </a:r>
            <a:r>
              <a:rPr lang="lt-LT" dirty="0" smtClean="0"/>
              <a:t>de</a:t>
            </a:r>
            <a:r>
              <a:rPr lang="es-AR" dirty="0" smtClean="0"/>
              <a:t> </a:t>
            </a:r>
            <a:r>
              <a:rPr lang="lt-LT" dirty="0" smtClean="0"/>
              <a:t>cadmio. Una vez</a:t>
            </a:r>
            <a:r>
              <a:rPr lang="es-AR" dirty="0" smtClean="0"/>
              <a:t> que</a:t>
            </a:r>
            <a:r>
              <a:rPr lang="lt-LT" dirty="0" smtClean="0"/>
              <a:t> se absorbe pasa al torrente sanguíneo y es transportado por la alfa 2 microglobulina.</a:t>
            </a:r>
            <a:endParaRPr lang="es-AR" dirty="0" smtClean="0"/>
          </a:p>
          <a:p>
            <a:pPr algn="just">
              <a:buNone/>
            </a:pPr>
            <a:r>
              <a:rPr lang="lt-LT" dirty="0" smtClean="0"/>
              <a:t>En</a:t>
            </a:r>
            <a:r>
              <a:rPr lang="es-AR" dirty="0" smtClean="0"/>
              <a:t> </a:t>
            </a:r>
            <a:r>
              <a:rPr lang="lt-LT" dirty="0" smtClean="0"/>
              <a:t>un</a:t>
            </a:r>
            <a:r>
              <a:rPr lang="es-AR" dirty="0" smtClean="0"/>
              <a:t> </a:t>
            </a:r>
            <a:r>
              <a:rPr lang="lt-LT" dirty="0" smtClean="0"/>
              <a:t>90</a:t>
            </a:r>
            <a:r>
              <a:rPr lang="es-AR" dirty="0" smtClean="0"/>
              <a:t> </a:t>
            </a:r>
            <a:r>
              <a:rPr lang="lt-LT" dirty="0" smtClean="0"/>
              <a:t>a</a:t>
            </a:r>
            <a:r>
              <a:rPr lang="es-AR" dirty="0" smtClean="0"/>
              <a:t> </a:t>
            </a:r>
            <a:r>
              <a:rPr lang="lt-LT" dirty="0" smtClean="0"/>
              <a:t>95%</a:t>
            </a:r>
            <a:r>
              <a:rPr lang="es-AR" dirty="0" smtClean="0"/>
              <a:t> </a:t>
            </a:r>
            <a:r>
              <a:rPr lang="lt-LT" dirty="0" smtClean="0"/>
              <a:t>se</a:t>
            </a:r>
            <a:r>
              <a:rPr lang="es-AR" dirty="0" smtClean="0"/>
              <a:t> </a:t>
            </a:r>
            <a:r>
              <a:rPr lang="lt-LT" dirty="0" smtClean="0"/>
              <a:t>encuentra</a:t>
            </a:r>
            <a:r>
              <a:rPr lang="es-AR" dirty="0" smtClean="0"/>
              <a:t> </a:t>
            </a:r>
            <a:r>
              <a:rPr lang="lt-LT" dirty="0" smtClean="0"/>
              <a:t>dentro</a:t>
            </a:r>
            <a:r>
              <a:rPr lang="es-AR" dirty="0" smtClean="0"/>
              <a:t> </a:t>
            </a:r>
            <a:r>
              <a:rPr lang="lt-LT" dirty="0" smtClean="0"/>
              <a:t>de</a:t>
            </a:r>
            <a:r>
              <a:rPr lang="es-AR" dirty="0" smtClean="0"/>
              <a:t> </a:t>
            </a:r>
            <a:r>
              <a:rPr lang="lt-LT" dirty="0" smtClean="0"/>
              <a:t>los</a:t>
            </a:r>
            <a:r>
              <a:rPr lang="es-AR" dirty="0" smtClean="0"/>
              <a:t> </a:t>
            </a:r>
            <a:r>
              <a:rPr lang="lt-LT" dirty="0" smtClean="0"/>
              <a:t>eritrocitos, fijándose</a:t>
            </a:r>
            <a:r>
              <a:rPr lang="es-AR" dirty="0" smtClean="0"/>
              <a:t> </a:t>
            </a:r>
            <a:r>
              <a:rPr lang="lt-LT" dirty="0" smtClean="0"/>
              <a:t>a</a:t>
            </a:r>
            <a:r>
              <a:rPr lang="es-AR" dirty="0" smtClean="0"/>
              <a:t> </a:t>
            </a:r>
            <a:r>
              <a:rPr lang="lt-LT" dirty="0" smtClean="0"/>
              <a:t>la hemoglobina</a:t>
            </a:r>
            <a:r>
              <a:rPr lang="es-AR" dirty="0" smtClean="0"/>
              <a:t> </a:t>
            </a:r>
            <a:r>
              <a:rPr lang="lt-LT" dirty="0" smtClean="0"/>
              <a:t>y</a:t>
            </a:r>
            <a:r>
              <a:rPr lang="es-AR" dirty="0" smtClean="0"/>
              <a:t> </a:t>
            </a:r>
            <a:r>
              <a:rPr lang="lt-LT" dirty="0" smtClean="0"/>
              <a:t>a</a:t>
            </a:r>
            <a:r>
              <a:rPr lang="es-AR" dirty="0" smtClean="0"/>
              <a:t> </a:t>
            </a:r>
            <a:r>
              <a:rPr lang="lt-LT" dirty="0" smtClean="0"/>
              <a:t>la</a:t>
            </a:r>
            <a:r>
              <a:rPr lang="es-AR" dirty="0" smtClean="0"/>
              <a:t> </a:t>
            </a:r>
            <a:r>
              <a:rPr lang="lt-LT" dirty="0" smtClean="0"/>
              <a:t>metalotionina, la</a:t>
            </a:r>
            <a:r>
              <a:rPr lang="es-AR" dirty="0" smtClean="0"/>
              <a:t> </a:t>
            </a:r>
            <a:r>
              <a:rPr lang="lt-LT" dirty="0" smtClean="0"/>
              <a:t>cual</a:t>
            </a:r>
            <a:r>
              <a:rPr lang="es-AR" dirty="0" smtClean="0"/>
              <a:t> </a:t>
            </a:r>
            <a:r>
              <a:rPr lang="lt-LT" dirty="0" smtClean="0"/>
              <a:t>es</a:t>
            </a:r>
            <a:r>
              <a:rPr lang="es-AR" dirty="0" smtClean="0"/>
              <a:t> </a:t>
            </a:r>
            <a:r>
              <a:rPr lang="lt-LT" dirty="0" smtClean="0"/>
              <a:t>una</a:t>
            </a:r>
            <a:r>
              <a:rPr lang="es-AR" dirty="0" smtClean="0"/>
              <a:t> </a:t>
            </a:r>
            <a:r>
              <a:rPr lang="lt-LT" dirty="0" smtClean="0"/>
              <a:t>proteína</a:t>
            </a:r>
            <a:r>
              <a:rPr lang="es-AR" dirty="0" smtClean="0"/>
              <a:t> </a:t>
            </a:r>
            <a:r>
              <a:rPr lang="lt-LT" dirty="0" smtClean="0"/>
              <a:t>de</a:t>
            </a:r>
            <a:r>
              <a:rPr lang="es-AR" dirty="0" smtClean="0"/>
              <a:t> </a:t>
            </a:r>
            <a:r>
              <a:rPr lang="lt-LT" dirty="0" smtClean="0"/>
              <a:t>bajo</a:t>
            </a:r>
            <a:r>
              <a:rPr lang="es-AR" dirty="0" smtClean="0"/>
              <a:t> </a:t>
            </a:r>
            <a:r>
              <a:rPr lang="lt-LT" dirty="0" smtClean="0"/>
              <a:t>peso</a:t>
            </a:r>
            <a:r>
              <a:rPr lang="es-AR" dirty="0" smtClean="0"/>
              <a:t> </a:t>
            </a:r>
            <a:r>
              <a:rPr lang="lt-LT" dirty="0" smtClean="0"/>
              <a:t>molecular</a:t>
            </a:r>
            <a:r>
              <a:rPr lang="es-AR" dirty="0" smtClean="0"/>
              <a:t> </a:t>
            </a:r>
            <a:r>
              <a:rPr lang="lt-LT" dirty="0" smtClean="0"/>
              <a:t>rica</a:t>
            </a:r>
            <a:r>
              <a:rPr lang="es-AR" dirty="0" smtClean="0"/>
              <a:t> </a:t>
            </a:r>
            <a:r>
              <a:rPr lang="lt-LT" dirty="0" smtClean="0"/>
              <a:t>en grupos</a:t>
            </a:r>
            <a:r>
              <a:rPr lang="es-AR" dirty="0" smtClean="0"/>
              <a:t> </a:t>
            </a:r>
            <a:r>
              <a:rPr lang="lt-LT" dirty="0" smtClean="0"/>
              <a:t>SH.</a:t>
            </a:r>
            <a:endParaRPr lang="es-AR" dirty="0" smtClean="0"/>
          </a:p>
          <a:p>
            <a:pPr algn="just">
              <a:buNone/>
            </a:pPr>
            <a:r>
              <a:rPr lang="lt-LT" dirty="0" smtClean="0"/>
              <a:t>Tiene</a:t>
            </a:r>
            <a:r>
              <a:rPr lang="es-AR" dirty="0" smtClean="0"/>
              <a:t> </a:t>
            </a:r>
            <a:r>
              <a:rPr lang="lt-LT" dirty="0" smtClean="0"/>
              <a:t>una</a:t>
            </a:r>
            <a:r>
              <a:rPr lang="es-AR" dirty="0" smtClean="0"/>
              <a:t> </a:t>
            </a:r>
            <a:r>
              <a:rPr lang="lt-LT" dirty="0" smtClean="0"/>
              <a:t>vida</a:t>
            </a:r>
            <a:r>
              <a:rPr lang="es-AR" dirty="0" smtClean="0"/>
              <a:t> </a:t>
            </a:r>
            <a:r>
              <a:rPr lang="lt-LT" dirty="0" smtClean="0"/>
              <a:t>media</a:t>
            </a:r>
            <a:r>
              <a:rPr lang="es-AR" dirty="0" smtClean="0"/>
              <a:t> </a:t>
            </a:r>
            <a:r>
              <a:rPr lang="lt-LT" dirty="0" smtClean="0"/>
              <a:t>larga:</a:t>
            </a:r>
            <a:r>
              <a:rPr lang="es-AR" dirty="0" smtClean="0"/>
              <a:t> </a:t>
            </a:r>
            <a:r>
              <a:rPr lang="lt-LT" dirty="0" smtClean="0"/>
              <a:t>en</a:t>
            </a:r>
            <a:r>
              <a:rPr lang="es-AR" dirty="0" smtClean="0"/>
              <a:t> </a:t>
            </a:r>
            <a:r>
              <a:rPr lang="lt-LT" dirty="0" smtClean="0"/>
              <a:t>sangre</a:t>
            </a:r>
            <a:r>
              <a:rPr lang="es-AR" dirty="0" smtClean="0"/>
              <a:t> </a:t>
            </a:r>
            <a:r>
              <a:rPr lang="lt-LT" dirty="0" smtClean="0"/>
              <a:t>2,5</a:t>
            </a:r>
            <a:r>
              <a:rPr lang="es-AR" dirty="0" smtClean="0"/>
              <a:t> </a:t>
            </a:r>
            <a:r>
              <a:rPr lang="lt-LT" dirty="0" smtClean="0"/>
              <a:t>meses,</a:t>
            </a:r>
            <a:r>
              <a:rPr lang="es-AR" dirty="0" smtClean="0"/>
              <a:t> </a:t>
            </a:r>
            <a:r>
              <a:rPr lang="lt-LT" dirty="0" smtClean="0"/>
              <a:t>en</a:t>
            </a:r>
            <a:r>
              <a:rPr lang="es-AR" dirty="0" smtClean="0"/>
              <a:t> </a:t>
            </a:r>
            <a:r>
              <a:rPr lang="lt-LT" dirty="0" smtClean="0"/>
              <a:t>hígado</a:t>
            </a:r>
            <a:r>
              <a:rPr lang="es-AR" dirty="0" smtClean="0"/>
              <a:t> </a:t>
            </a:r>
            <a:r>
              <a:rPr lang="lt-LT" dirty="0" smtClean="0"/>
              <a:t>de</a:t>
            </a:r>
            <a:r>
              <a:rPr lang="es-AR" dirty="0" smtClean="0"/>
              <a:t> </a:t>
            </a:r>
            <a:r>
              <a:rPr lang="lt-LT" dirty="0" smtClean="0"/>
              <a:t>4</a:t>
            </a:r>
            <a:r>
              <a:rPr lang="es-AR" dirty="0" smtClean="0"/>
              <a:t> </a:t>
            </a:r>
            <a:r>
              <a:rPr lang="lt-LT" dirty="0" smtClean="0"/>
              <a:t>a</a:t>
            </a:r>
            <a:r>
              <a:rPr lang="es-AR" dirty="0" smtClean="0"/>
              <a:t> </a:t>
            </a:r>
            <a:r>
              <a:rPr lang="lt-LT" dirty="0" smtClean="0"/>
              <a:t>19</a:t>
            </a:r>
            <a:r>
              <a:rPr lang="es-AR" dirty="0" smtClean="0"/>
              <a:t> </a:t>
            </a:r>
            <a:r>
              <a:rPr lang="lt-LT" dirty="0" smtClean="0"/>
              <a:t>años</a:t>
            </a:r>
            <a:r>
              <a:rPr lang="es-AR" dirty="0" smtClean="0"/>
              <a:t> </a:t>
            </a:r>
            <a:r>
              <a:rPr lang="lt-LT" dirty="0" smtClean="0"/>
              <a:t>y</a:t>
            </a:r>
            <a:r>
              <a:rPr lang="es-AR" dirty="0" smtClean="0"/>
              <a:t> </a:t>
            </a:r>
            <a:r>
              <a:rPr lang="lt-LT" dirty="0" smtClean="0"/>
              <a:t>en</a:t>
            </a:r>
            <a:r>
              <a:rPr lang="es-AR" dirty="0" smtClean="0"/>
              <a:t> </a:t>
            </a:r>
            <a:r>
              <a:rPr lang="lt-LT" dirty="0" smtClean="0"/>
              <a:t>riñón de</a:t>
            </a:r>
            <a:r>
              <a:rPr lang="es-AR" dirty="0" smtClean="0"/>
              <a:t> </a:t>
            </a:r>
            <a:r>
              <a:rPr lang="lt-LT" dirty="0" smtClean="0"/>
              <a:t>4</a:t>
            </a:r>
            <a:r>
              <a:rPr lang="es-AR" dirty="0" smtClean="0"/>
              <a:t> </a:t>
            </a:r>
            <a:r>
              <a:rPr lang="lt-LT" dirty="0" smtClean="0"/>
              <a:t>a</a:t>
            </a:r>
            <a:r>
              <a:rPr lang="es-AR" dirty="0" smtClean="0"/>
              <a:t> </a:t>
            </a:r>
            <a:r>
              <a:rPr lang="lt-LT" dirty="0" smtClean="0"/>
              <a:t>68</a:t>
            </a:r>
            <a:r>
              <a:rPr lang="es-AR" dirty="0" smtClean="0"/>
              <a:t> </a:t>
            </a:r>
            <a:r>
              <a:rPr lang="lt-LT" dirty="0" smtClean="0"/>
              <a:t>años.</a:t>
            </a:r>
            <a:endParaRPr lang="es-AR" dirty="0" smtClean="0"/>
          </a:p>
          <a:p>
            <a:pPr algn="just">
              <a:buNone/>
            </a:pPr>
            <a:r>
              <a:rPr lang="lt-LT" dirty="0" smtClean="0"/>
              <a:t>La</a:t>
            </a:r>
            <a:r>
              <a:rPr lang="es-AR" dirty="0" smtClean="0"/>
              <a:t> </a:t>
            </a:r>
            <a:r>
              <a:rPr lang="lt-LT" dirty="0" smtClean="0"/>
              <a:t>mayor</a:t>
            </a:r>
            <a:r>
              <a:rPr lang="es-AR" dirty="0" smtClean="0"/>
              <a:t> </a:t>
            </a:r>
            <a:r>
              <a:rPr lang="lt-LT" dirty="0" smtClean="0"/>
              <a:t>parte</a:t>
            </a:r>
            <a:r>
              <a:rPr lang="es-AR" dirty="0" smtClean="0"/>
              <a:t> </a:t>
            </a:r>
            <a:r>
              <a:rPr lang="lt-LT" dirty="0" smtClean="0"/>
              <a:t>se</a:t>
            </a:r>
            <a:r>
              <a:rPr lang="es-AR" dirty="0" smtClean="0"/>
              <a:t> </a:t>
            </a:r>
            <a:r>
              <a:rPr lang="lt-LT" dirty="0" smtClean="0"/>
              <a:t>deposita</a:t>
            </a:r>
            <a:r>
              <a:rPr lang="es-AR" dirty="0" smtClean="0"/>
              <a:t> </a:t>
            </a:r>
            <a:r>
              <a:rPr lang="lt-LT" dirty="0" smtClean="0"/>
              <a:t>en</a:t>
            </a:r>
            <a:r>
              <a:rPr lang="es-AR" dirty="0" smtClean="0"/>
              <a:t> </a:t>
            </a:r>
            <a:r>
              <a:rPr lang="lt-LT" dirty="0" smtClean="0"/>
              <a:t>el</a:t>
            </a:r>
            <a:r>
              <a:rPr lang="es-AR" dirty="0" smtClean="0"/>
              <a:t> </a:t>
            </a:r>
            <a:r>
              <a:rPr lang="lt-LT" dirty="0" smtClean="0"/>
              <a:t>hígado,en</a:t>
            </a:r>
            <a:r>
              <a:rPr lang="es-AR" dirty="0" smtClean="0"/>
              <a:t> </a:t>
            </a:r>
            <a:r>
              <a:rPr lang="lt-LT" dirty="0" smtClean="0"/>
              <a:t>donde</a:t>
            </a:r>
            <a:r>
              <a:rPr lang="es-AR" dirty="0" smtClean="0"/>
              <a:t> </a:t>
            </a:r>
            <a:r>
              <a:rPr lang="lt-LT" dirty="0" smtClean="0"/>
              <a:t>se</a:t>
            </a:r>
            <a:r>
              <a:rPr lang="es-AR" dirty="0" smtClean="0"/>
              <a:t> </a:t>
            </a:r>
            <a:r>
              <a:rPr lang="lt-LT" dirty="0" smtClean="0"/>
              <a:t>une</a:t>
            </a:r>
            <a:r>
              <a:rPr lang="es-AR" dirty="0" smtClean="0"/>
              <a:t> </a:t>
            </a:r>
            <a:r>
              <a:rPr lang="lt-LT" dirty="0" smtClean="0"/>
              <a:t>a</a:t>
            </a:r>
            <a:r>
              <a:rPr lang="es-AR" dirty="0" smtClean="0"/>
              <a:t> </a:t>
            </a:r>
            <a:r>
              <a:rPr lang="lt-LT" dirty="0" smtClean="0"/>
              <a:t>una</a:t>
            </a:r>
            <a:r>
              <a:rPr lang="es-AR" dirty="0" smtClean="0"/>
              <a:t> </a:t>
            </a:r>
            <a:r>
              <a:rPr lang="lt-LT" dirty="0" smtClean="0"/>
              <a:t>proteína</a:t>
            </a:r>
            <a:r>
              <a:rPr lang="es-AR" dirty="0" smtClean="0"/>
              <a:t> </a:t>
            </a:r>
            <a:r>
              <a:rPr lang="lt-LT" dirty="0" smtClean="0"/>
              <a:t>de</a:t>
            </a:r>
            <a:r>
              <a:rPr lang="es-AR" dirty="0" smtClean="0"/>
              <a:t> </a:t>
            </a:r>
            <a:r>
              <a:rPr lang="lt-LT" dirty="0" smtClean="0"/>
              <a:t>bajo</a:t>
            </a:r>
            <a:r>
              <a:rPr lang="es-AR" dirty="0" smtClean="0"/>
              <a:t> </a:t>
            </a:r>
            <a:r>
              <a:rPr lang="lt-LT" dirty="0" smtClean="0"/>
              <a:t>peso molecular. Este complejo proteína cadmio, es liberado, constantemente al torrente sanguíneo,</a:t>
            </a:r>
            <a:r>
              <a:rPr lang="es-AR" dirty="0" smtClean="0"/>
              <a:t> </a:t>
            </a:r>
            <a:r>
              <a:rPr lang="lt-LT" dirty="0" smtClean="0"/>
              <a:t>para</a:t>
            </a:r>
            <a:r>
              <a:rPr lang="es-AR" dirty="0" smtClean="0"/>
              <a:t> </a:t>
            </a:r>
            <a:r>
              <a:rPr lang="lt-LT" dirty="0" smtClean="0"/>
              <a:t>ser</a:t>
            </a:r>
            <a:r>
              <a:rPr lang="es-AR" dirty="0" smtClean="0"/>
              <a:t> </a:t>
            </a:r>
            <a:r>
              <a:rPr lang="lt-LT" dirty="0" smtClean="0"/>
              <a:t>transportado</a:t>
            </a:r>
            <a:r>
              <a:rPr lang="es-AR" dirty="0" smtClean="0"/>
              <a:t> </a:t>
            </a:r>
            <a:r>
              <a:rPr lang="lt-LT" dirty="0" smtClean="0"/>
              <a:t>a</a:t>
            </a:r>
            <a:r>
              <a:rPr lang="es-AR" dirty="0" smtClean="0"/>
              <a:t> </a:t>
            </a:r>
            <a:r>
              <a:rPr lang="lt-LT" dirty="0" smtClean="0"/>
              <a:t>los</a:t>
            </a:r>
            <a:r>
              <a:rPr lang="es-AR" dirty="0" smtClean="0"/>
              <a:t> </a:t>
            </a:r>
            <a:r>
              <a:rPr lang="lt-LT" dirty="0" smtClean="0"/>
              <a:t>riñones</a:t>
            </a:r>
            <a:r>
              <a:rPr lang="es-AR" dirty="0" smtClean="0"/>
              <a:t> </a:t>
            </a:r>
            <a:r>
              <a:rPr lang="lt-LT" dirty="0" smtClean="0"/>
              <a:t>y</a:t>
            </a:r>
            <a:r>
              <a:rPr lang="es-AR" dirty="0" smtClean="0"/>
              <a:t> </a:t>
            </a:r>
            <a:r>
              <a:rPr lang="lt-LT" dirty="0" smtClean="0"/>
              <a:t>filtrado</a:t>
            </a:r>
            <a:r>
              <a:rPr lang="es-AR" dirty="0" smtClean="0"/>
              <a:t> </a:t>
            </a:r>
            <a:r>
              <a:rPr lang="lt-LT" dirty="0" smtClean="0"/>
              <a:t>a</a:t>
            </a:r>
            <a:r>
              <a:rPr lang="es-AR" dirty="0" smtClean="0"/>
              <a:t> </a:t>
            </a:r>
            <a:r>
              <a:rPr lang="lt-LT" dirty="0" smtClean="0"/>
              <a:t>través</a:t>
            </a:r>
            <a:r>
              <a:rPr lang="es-AR" dirty="0" smtClean="0"/>
              <a:t> </a:t>
            </a:r>
            <a:r>
              <a:rPr lang="lt-LT" dirty="0" smtClean="0"/>
              <a:t>del</a:t>
            </a:r>
            <a:r>
              <a:rPr lang="es-AR" dirty="0" smtClean="0"/>
              <a:t> </a:t>
            </a:r>
            <a:r>
              <a:rPr lang="lt-LT" dirty="0" smtClean="0"/>
              <a:t>glomérulo,</a:t>
            </a:r>
            <a:r>
              <a:rPr lang="es-AR" dirty="0" smtClean="0"/>
              <a:t> </a:t>
            </a:r>
            <a:r>
              <a:rPr lang="lt-LT" dirty="0" smtClean="0"/>
              <a:t>para</a:t>
            </a:r>
            <a:r>
              <a:rPr lang="es-AR" dirty="0" smtClean="0"/>
              <a:t> </a:t>
            </a:r>
            <a:r>
              <a:rPr lang="lt-LT" dirty="0" smtClean="0"/>
              <a:t>ser reabsorbido y almacenado en las células tubulares proximales del riñón, por este mecanismo</a:t>
            </a:r>
            <a:r>
              <a:rPr lang="es-AR" dirty="0" smtClean="0"/>
              <a:t> </a:t>
            </a:r>
            <a:r>
              <a:rPr lang="lt-LT" dirty="0" smtClean="0"/>
              <a:t>la</a:t>
            </a:r>
            <a:r>
              <a:rPr lang="es-AR" dirty="0" smtClean="0"/>
              <a:t> </a:t>
            </a:r>
            <a:r>
              <a:rPr lang="lt-LT" dirty="0" smtClean="0"/>
              <a:t>concentración</a:t>
            </a:r>
            <a:r>
              <a:rPr lang="es-AR" dirty="0" smtClean="0"/>
              <a:t> </a:t>
            </a:r>
            <a:r>
              <a:rPr lang="lt-LT" dirty="0" smtClean="0"/>
              <a:t>del</a:t>
            </a:r>
            <a:r>
              <a:rPr lang="es-AR" dirty="0" smtClean="0"/>
              <a:t> </a:t>
            </a:r>
            <a:r>
              <a:rPr lang="lt-LT" dirty="0" smtClean="0"/>
              <a:t>metal,</a:t>
            </a:r>
            <a:r>
              <a:rPr lang="es-AR" dirty="0" smtClean="0"/>
              <a:t> </a:t>
            </a:r>
            <a:r>
              <a:rPr lang="lt-LT" dirty="0" smtClean="0"/>
              <a:t>es</a:t>
            </a:r>
            <a:r>
              <a:rPr lang="es-AR" dirty="0" smtClean="0"/>
              <a:t> </a:t>
            </a:r>
            <a:r>
              <a:rPr lang="lt-LT" dirty="0" smtClean="0"/>
              <a:t>10000</a:t>
            </a:r>
            <a:r>
              <a:rPr lang="es-AR" dirty="0" smtClean="0"/>
              <a:t> </a:t>
            </a:r>
            <a:r>
              <a:rPr lang="lt-LT" dirty="0" smtClean="0"/>
              <a:t>veces</a:t>
            </a:r>
            <a:r>
              <a:rPr lang="es-AR" dirty="0" smtClean="0"/>
              <a:t> </a:t>
            </a:r>
            <a:r>
              <a:rPr lang="lt-LT" dirty="0" smtClean="0"/>
              <a:t>más</a:t>
            </a:r>
            <a:r>
              <a:rPr lang="es-AR" dirty="0" smtClean="0"/>
              <a:t> </a:t>
            </a:r>
            <a:r>
              <a:rPr lang="lt-LT" dirty="0" smtClean="0"/>
              <a:t>alta</a:t>
            </a:r>
            <a:r>
              <a:rPr lang="es-AR" dirty="0" smtClean="0"/>
              <a:t> </a:t>
            </a:r>
            <a:r>
              <a:rPr lang="lt-LT" dirty="0" smtClean="0"/>
              <a:t>en</a:t>
            </a:r>
            <a:r>
              <a:rPr lang="es-AR" dirty="0" smtClean="0"/>
              <a:t> </a:t>
            </a:r>
            <a:r>
              <a:rPr lang="lt-LT" dirty="0" smtClean="0"/>
              <a:t>el riñón</a:t>
            </a:r>
            <a:r>
              <a:rPr lang="es-AR" dirty="0" smtClean="0"/>
              <a:t> </a:t>
            </a:r>
            <a:r>
              <a:rPr lang="lt-LT" dirty="0" smtClean="0"/>
              <a:t>que</a:t>
            </a:r>
            <a:r>
              <a:rPr lang="es-AR" dirty="0" smtClean="0"/>
              <a:t> </a:t>
            </a:r>
            <a:r>
              <a:rPr lang="lt-LT" dirty="0" smtClean="0"/>
              <a:t>en</a:t>
            </a:r>
            <a:r>
              <a:rPr lang="es-AR" dirty="0" smtClean="0"/>
              <a:t> </a:t>
            </a:r>
            <a:r>
              <a:rPr lang="lt-LT" dirty="0" smtClean="0"/>
              <a:t>el torrente sanguíneo. </a:t>
            </a:r>
            <a:endParaRPr lang="es-AR" dirty="0" smtClean="0"/>
          </a:p>
          <a:p>
            <a:pPr algn="just">
              <a:buNone/>
            </a:pPr>
            <a:r>
              <a:rPr lang="lt-LT" dirty="0" smtClean="0"/>
              <a:t>Su</a:t>
            </a:r>
            <a:r>
              <a:rPr lang="es-AR" dirty="0" smtClean="0"/>
              <a:t> </a:t>
            </a:r>
            <a:r>
              <a:rPr lang="lt-LT" dirty="0" smtClean="0"/>
              <a:t>excreción</a:t>
            </a:r>
            <a:r>
              <a:rPr lang="es-AR" dirty="0" smtClean="0"/>
              <a:t> </a:t>
            </a:r>
            <a:r>
              <a:rPr lang="lt-LT" dirty="0" smtClean="0"/>
              <a:t>puede</a:t>
            </a:r>
            <a:r>
              <a:rPr lang="es-AR" dirty="0" smtClean="0"/>
              <a:t> </a:t>
            </a:r>
            <a:r>
              <a:rPr lang="lt-LT" dirty="0" smtClean="0"/>
              <a:t>realizarse</a:t>
            </a:r>
            <a:r>
              <a:rPr lang="es-AR" dirty="0" smtClean="0"/>
              <a:t> </a:t>
            </a:r>
            <a:r>
              <a:rPr lang="lt-LT" dirty="0" smtClean="0"/>
              <a:t>por</a:t>
            </a:r>
            <a:r>
              <a:rPr lang="es-AR" dirty="0" smtClean="0"/>
              <a:t> </a:t>
            </a:r>
            <a:r>
              <a:rPr lang="lt-LT" dirty="0" smtClean="0"/>
              <a:t>vía</a:t>
            </a:r>
            <a:r>
              <a:rPr lang="es-AR" dirty="0" smtClean="0"/>
              <a:t> </a:t>
            </a:r>
            <a:r>
              <a:rPr lang="lt-LT" dirty="0" smtClean="0"/>
              <a:t>renal, intestinal</a:t>
            </a:r>
            <a:r>
              <a:rPr lang="es-AR" dirty="0" smtClean="0"/>
              <a:t> </a:t>
            </a:r>
            <a:r>
              <a:rPr lang="lt-LT" dirty="0" smtClean="0"/>
              <a:t>y</a:t>
            </a:r>
            <a:r>
              <a:rPr lang="es-AR" dirty="0" smtClean="0"/>
              <a:t> </a:t>
            </a:r>
            <a:r>
              <a:rPr lang="lt-LT" dirty="0" smtClean="0"/>
              <a:t>por</a:t>
            </a:r>
            <a:r>
              <a:rPr lang="es-AR" dirty="0" smtClean="0"/>
              <a:t> </a:t>
            </a:r>
            <a:r>
              <a:rPr lang="lt-LT" dirty="0" smtClean="0"/>
              <a:t>faneras. </a:t>
            </a:r>
            <a:endParaRPr lang="es-AR" dirty="0" smtClean="0"/>
          </a:p>
          <a:p>
            <a:pPr algn="just">
              <a:buNone/>
            </a:pPr>
            <a:r>
              <a:rPr lang="lt-LT" dirty="0" smtClean="0"/>
              <a:t>La</a:t>
            </a:r>
            <a:r>
              <a:rPr lang="es-AR" dirty="0" smtClean="0"/>
              <a:t> </a:t>
            </a:r>
            <a:r>
              <a:rPr lang="lt-LT" dirty="0" smtClean="0"/>
              <a:t>dosis tóxica</a:t>
            </a:r>
            <a:r>
              <a:rPr lang="es-AR" dirty="0" smtClean="0"/>
              <a:t> </a:t>
            </a:r>
            <a:r>
              <a:rPr lang="lt-LT" dirty="0" smtClean="0"/>
              <a:t>por vía</a:t>
            </a:r>
            <a:r>
              <a:rPr lang="es-AR" dirty="0" smtClean="0"/>
              <a:t> </a:t>
            </a:r>
            <a:r>
              <a:rPr lang="lt-LT" dirty="0" smtClean="0"/>
              <a:t>digestiva</a:t>
            </a:r>
            <a:r>
              <a:rPr lang="es-AR" dirty="0" smtClean="0"/>
              <a:t> </a:t>
            </a:r>
            <a:r>
              <a:rPr lang="lt-LT" dirty="0" smtClean="0"/>
              <a:t>es</a:t>
            </a:r>
            <a:r>
              <a:rPr lang="es-AR" dirty="0" smtClean="0"/>
              <a:t> </a:t>
            </a:r>
            <a:r>
              <a:rPr lang="lt-LT" dirty="0" smtClean="0"/>
              <a:t>de</a:t>
            </a:r>
            <a:r>
              <a:rPr lang="es-AR" dirty="0" smtClean="0"/>
              <a:t> </a:t>
            </a:r>
            <a:r>
              <a:rPr lang="lt-LT" dirty="0" smtClean="0"/>
              <a:t>hasta</a:t>
            </a:r>
            <a:r>
              <a:rPr lang="es-AR" dirty="0" smtClean="0"/>
              <a:t> </a:t>
            </a:r>
            <a:r>
              <a:rPr lang="lt-LT" dirty="0" smtClean="0"/>
              <a:t>100mg, superior a</a:t>
            </a:r>
            <a:r>
              <a:rPr lang="es-AR" dirty="0" smtClean="0"/>
              <a:t> </a:t>
            </a:r>
            <a:r>
              <a:rPr lang="lt-LT" dirty="0" smtClean="0"/>
              <a:t>350</a:t>
            </a:r>
            <a:r>
              <a:rPr lang="es-AR" dirty="0" smtClean="0"/>
              <a:t> </a:t>
            </a:r>
            <a:r>
              <a:rPr lang="lt-LT" dirty="0" smtClean="0"/>
              <a:t>se</a:t>
            </a:r>
            <a:r>
              <a:rPr lang="es-AR" dirty="0" smtClean="0"/>
              <a:t> </a:t>
            </a:r>
            <a:r>
              <a:rPr lang="lt-LT" dirty="0" smtClean="0"/>
              <a:t>considera potencialmente</a:t>
            </a:r>
            <a:r>
              <a:rPr lang="es-AR" dirty="0" smtClean="0"/>
              <a:t> </a:t>
            </a:r>
            <a:r>
              <a:rPr lang="lt-LT" dirty="0" smtClean="0"/>
              <a:t>mortal.</a:t>
            </a:r>
            <a:endParaRPr lang="es-AR" dirty="0" smtClean="0"/>
          </a:p>
          <a:p>
            <a:pPr algn="just">
              <a:buNone/>
            </a:pPr>
            <a:r>
              <a:rPr lang="lt-LT" dirty="0" smtClean="0"/>
              <a:t>Por</a:t>
            </a:r>
            <a:r>
              <a:rPr lang="es-AR" dirty="0" smtClean="0"/>
              <a:t> </a:t>
            </a:r>
            <a:r>
              <a:rPr lang="lt-LT" dirty="0" smtClean="0"/>
              <a:t>vía</a:t>
            </a:r>
            <a:r>
              <a:rPr lang="es-AR" dirty="0" smtClean="0"/>
              <a:t> </a:t>
            </a:r>
            <a:r>
              <a:rPr lang="lt-LT" dirty="0" smtClean="0"/>
              <a:t>inhalatoria</a:t>
            </a:r>
            <a:r>
              <a:rPr lang="es-AR" dirty="0" smtClean="0"/>
              <a:t> </a:t>
            </a:r>
            <a:r>
              <a:rPr lang="lt-LT" dirty="0" smtClean="0"/>
              <a:t>concentraciones</a:t>
            </a:r>
            <a:r>
              <a:rPr lang="es-AR" dirty="0" smtClean="0"/>
              <a:t> </a:t>
            </a:r>
            <a:r>
              <a:rPr lang="lt-LT" dirty="0" smtClean="0"/>
              <a:t>ambientales</a:t>
            </a:r>
            <a:r>
              <a:rPr lang="es-AR" dirty="0" smtClean="0"/>
              <a:t> </a:t>
            </a:r>
            <a:r>
              <a:rPr lang="lt-LT" dirty="0" smtClean="0"/>
              <a:t>mayores</a:t>
            </a:r>
            <a:r>
              <a:rPr lang="es-AR" dirty="0" smtClean="0"/>
              <a:t> </a:t>
            </a:r>
            <a:r>
              <a:rPr lang="lt-LT" dirty="0" smtClean="0"/>
              <a:t>a</a:t>
            </a:r>
            <a:r>
              <a:rPr lang="es-AR" dirty="0" smtClean="0"/>
              <a:t> </a:t>
            </a:r>
            <a:r>
              <a:rPr lang="lt-LT" dirty="0" smtClean="0"/>
              <a:t>200ug/m3, inducen</a:t>
            </a:r>
            <a:r>
              <a:rPr lang="es-AR" dirty="0" smtClean="0"/>
              <a:t> </a:t>
            </a:r>
            <a:r>
              <a:rPr lang="lt-LT" dirty="0" smtClean="0"/>
              <a:t>la</a:t>
            </a:r>
            <a:r>
              <a:rPr lang="es-AR" dirty="0" smtClean="0"/>
              <a:t> </a:t>
            </a:r>
            <a:r>
              <a:rPr lang="lt-LT" dirty="0" smtClean="0"/>
              <a:t>fiebre de</a:t>
            </a:r>
            <a:r>
              <a:rPr lang="es-AR" dirty="0" smtClean="0"/>
              <a:t> </a:t>
            </a:r>
            <a:r>
              <a:rPr lang="lt-LT" dirty="0" smtClean="0"/>
              <a:t>los</a:t>
            </a:r>
            <a:r>
              <a:rPr lang="es-AR" dirty="0" smtClean="0"/>
              <a:t> </a:t>
            </a:r>
            <a:r>
              <a:rPr lang="lt-LT" dirty="0" smtClean="0"/>
              <a:t>metales,</a:t>
            </a:r>
            <a:r>
              <a:rPr lang="es-AR" dirty="0" smtClean="0"/>
              <a:t> </a:t>
            </a:r>
            <a:r>
              <a:rPr lang="lt-LT" dirty="0" smtClean="0"/>
              <a:t>a</a:t>
            </a:r>
            <a:r>
              <a:rPr lang="es-AR" dirty="0" smtClean="0"/>
              <a:t> </a:t>
            </a:r>
            <a:r>
              <a:rPr lang="lt-LT" dirty="0" smtClean="0"/>
              <a:t>partir</a:t>
            </a:r>
            <a:r>
              <a:rPr lang="es-AR" dirty="0" smtClean="0"/>
              <a:t> </a:t>
            </a:r>
            <a:r>
              <a:rPr lang="lt-LT" dirty="0" smtClean="0"/>
              <a:t>de</a:t>
            </a:r>
            <a:r>
              <a:rPr lang="es-AR" dirty="0" smtClean="0"/>
              <a:t> </a:t>
            </a:r>
            <a:r>
              <a:rPr lang="lt-LT" dirty="0" smtClean="0"/>
              <a:t>500ug/m3</a:t>
            </a:r>
            <a:r>
              <a:rPr lang="es-AR" dirty="0" smtClean="0"/>
              <a:t> </a:t>
            </a:r>
            <a:r>
              <a:rPr lang="lt-LT" dirty="0" smtClean="0"/>
              <a:t>producen</a:t>
            </a:r>
            <a:r>
              <a:rPr lang="es-AR" dirty="0" smtClean="0"/>
              <a:t> </a:t>
            </a:r>
            <a:r>
              <a:rPr lang="lt-LT" dirty="0" smtClean="0"/>
              <a:t>una</a:t>
            </a:r>
            <a:r>
              <a:rPr lang="es-AR" dirty="0" smtClean="0"/>
              <a:t> </a:t>
            </a:r>
            <a:r>
              <a:rPr lang="lt-LT" dirty="0" smtClean="0"/>
              <a:t>neumonitis</a:t>
            </a:r>
            <a:r>
              <a:rPr lang="es-AR" dirty="0" smtClean="0"/>
              <a:t> </a:t>
            </a:r>
            <a:r>
              <a:rPr lang="lt-LT" dirty="0" smtClean="0"/>
              <a:t>química</a:t>
            </a:r>
            <a:r>
              <a:rPr lang="es-AR" dirty="0" smtClean="0"/>
              <a:t> </a:t>
            </a:r>
            <a:r>
              <a:rPr lang="lt-LT" dirty="0" smtClean="0"/>
              <a:t>y</a:t>
            </a:r>
            <a:r>
              <a:rPr lang="es-AR" dirty="0" smtClean="0"/>
              <a:t> </a:t>
            </a:r>
            <a:r>
              <a:rPr lang="lt-LT" dirty="0" smtClean="0"/>
              <a:t>por</a:t>
            </a:r>
            <a:r>
              <a:rPr lang="es-AR" dirty="0" smtClean="0"/>
              <a:t> </a:t>
            </a:r>
            <a:r>
              <a:rPr lang="lt-LT" dirty="0" smtClean="0"/>
              <a:t>encima</a:t>
            </a:r>
            <a:r>
              <a:rPr lang="es-AR" dirty="0" smtClean="0"/>
              <a:t> </a:t>
            </a:r>
            <a:r>
              <a:rPr lang="lt-LT" dirty="0" smtClean="0"/>
              <a:t>de los</a:t>
            </a:r>
            <a:r>
              <a:rPr lang="es-AR" dirty="0" smtClean="0"/>
              <a:t> </a:t>
            </a:r>
            <a:r>
              <a:rPr lang="lt-LT" dirty="0" smtClean="0"/>
              <a:t>5000ųg/m3</a:t>
            </a:r>
            <a:r>
              <a:rPr lang="es-AR" dirty="0" smtClean="0"/>
              <a:t> </a:t>
            </a:r>
            <a:r>
              <a:rPr lang="lt-LT" dirty="0" smtClean="0"/>
              <a:t>es</a:t>
            </a:r>
            <a:r>
              <a:rPr lang="es-AR" dirty="0" smtClean="0"/>
              <a:t> </a:t>
            </a:r>
            <a:r>
              <a:rPr lang="lt-LT" dirty="0" smtClean="0"/>
              <a:t>mortal.</a:t>
            </a:r>
            <a:endParaRPr lang="es-AR" dirty="0" smtClean="0"/>
          </a:p>
          <a:p>
            <a:pPr algn="just">
              <a:buNone/>
            </a:pPr>
            <a:r>
              <a:rPr lang="lt-LT" dirty="0" smtClean="0"/>
              <a:t>La absorción del cadmio se disminuye con la vitamina</a:t>
            </a:r>
            <a:r>
              <a:rPr lang="es-AR" dirty="0" smtClean="0"/>
              <a:t> </a:t>
            </a:r>
            <a:r>
              <a:rPr lang="lt-LT" dirty="0" smtClean="0"/>
              <a:t>C</a:t>
            </a:r>
            <a:r>
              <a:rPr lang="es-AR" dirty="0" smtClean="0"/>
              <a:t> </a:t>
            </a:r>
            <a:r>
              <a:rPr lang="lt-LT" dirty="0" smtClean="0"/>
              <a:t>y se incrementa con la deficiencia</a:t>
            </a:r>
            <a:r>
              <a:rPr lang="es-AR" dirty="0" smtClean="0"/>
              <a:t> </a:t>
            </a:r>
            <a:r>
              <a:rPr lang="lt-LT" dirty="0" smtClean="0"/>
              <a:t>de</a:t>
            </a:r>
            <a:r>
              <a:rPr lang="es-AR" dirty="0" smtClean="0"/>
              <a:t> </a:t>
            </a:r>
            <a:r>
              <a:rPr lang="lt-LT" dirty="0" smtClean="0"/>
              <a:t>hierro.</a:t>
            </a:r>
            <a:endParaRPr lang="es-AR" dirty="0" smtClean="0"/>
          </a:p>
          <a:p>
            <a:pPr algn="just">
              <a:buNone/>
            </a:pPr>
            <a:endParaRPr lang="es-AR" dirty="0" smtClean="0"/>
          </a:p>
          <a:p>
            <a:pPr algn="just"/>
            <a:r>
              <a:rPr lang="lt-LT" dirty="0" smtClean="0"/>
              <a:t>Toxicodinamia:</a:t>
            </a:r>
            <a:endParaRPr lang="es-AR" dirty="0" smtClean="0"/>
          </a:p>
          <a:p>
            <a:pPr algn="just"/>
            <a:endParaRPr lang="es-AR" dirty="0" smtClean="0"/>
          </a:p>
          <a:p>
            <a:pPr algn="just">
              <a:buNone/>
            </a:pPr>
            <a:r>
              <a:rPr lang="lt-LT" dirty="0" smtClean="0"/>
              <a:t>El cadmio inhibe los</a:t>
            </a:r>
            <a:r>
              <a:rPr lang="es-AR" dirty="0" smtClean="0"/>
              <a:t> </a:t>
            </a:r>
            <a:r>
              <a:rPr lang="lt-LT" dirty="0" smtClean="0"/>
              <a:t>grupos</a:t>
            </a:r>
            <a:r>
              <a:rPr lang="es-AR" dirty="0" smtClean="0"/>
              <a:t> </a:t>
            </a:r>
            <a:r>
              <a:rPr lang="lt-LT" dirty="0" smtClean="0"/>
              <a:t>SH, produciendo</a:t>
            </a:r>
            <a:r>
              <a:rPr lang="es-AR" dirty="0" smtClean="0"/>
              <a:t> </a:t>
            </a:r>
            <a:r>
              <a:rPr lang="lt-LT" dirty="0" smtClean="0"/>
              <a:t>alteración</a:t>
            </a:r>
            <a:r>
              <a:rPr lang="es-AR" dirty="0" smtClean="0"/>
              <a:t> </a:t>
            </a:r>
            <a:r>
              <a:rPr lang="lt-LT" dirty="0" smtClean="0"/>
              <a:t>enzimática,</a:t>
            </a:r>
            <a:r>
              <a:rPr lang="es-AR" dirty="0" smtClean="0"/>
              <a:t> c</a:t>
            </a:r>
            <a:r>
              <a:rPr lang="lt-LT" dirty="0" smtClean="0"/>
              <a:t>ompite</a:t>
            </a:r>
            <a:r>
              <a:rPr lang="es-AR" dirty="0" smtClean="0"/>
              <a:t> </a:t>
            </a:r>
            <a:r>
              <a:rPr lang="lt-LT" dirty="0" smtClean="0"/>
              <a:t>con</a:t>
            </a:r>
            <a:r>
              <a:rPr lang="es-AR" dirty="0" smtClean="0"/>
              <a:t> </a:t>
            </a:r>
            <a:r>
              <a:rPr lang="lt-LT" dirty="0" smtClean="0"/>
              <a:t>el</a:t>
            </a:r>
            <a:r>
              <a:rPr lang="es-AR" dirty="0" smtClean="0"/>
              <a:t> </a:t>
            </a:r>
            <a:r>
              <a:rPr lang="lt-LT" dirty="0" smtClean="0"/>
              <a:t>zinc</a:t>
            </a:r>
            <a:r>
              <a:rPr lang="es-AR" dirty="0" smtClean="0"/>
              <a:t> </a:t>
            </a:r>
            <a:r>
              <a:rPr lang="lt-LT" dirty="0" smtClean="0"/>
              <a:t>en</a:t>
            </a:r>
            <a:r>
              <a:rPr lang="es-AR" dirty="0" smtClean="0"/>
              <a:t> </a:t>
            </a:r>
            <a:r>
              <a:rPr lang="lt-LT" dirty="0" smtClean="0"/>
              <a:t>algunas</a:t>
            </a:r>
            <a:r>
              <a:rPr lang="es-AR" dirty="0" smtClean="0"/>
              <a:t> </a:t>
            </a:r>
            <a:r>
              <a:rPr lang="lt-LT" dirty="0" smtClean="0"/>
              <a:t>reacciones,</a:t>
            </a:r>
            <a:r>
              <a:rPr lang="es-AR" dirty="0" smtClean="0"/>
              <a:t> </a:t>
            </a:r>
            <a:r>
              <a:rPr lang="lt-LT" dirty="0" smtClean="0"/>
              <a:t>con</a:t>
            </a:r>
            <a:r>
              <a:rPr lang="es-AR" dirty="0" smtClean="0"/>
              <a:t> </a:t>
            </a:r>
            <a:r>
              <a:rPr lang="lt-LT" dirty="0" smtClean="0"/>
              <a:t>el</a:t>
            </a:r>
            <a:r>
              <a:rPr lang="es-AR" dirty="0" smtClean="0"/>
              <a:t> </a:t>
            </a:r>
            <a:r>
              <a:rPr lang="lt-LT" dirty="0" smtClean="0"/>
              <a:t>calcio</a:t>
            </a:r>
            <a:r>
              <a:rPr lang="es-AR" dirty="0" smtClean="0"/>
              <a:t> </a:t>
            </a:r>
            <a:r>
              <a:rPr lang="lt-LT" dirty="0" smtClean="0"/>
              <a:t>e</a:t>
            </a:r>
            <a:r>
              <a:rPr lang="es-AR" dirty="0" smtClean="0"/>
              <a:t> </a:t>
            </a:r>
            <a:r>
              <a:rPr lang="lt-LT" dirty="0" smtClean="0"/>
              <a:t>inhibe</a:t>
            </a:r>
            <a:r>
              <a:rPr lang="es-AR" dirty="0" smtClean="0"/>
              <a:t> </a:t>
            </a:r>
            <a:r>
              <a:rPr lang="lt-LT" dirty="0" smtClean="0"/>
              <a:t>la</a:t>
            </a:r>
            <a:r>
              <a:rPr lang="es-AR" dirty="0" smtClean="0"/>
              <a:t> </a:t>
            </a:r>
            <a:r>
              <a:rPr lang="lt-LT" dirty="0" smtClean="0"/>
              <a:t>absorción</a:t>
            </a:r>
            <a:r>
              <a:rPr lang="es-AR" dirty="0" smtClean="0"/>
              <a:t> </a:t>
            </a:r>
            <a:r>
              <a:rPr lang="lt-LT" dirty="0" smtClean="0"/>
              <a:t>de</a:t>
            </a:r>
            <a:r>
              <a:rPr lang="es-AR" dirty="0" smtClean="0"/>
              <a:t> </a:t>
            </a:r>
            <a:r>
              <a:rPr lang="lt-LT" dirty="0" smtClean="0"/>
              <a:t>hierro</a:t>
            </a:r>
            <a:r>
              <a:rPr lang="es-AR" dirty="0" smtClean="0"/>
              <a:t>.</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86800" cy="838200"/>
          </a:xfrm>
        </p:spPr>
        <p:txBody>
          <a:bodyPr/>
          <a:lstStyle/>
          <a:p>
            <a:r>
              <a:rPr lang="es-AR" dirty="0" smtClean="0"/>
              <a:t>Cadmio </a:t>
            </a:r>
            <a:endParaRPr lang="es-ES" dirty="0"/>
          </a:p>
        </p:txBody>
      </p:sp>
      <p:sp>
        <p:nvSpPr>
          <p:cNvPr id="3" name="2 Marcador de contenido"/>
          <p:cNvSpPr>
            <a:spLocks noGrp="1"/>
          </p:cNvSpPr>
          <p:nvPr>
            <p:ph idx="1"/>
          </p:nvPr>
        </p:nvSpPr>
        <p:spPr>
          <a:xfrm>
            <a:off x="304800" y="785794"/>
            <a:ext cx="8686800" cy="5786478"/>
          </a:xfrm>
        </p:spPr>
        <p:txBody>
          <a:bodyPr>
            <a:normAutofit fontScale="47500" lnSpcReduction="20000"/>
          </a:bodyPr>
          <a:lstStyle/>
          <a:p>
            <a:pPr algn="just"/>
            <a:r>
              <a:rPr lang="es-ES" dirty="0" smtClean="0"/>
              <a:t>INTOXICACION AGUDA </a:t>
            </a:r>
          </a:p>
          <a:p>
            <a:pPr algn="just"/>
            <a:endParaRPr lang="es-ES" dirty="0" smtClean="0"/>
          </a:p>
          <a:p>
            <a:pPr algn="just">
              <a:buNone/>
            </a:pPr>
            <a:r>
              <a:rPr lang="es-ES" dirty="0" smtClean="0"/>
              <a:t>Por vía oral: ocasiona </a:t>
            </a:r>
            <a:r>
              <a:rPr lang="es-ES" dirty="0" err="1" smtClean="0"/>
              <a:t>náuseas,vómito,diarrea</a:t>
            </a:r>
            <a:r>
              <a:rPr lang="es-ES" dirty="0" smtClean="0"/>
              <a:t> y dolor abdominal. </a:t>
            </a:r>
          </a:p>
          <a:p>
            <a:pPr algn="just">
              <a:buNone/>
            </a:pPr>
            <a:r>
              <a:rPr lang="es-ES" dirty="0" smtClean="0"/>
              <a:t>Por vía respiratoria:  puede producir un cuadro de tos, dolores musculares, opresión torácica, puede producir neumonitis química y hasta edema agudo de pulmón que incluso puede ser mortal. </a:t>
            </a:r>
          </a:p>
          <a:p>
            <a:pPr algn="just">
              <a:buNone/>
            </a:pPr>
            <a:endParaRPr lang="es-ES" dirty="0" smtClean="0"/>
          </a:p>
          <a:p>
            <a:pPr algn="just"/>
            <a:r>
              <a:rPr lang="es-ES" dirty="0" smtClean="0"/>
              <a:t>INTOXICACION CRONICA </a:t>
            </a:r>
          </a:p>
          <a:p>
            <a:pPr algn="just"/>
            <a:endParaRPr lang="es-ES" dirty="0" smtClean="0"/>
          </a:p>
          <a:p>
            <a:pPr algn="just">
              <a:buNone/>
            </a:pPr>
            <a:r>
              <a:rPr lang="es-ES" dirty="0" smtClean="0"/>
              <a:t>Sistema Respiratorio: En los fumadores puede ocasionar pigmentación amarilla del esmalte en forma de anillos </a:t>
            </a:r>
            <a:r>
              <a:rPr lang="es-ES" dirty="0" err="1" smtClean="0"/>
              <a:t>semiconcéntricos</a:t>
            </a:r>
            <a:r>
              <a:rPr lang="es-ES" dirty="0" smtClean="0"/>
              <a:t>, esta alteración también puede encontrarse en la inhalación crónica del cadmio acompañada de rinitis, bronquitis, y en casos más graves enfisema. Puede producir también edema pulmonar y dolor en el pecho. </a:t>
            </a:r>
          </a:p>
          <a:p>
            <a:pPr algn="just">
              <a:buNone/>
            </a:pPr>
            <a:r>
              <a:rPr lang="es-ES" dirty="0" smtClean="0"/>
              <a:t>Sistema Neurológico: dolor de cabeza, debilidad, calambres musculares, vértigo y convulsiones. </a:t>
            </a:r>
          </a:p>
          <a:p>
            <a:pPr algn="just">
              <a:buNone/>
            </a:pPr>
            <a:r>
              <a:rPr lang="es-ES" dirty="0" smtClean="0"/>
              <a:t>Sistema Renal: nefropatía cádmica, </a:t>
            </a:r>
            <a:r>
              <a:rPr lang="es-ES" dirty="0" err="1" smtClean="0"/>
              <a:t>glomerulopatías</a:t>
            </a:r>
            <a:r>
              <a:rPr lang="es-ES" dirty="0" smtClean="0"/>
              <a:t>, con efecto a nivel óseo por disminución de la absorción de calcio, la cual puede llegar hasta fracturas patológicas. También se favorece la formación de cálculos.</a:t>
            </a:r>
          </a:p>
          <a:p>
            <a:pPr algn="just">
              <a:buNone/>
            </a:pPr>
            <a:r>
              <a:rPr lang="es-ES" dirty="0" smtClean="0"/>
              <a:t>Sistema Digestivo: a nivel del hígado puede producir hepatopatía crónica. </a:t>
            </a:r>
          </a:p>
          <a:p>
            <a:pPr algn="just">
              <a:buNone/>
            </a:pPr>
            <a:endParaRPr lang="es-ES" dirty="0" smtClean="0"/>
          </a:p>
          <a:p>
            <a:pPr algn="just"/>
            <a:r>
              <a:rPr lang="es-ES" b="1" dirty="0" smtClean="0"/>
              <a:t>TRATAMIENTO</a:t>
            </a:r>
            <a:r>
              <a:rPr lang="es-ES" dirty="0" smtClean="0"/>
              <a:t> </a:t>
            </a:r>
          </a:p>
          <a:p>
            <a:pPr algn="just"/>
            <a:endParaRPr lang="es-ES" dirty="0" smtClean="0"/>
          </a:p>
          <a:p>
            <a:pPr algn="just">
              <a:buNone/>
            </a:pPr>
            <a:r>
              <a:rPr lang="es-ES" dirty="0" smtClean="0"/>
              <a:t>La intoxicación crónica no tiene tratamiento específico. La terapia de suplencia con Calcio y Vitamina D está indicada cuando hay pérdida de calcio o lesiones óseas por deficiencia de calcio. En la intoxicación aguda severa, la emergencia se maneja según la vía de intoxicación.</a:t>
            </a:r>
          </a:p>
          <a:p>
            <a:pPr algn="just">
              <a:buNone/>
            </a:pPr>
            <a:r>
              <a:rPr lang="es-ES" dirty="0" smtClean="0"/>
              <a:t>La terapia con </a:t>
            </a:r>
            <a:r>
              <a:rPr lang="es-ES" dirty="0" err="1" smtClean="0"/>
              <a:t>quelantes</a:t>
            </a:r>
            <a:r>
              <a:rPr lang="es-ES" dirty="0" smtClean="0"/>
              <a:t> está </a:t>
            </a:r>
            <a:r>
              <a:rPr lang="es-ES" b="1" dirty="0" smtClean="0"/>
              <a:t>contraindicada</a:t>
            </a:r>
            <a:r>
              <a:rPr lang="es-ES" dirty="0" smtClean="0"/>
              <a:t> porque en combinación con el Cadmio se convierten en compuestos </a:t>
            </a:r>
            <a:r>
              <a:rPr lang="es-ES" dirty="0" err="1" smtClean="0"/>
              <a:t>nefrotóxicos</a:t>
            </a:r>
            <a:r>
              <a:rPr lang="es-ES" dirty="0" smtClean="0"/>
              <a:t>, pero en casos muy severos se ha usado: EDTA </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86800" cy="838200"/>
          </a:xfrm>
        </p:spPr>
        <p:txBody>
          <a:bodyPr/>
          <a:lstStyle/>
          <a:p>
            <a:r>
              <a:rPr lang="es-AR" dirty="0" smtClean="0"/>
              <a:t>Cadmio </a:t>
            </a:r>
            <a:endParaRPr lang="es-ES" dirty="0"/>
          </a:p>
        </p:txBody>
      </p:sp>
      <p:pic>
        <p:nvPicPr>
          <p:cNvPr id="7170" name="Picture 2"/>
          <p:cNvPicPr>
            <a:picLocks noGrp="1" noChangeAspect="1" noChangeArrowheads="1"/>
          </p:cNvPicPr>
          <p:nvPr>
            <p:ph idx="1"/>
          </p:nvPr>
        </p:nvPicPr>
        <p:blipFill>
          <a:blip r:embed="rId2"/>
          <a:srcRect/>
          <a:stretch>
            <a:fillRect/>
          </a:stretch>
        </p:blipFill>
        <p:spPr bwMode="auto">
          <a:xfrm>
            <a:off x="1500166" y="1071546"/>
            <a:ext cx="6429420" cy="5643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686800" cy="642918"/>
          </a:xfrm>
        </p:spPr>
        <p:txBody>
          <a:bodyPr/>
          <a:lstStyle/>
          <a:p>
            <a:r>
              <a:rPr lang="es-AR" dirty="0" smtClean="0"/>
              <a:t>Cromo </a:t>
            </a:r>
            <a:r>
              <a:rPr lang="es-ES" dirty="0" smtClean="0"/>
              <a:t>(CAS 7440-47-3)</a:t>
            </a:r>
            <a:endParaRPr lang="es-ES" dirty="0"/>
          </a:p>
        </p:txBody>
      </p:sp>
      <p:pic>
        <p:nvPicPr>
          <p:cNvPr id="8194" name="Picture 2"/>
          <p:cNvPicPr>
            <a:picLocks noGrp="1" noChangeAspect="1" noChangeArrowheads="1"/>
          </p:cNvPicPr>
          <p:nvPr>
            <p:ph idx="1"/>
          </p:nvPr>
        </p:nvPicPr>
        <p:blipFill>
          <a:blip r:embed="rId2"/>
          <a:srcRect/>
          <a:stretch>
            <a:fillRect/>
          </a:stretch>
        </p:blipFill>
        <p:spPr bwMode="auto">
          <a:xfrm>
            <a:off x="1857356" y="928670"/>
            <a:ext cx="5072097"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86800" cy="571504"/>
          </a:xfrm>
        </p:spPr>
        <p:txBody>
          <a:bodyPr>
            <a:normAutofit fontScale="90000"/>
          </a:bodyPr>
          <a:lstStyle/>
          <a:p>
            <a:r>
              <a:rPr lang="es-AR" dirty="0" smtClean="0"/>
              <a:t>Cromo </a:t>
            </a:r>
            <a:endParaRPr lang="es-ES" dirty="0"/>
          </a:p>
        </p:txBody>
      </p:sp>
      <p:sp>
        <p:nvSpPr>
          <p:cNvPr id="3" name="2 Marcador de contenido"/>
          <p:cNvSpPr>
            <a:spLocks noGrp="1"/>
          </p:cNvSpPr>
          <p:nvPr>
            <p:ph idx="1"/>
          </p:nvPr>
        </p:nvSpPr>
        <p:spPr>
          <a:xfrm>
            <a:off x="304800" y="500042"/>
            <a:ext cx="8686800" cy="6000792"/>
          </a:xfrm>
        </p:spPr>
        <p:txBody>
          <a:bodyPr>
            <a:noAutofit/>
          </a:bodyPr>
          <a:lstStyle/>
          <a:p>
            <a:pPr algn="just"/>
            <a:r>
              <a:rPr lang="es-ES" sz="1050" dirty="0" err="1" smtClean="0"/>
              <a:t>Toxicocinética</a:t>
            </a:r>
            <a:r>
              <a:rPr lang="es-ES" sz="1050" dirty="0" smtClean="0"/>
              <a:t>:</a:t>
            </a:r>
          </a:p>
          <a:p>
            <a:pPr algn="just">
              <a:buNone/>
            </a:pPr>
            <a:endParaRPr lang="es-ES" sz="1050" dirty="0" smtClean="0"/>
          </a:p>
          <a:p>
            <a:pPr algn="just">
              <a:buNone/>
            </a:pPr>
            <a:r>
              <a:rPr lang="es-ES" sz="1050" dirty="0" smtClean="0"/>
              <a:t>El principal contacto ocupacional es por vía dérmica y la </a:t>
            </a:r>
            <a:r>
              <a:rPr lang="es-ES" sz="1050" dirty="0" err="1" smtClean="0"/>
              <a:t>inhalatoria</a:t>
            </a:r>
            <a:r>
              <a:rPr lang="es-ES" sz="1050" dirty="0" smtClean="0"/>
              <a:t> la principal ruta de ingreso. En la sangre, pequeñas cantidades de cromo trivalente se une a la </a:t>
            </a:r>
            <a:r>
              <a:rPr lang="es-ES" sz="1050" dirty="0" err="1" smtClean="0"/>
              <a:t>Bglobulinade</a:t>
            </a:r>
            <a:r>
              <a:rPr lang="es-ES" sz="1050" dirty="0" smtClean="0"/>
              <a:t> las proteínas plasmáticas y a la </a:t>
            </a:r>
            <a:r>
              <a:rPr lang="es-ES" sz="1050" dirty="0" err="1" smtClean="0"/>
              <a:t>transferrina</a:t>
            </a:r>
            <a:r>
              <a:rPr lang="es-ES" sz="1050" dirty="0" smtClean="0"/>
              <a:t>. En altas concentraciones el cromo trivalente se une a la albúmina alfa uno y alfa dos globulinas. El cromo trivalente no penetra a las células sanguíneas. Tanto en la forma </a:t>
            </a:r>
            <a:r>
              <a:rPr lang="es-ES" sz="1050" dirty="0" err="1" smtClean="0"/>
              <a:t>tri</a:t>
            </a:r>
            <a:r>
              <a:rPr lang="es-ES" sz="1050" dirty="0" smtClean="0"/>
              <a:t> como hexavalente van al hígado. </a:t>
            </a:r>
          </a:p>
          <a:p>
            <a:pPr algn="just">
              <a:buNone/>
            </a:pPr>
            <a:r>
              <a:rPr lang="es-ES" sz="1050" dirty="0" smtClean="0"/>
              <a:t>El cromo se acumula en hígado y riñón (50%), bazo y testículos, en pequeña cantidad en corazón, páncreas, pulmones y cerebro.</a:t>
            </a:r>
          </a:p>
          <a:p>
            <a:pPr algn="just">
              <a:buNone/>
            </a:pPr>
            <a:r>
              <a:rPr lang="es-ES" sz="1050" dirty="0" smtClean="0"/>
              <a:t>Se excreta principalmente por la orina(80%), también por bilis, la expectoración, la piel y el sudor. En el del riñón se reabsorbe en pequeña cantidad a nivel tubular. Tiene una vida media de eliminación de 15 a 41 horas.</a:t>
            </a:r>
          </a:p>
          <a:p>
            <a:pPr algn="just">
              <a:buNone/>
            </a:pPr>
            <a:endParaRPr lang="es-ES" sz="1050" dirty="0" smtClean="0"/>
          </a:p>
          <a:p>
            <a:pPr algn="just"/>
            <a:r>
              <a:rPr lang="es-ES" sz="1050" dirty="0" smtClean="0"/>
              <a:t> </a:t>
            </a:r>
            <a:r>
              <a:rPr lang="es-ES" sz="1050" dirty="0" err="1" smtClean="0"/>
              <a:t>Toxicodinamia</a:t>
            </a:r>
            <a:r>
              <a:rPr lang="es-ES" sz="1050" dirty="0" smtClean="0"/>
              <a:t>:</a:t>
            </a:r>
          </a:p>
          <a:p>
            <a:pPr algn="just">
              <a:buNone/>
            </a:pPr>
            <a:endParaRPr lang="es-ES" sz="1050" dirty="0" smtClean="0"/>
          </a:p>
          <a:p>
            <a:pPr algn="just">
              <a:buNone/>
            </a:pPr>
            <a:r>
              <a:rPr lang="es-ES" sz="1050" dirty="0" smtClean="0"/>
              <a:t>Pueden alterar el DNA mitocondrial por la interacción con la </a:t>
            </a:r>
            <a:r>
              <a:rPr lang="es-ES" sz="1050" dirty="0" err="1" smtClean="0"/>
              <a:t>Citocromo</a:t>
            </a:r>
            <a:r>
              <a:rPr lang="es-ES" sz="1050" dirty="0" smtClean="0"/>
              <a:t> P450 (citP450).</a:t>
            </a:r>
          </a:p>
          <a:p>
            <a:pPr algn="just">
              <a:buNone/>
            </a:pPr>
            <a:r>
              <a:rPr lang="es-ES" sz="1050" dirty="0" smtClean="0"/>
              <a:t>También produce retardo en la mitosis celular. </a:t>
            </a:r>
          </a:p>
          <a:p>
            <a:pPr algn="just">
              <a:buNone/>
            </a:pPr>
            <a:endParaRPr lang="es-ES" sz="1050" dirty="0" smtClean="0"/>
          </a:p>
          <a:p>
            <a:pPr algn="just"/>
            <a:r>
              <a:rPr lang="es-ES" sz="1050" dirty="0" smtClean="0"/>
              <a:t>INTOXICACION AGUDA </a:t>
            </a:r>
          </a:p>
          <a:p>
            <a:pPr algn="just">
              <a:buNone/>
            </a:pPr>
            <a:r>
              <a:rPr lang="es-ES" sz="1050" dirty="0" smtClean="0"/>
              <a:t>•Ingesta de sales de cromo, produciendo, un cuadro gastrointestinal, caracterizado por vómito, dolor abdominal, diarrea, y hemorragia intestinal, en casos severos puede producir hasta colapso </a:t>
            </a:r>
            <a:r>
              <a:rPr lang="es-ES" sz="1050" dirty="0" err="1" smtClean="0"/>
              <a:t>cardio</a:t>
            </a:r>
            <a:r>
              <a:rPr lang="es-ES" sz="1050" dirty="0" smtClean="0"/>
              <a:t> circulatorio. Además también puede producir daño hepático. </a:t>
            </a:r>
          </a:p>
          <a:p>
            <a:pPr algn="just">
              <a:buNone/>
            </a:pPr>
            <a:r>
              <a:rPr lang="es-ES" sz="1050" dirty="0" smtClean="0"/>
              <a:t>Si la dosis sobre pasa los 10mg/kg de cromo hexavalente puede producir una lesión renal grave. </a:t>
            </a:r>
          </a:p>
          <a:p>
            <a:pPr algn="just">
              <a:buNone/>
            </a:pPr>
            <a:r>
              <a:rPr lang="es-ES" sz="1050" dirty="0" smtClean="0"/>
              <a:t>•Por inhalación de polvos de cromo, puede producir bronquitis asmática, que revierte al cesar la exposición. </a:t>
            </a:r>
          </a:p>
          <a:p>
            <a:pPr algn="just">
              <a:buNone/>
            </a:pPr>
            <a:r>
              <a:rPr lang="es-ES" sz="1050" dirty="0" smtClean="0"/>
              <a:t>•Por contacto directo con compuestos de cromo: desarrolla hipersensibilidad y puede producir dermatitis alérgicas posteriores.</a:t>
            </a:r>
          </a:p>
          <a:p>
            <a:pPr algn="just">
              <a:buNone/>
            </a:pPr>
            <a:endParaRPr lang="es-ES" sz="1050" dirty="0" smtClean="0"/>
          </a:p>
          <a:p>
            <a:pPr algn="just"/>
            <a:r>
              <a:rPr lang="es-ES" sz="1050" dirty="0" smtClean="0"/>
              <a:t>INTOXICACION CRONICA </a:t>
            </a:r>
          </a:p>
          <a:p>
            <a:pPr algn="just">
              <a:buNone/>
            </a:pPr>
            <a:r>
              <a:rPr lang="es-ES" sz="1050" dirty="0" smtClean="0"/>
              <a:t>Por contacto: se desarrollan procesos irritativos crónicos (dermatitis de contacto irritativa y alérgica) de la piel, los cuales pueden llegar hasta úlceras de 5 a 10 mm no dolorosas, principalmente en dorso de las manos y dedos, que se conocen como nido de paloma.</a:t>
            </a:r>
          </a:p>
          <a:p>
            <a:pPr algn="just">
              <a:buNone/>
            </a:pPr>
            <a:r>
              <a:rPr lang="es-ES" sz="1050" dirty="0" smtClean="0"/>
              <a:t>CANCER. Puede producir cáncer pulmonar, </a:t>
            </a:r>
            <a:r>
              <a:rPr lang="es-ES" sz="1050" dirty="0" err="1" smtClean="0"/>
              <a:t>sinonasal</a:t>
            </a:r>
            <a:r>
              <a:rPr lang="es-ES" sz="1050" dirty="0" smtClean="0"/>
              <a:t> y gastrointestinal, esófago, estómago, intestino, páncreas, vejiga, cerebro, genitales y leucemia (cromo hexavalente). </a:t>
            </a:r>
          </a:p>
          <a:p>
            <a:pPr algn="just">
              <a:buNone/>
            </a:pPr>
            <a:endParaRPr lang="es-ES" sz="1050" dirty="0" smtClean="0"/>
          </a:p>
          <a:p>
            <a:pPr algn="just"/>
            <a:r>
              <a:rPr lang="es-ES" sz="1050" b="1" dirty="0" smtClean="0"/>
              <a:t>TRATAMIENTO </a:t>
            </a:r>
          </a:p>
          <a:p>
            <a:pPr algn="just">
              <a:buNone/>
            </a:pPr>
            <a:r>
              <a:rPr lang="es-ES" sz="1050" dirty="0" smtClean="0"/>
              <a:t>En las intoxicaciones por sales hexavalentes se administra acido ascórbico, 1–3gr/hora , durante 5 a 10 horas; en los casos en que no hay respuesta se utiliza el EDTA cálcico </a:t>
            </a:r>
            <a:r>
              <a:rPr lang="es-ES" sz="1050" dirty="0" err="1" smtClean="0"/>
              <a:t>disódico</a:t>
            </a:r>
            <a:r>
              <a:rPr lang="es-ES" sz="1050" dirty="0" smtClean="0"/>
              <a:t>, a dosis de 25 a 75mg/kg/día, por cinco días (aunque no tiene tan buen efecto como para el manejo de intoxicación por plomo. También puede ser útil la </a:t>
            </a:r>
            <a:r>
              <a:rPr lang="es-ES" sz="1050" dirty="0" err="1" smtClean="0"/>
              <a:t>Nacetilcisteína</a:t>
            </a:r>
            <a:r>
              <a:rPr lang="es-ES" sz="1050" dirty="0" smtClean="0"/>
              <a:t>. Debe realizarse manejo de acuerdo a la sintomatología y las guías de manejo de paciente intoxicado. (Ej. Lavado de área afectada, lavado gástrico, soporte </a:t>
            </a:r>
            <a:r>
              <a:rPr lang="es-ES" sz="1050" dirty="0" err="1" smtClean="0"/>
              <a:t>ventilatorio</a:t>
            </a:r>
            <a:r>
              <a:rPr lang="es-ES" sz="1050" dirty="0" smtClean="0"/>
              <a:t>, etc.)</a:t>
            </a:r>
            <a:endParaRPr lang="es-ES" sz="105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Cromo </a:t>
            </a:r>
            <a:endParaRPr lang="es-ES" dirty="0"/>
          </a:p>
        </p:txBody>
      </p:sp>
      <p:pic>
        <p:nvPicPr>
          <p:cNvPr id="9218" name="Picture 2"/>
          <p:cNvPicPr>
            <a:picLocks noGrp="1" noChangeAspect="1" noChangeArrowheads="1"/>
          </p:cNvPicPr>
          <p:nvPr>
            <p:ph idx="1"/>
          </p:nvPr>
        </p:nvPicPr>
        <p:blipFill>
          <a:blip r:embed="rId2"/>
          <a:srcRect/>
          <a:stretch>
            <a:fillRect/>
          </a:stretch>
        </p:blipFill>
        <p:spPr bwMode="auto">
          <a:xfrm>
            <a:off x="2243137" y="1607344"/>
            <a:ext cx="4810125"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86800" cy="838200"/>
          </a:xfrm>
        </p:spPr>
        <p:txBody>
          <a:bodyPr/>
          <a:lstStyle/>
          <a:p>
            <a:r>
              <a:rPr lang="es-AR" dirty="0" smtClean="0"/>
              <a:t>Definiciones claves </a:t>
            </a:r>
            <a:endParaRPr lang="es-ES" dirty="0"/>
          </a:p>
        </p:txBody>
      </p:sp>
      <p:sp>
        <p:nvSpPr>
          <p:cNvPr id="3" name="2 Marcador de contenido"/>
          <p:cNvSpPr>
            <a:spLocks noGrp="1"/>
          </p:cNvSpPr>
          <p:nvPr>
            <p:ph idx="1"/>
          </p:nvPr>
        </p:nvSpPr>
        <p:spPr>
          <a:xfrm>
            <a:off x="304800" y="785794"/>
            <a:ext cx="8686800" cy="5294331"/>
          </a:xfrm>
        </p:spPr>
        <p:txBody>
          <a:bodyPr>
            <a:normAutofit fontScale="62500" lnSpcReduction="20000"/>
          </a:bodyPr>
          <a:lstStyle/>
          <a:p>
            <a:pPr algn="just">
              <a:buNone/>
            </a:pPr>
            <a:r>
              <a:rPr lang="es-ES" dirty="0" smtClean="0"/>
              <a:t>La Ley de Riesgos del Trabajo Nº 24.557 en Argentina define la </a:t>
            </a:r>
            <a:r>
              <a:rPr lang="es-ES" b="1" dirty="0" smtClean="0"/>
              <a:t>enfermedad</a:t>
            </a:r>
            <a:r>
              <a:rPr lang="es-ES" dirty="0" smtClean="0"/>
              <a:t> </a:t>
            </a:r>
            <a:r>
              <a:rPr lang="es-ES" b="1" dirty="0" smtClean="0"/>
              <a:t>profesional </a:t>
            </a:r>
            <a:r>
              <a:rPr lang="es-ES" dirty="0" smtClean="0"/>
              <a:t>como aquella patología causada directamente por el lugar o tipo de trabajo, provocando incapacidad o muerte. Debe estar incluida en un listado oficial (Decreto 658/96) que relaciona agentes de riesgo, cuadros clínicos y actividades.</a:t>
            </a:r>
          </a:p>
          <a:p>
            <a:pPr algn="just">
              <a:buNone/>
            </a:pPr>
            <a:endParaRPr lang="es-ES" dirty="0" smtClean="0"/>
          </a:p>
          <a:p>
            <a:pPr algn="just">
              <a:buNone/>
            </a:pPr>
            <a:r>
              <a:rPr lang="es-ES" b="1" dirty="0" smtClean="0"/>
              <a:t>Aspectos Clave de la Enfermedad Profesional (Ley 24557):</a:t>
            </a:r>
            <a:endParaRPr lang="es-ES" dirty="0" smtClean="0"/>
          </a:p>
          <a:p>
            <a:pPr algn="just"/>
            <a:r>
              <a:rPr lang="es-ES" b="1" dirty="0" smtClean="0"/>
              <a:t>Definición:</a:t>
            </a:r>
            <a:r>
              <a:rPr lang="es-ES" dirty="0" smtClean="0"/>
              <a:t> Son patologías degenerativas o crónicas generadas por factores de riesgo laborales.</a:t>
            </a:r>
          </a:p>
          <a:p>
            <a:pPr algn="just"/>
            <a:r>
              <a:rPr lang="es-ES" b="1" dirty="0" smtClean="0"/>
              <a:t>Listado de Enfermedades:</a:t>
            </a:r>
            <a:r>
              <a:rPr lang="es-ES" dirty="0" smtClean="0"/>
              <a:t> Se consideran profesionales aquellas que figuran en el listado oficial, el cual incluye agentes de riesgo, cuadros clínicos, exposición y actividades.</a:t>
            </a:r>
          </a:p>
          <a:p>
            <a:pPr algn="just"/>
            <a:r>
              <a:rPr lang="es-ES" b="1" dirty="0" smtClean="0"/>
              <a:t>Reconocimiento:</a:t>
            </a:r>
            <a:r>
              <a:rPr lang="es-ES" dirty="0" smtClean="0"/>
              <a:t> Para que sea reconocida, debe haber un nexo de causalidad directa entre el trabajo y la enfermedad.</a:t>
            </a:r>
          </a:p>
          <a:p>
            <a:pPr algn="just"/>
            <a:r>
              <a:rPr lang="es-ES" b="1" dirty="0" smtClean="0"/>
              <a:t>Comisiones Médicas:</a:t>
            </a:r>
            <a:r>
              <a:rPr lang="es-ES" dirty="0" smtClean="0"/>
              <a:t> Si la enfermedad no está en el listado, la </a:t>
            </a:r>
            <a:r>
              <a:rPr lang="es-ES" dirty="0" smtClean="0">
                <a:hlinkClick r:id="rId2"/>
              </a:rPr>
              <a:t>Comisión Médica Central</a:t>
            </a:r>
            <a:r>
              <a:rPr lang="es-ES" dirty="0" smtClean="0"/>
              <a:t> puede determinar si fue provocada por el trabajo.</a:t>
            </a:r>
          </a:p>
          <a:p>
            <a:pPr algn="just"/>
            <a:r>
              <a:rPr lang="es-ES" b="1" dirty="0" smtClean="0"/>
              <a:t>Cobertura ART:</a:t>
            </a:r>
            <a:r>
              <a:rPr lang="es-ES" dirty="0" smtClean="0"/>
              <a:t> La Aseguradora de Riesgos del Trabajo (ART) es responsable de brindar atención médica, rehabilitación y el pago de prestaciones dinerarias.</a:t>
            </a:r>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cromo</a:t>
            </a:r>
            <a:endParaRPr lang="es-ES" dirty="0"/>
          </a:p>
        </p:txBody>
      </p:sp>
      <p:pic>
        <p:nvPicPr>
          <p:cNvPr id="1026" name="Picture 2"/>
          <p:cNvPicPr>
            <a:picLocks noGrp="1" noChangeAspect="1" noChangeArrowheads="1"/>
          </p:cNvPicPr>
          <p:nvPr>
            <p:ph idx="1"/>
          </p:nvPr>
        </p:nvPicPr>
        <p:blipFill>
          <a:blip r:embed="rId2"/>
          <a:srcRect/>
          <a:stretch>
            <a:fillRect/>
          </a:stretch>
        </p:blipFill>
        <p:spPr bwMode="auto">
          <a:xfrm>
            <a:off x="1142976" y="1142984"/>
            <a:ext cx="6786610" cy="507209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86800" cy="642918"/>
          </a:xfrm>
        </p:spPr>
        <p:txBody>
          <a:bodyPr/>
          <a:lstStyle/>
          <a:p>
            <a:r>
              <a:rPr lang="es-AR" dirty="0" smtClean="0"/>
              <a:t>Definiciones claves </a:t>
            </a:r>
            <a:endParaRPr lang="es-ES" dirty="0"/>
          </a:p>
        </p:txBody>
      </p:sp>
      <p:sp>
        <p:nvSpPr>
          <p:cNvPr id="3" name="2 Marcador de contenido"/>
          <p:cNvSpPr>
            <a:spLocks noGrp="1"/>
          </p:cNvSpPr>
          <p:nvPr>
            <p:ph idx="1"/>
          </p:nvPr>
        </p:nvSpPr>
        <p:spPr>
          <a:xfrm>
            <a:off x="304800" y="714356"/>
            <a:ext cx="8686800" cy="6143644"/>
          </a:xfrm>
        </p:spPr>
        <p:txBody>
          <a:bodyPr>
            <a:normAutofit fontScale="47500" lnSpcReduction="20000"/>
          </a:bodyPr>
          <a:lstStyle/>
          <a:p>
            <a:pPr algn="just">
              <a:buNone/>
            </a:pPr>
            <a:r>
              <a:rPr lang="es-ES" b="1" dirty="0" smtClean="0"/>
              <a:t>Los metales pesados  </a:t>
            </a:r>
            <a:r>
              <a:rPr lang="es-ES" dirty="0" smtClean="0"/>
              <a:t>son elementos químicos naturales de alta densidad (generalmente &gt;5g/cm3) y peso molecular, conocidos por ser tóxicos o perjudiciales para la salud humana y el medio ambiente, incluso en bajas concentraciones. </a:t>
            </a:r>
          </a:p>
          <a:p>
            <a:pPr algn="just">
              <a:buNone/>
            </a:pPr>
            <a:r>
              <a:rPr lang="es-ES" dirty="0" smtClean="0"/>
              <a:t>Tienen la capacidad de persistir en el ambiente, </a:t>
            </a:r>
            <a:r>
              <a:rPr lang="es-ES" dirty="0" err="1" smtClean="0"/>
              <a:t>bioacumularse</a:t>
            </a:r>
            <a:r>
              <a:rPr lang="es-ES" dirty="0" smtClean="0"/>
              <a:t> en los organismos y no degradarse.</a:t>
            </a:r>
          </a:p>
          <a:p>
            <a:pPr algn="just">
              <a:buNone/>
            </a:pPr>
            <a:endParaRPr lang="es-ES" dirty="0" smtClean="0"/>
          </a:p>
          <a:p>
            <a:pPr algn="just">
              <a:buNone/>
            </a:pPr>
            <a:r>
              <a:rPr lang="es-ES" b="1" dirty="0" smtClean="0"/>
              <a:t>Características principales:</a:t>
            </a:r>
            <a:endParaRPr lang="es-ES" dirty="0" smtClean="0"/>
          </a:p>
          <a:p>
            <a:pPr algn="just"/>
            <a:r>
              <a:rPr lang="es-ES" b="1" dirty="0" smtClean="0"/>
              <a:t>Alta toxicidad:</a:t>
            </a:r>
            <a:r>
              <a:rPr lang="es-ES" dirty="0" smtClean="0"/>
              <a:t> Son peligrosos incluso en pequeñas cantidades, acumulándose en tejidos como hígado, riñones o cerebro.</a:t>
            </a:r>
          </a:p>
          <a:p>
            <a:pPr algn="just"/>
            <a:r>
              <a:rPr lang="es-ES" b="1" dirty="0" err="1" smtClean="0"/>
              <a:t>Bioacumulación</a:t>
            </a:r>
            <a:r>
              <a:rPr lang="es-ES" b="1" dirty="0" smtClean="0"/>
              <a:t> y </a:t>
            </a:r>
            <a:r>
              <a:rPr lang="es-ES" b="1" dirty="0" err="1" smtClean="0"/>
              <a:t>Biomagnificación</a:t>
            </a:r>
            <a:r>
              <a:rPr lang="es-ES" b="1" dirty="0" smtClean="0"/>
              <a:t>:</a:t>
            </a:r>
            <a:r>
              <a:rPr lang="es-ES" dirty="0" smtClean="0"/>
              <a:t> Se acumulan en los seres vivos y su concentración aumenta a lo largo de la cadena alimentaria.</a:t>
            </a:r>
          </a:p>
          <a:p>
            <a:pPr algn="just"/>
            <a:r>
              <a:rPr lang="es-ES" b="1" dirty="0" smtClean="0"/>
              <a:t>Persistencia:</a:t>
            </a:r>
            <a:r>
              <a:rPr lang="es-ES" dirty="0" smtClean="0"/>
              <a:t> No se degradan química o biológicamente en la naturaleza.</a:t>
            </a:r>
          </a:p>
          <a:p>
            <a:pPr algn="just">
              <a:buNone/>
            </a:pPr>
            <a:r>
              <a:rPr lang="es-ES" b="1" dirty="0" smtClean="0"/>
              <a:t>Ejemplos más comunes:</a:t>
            </a:r>
            <a:endParaRPr lang="es-ES" dirty="0" smtClean="0"/>
          </a:p>
          <a:p>
            <a:pPr algn="just">
              <a:buNone/>
            </a:pPr>
            <a:r>
              <a:rPr lang="es-ES" b="1" dirty="0" smtClean="0">
                <a:hlinkClick r:id="rId2"/>
              </a:rPr>
              <a:t>Mercurio (Hg)</a:t>
            </a:r>
            <a:r>
              <a:rPr lang="es-ES" b="1" dirty="0" smtClean="0"/>
              <a:t>:</a:t>
            </a:r>
            <a:r>
              <a:rPr lang="es-ES" dirty="0" smtClean="0"/>
              <a:t> Altamente tóxico, liberado por la industria y la minería.</a:t>
            </a:r>
          </a:p>
          <a:p>
            <a:pPr algn="just">
              <a:buNone/>
            </a:pPr>
            <a:r>
              <a:rPr lang="es-ES" b="1" dirty="0" smtClean="0">
                <a:hlinkClick r:id="rId3"/>
              </a:rPr>
              <a:t>Plomo (Pb)</a:t>
            </a:r>
            <a:r>
              <a:rPr lang="es-ES" b="1" dirty="0" smtClean="0"/>
              <a:t>:</a:t>
            </a:r>
            <a:r>
              <a:rPr lang="es-ES" dirty="0" smtClean="0"/>
              <a:t> Presente en pinturas, tuberías y combustible antiguo.</a:t>
            </a:r>
          </a:p>
          <a:p>
            <a:pPr algn="just">
              <a:buNone/>
            </a:pPr>
            <a:r>
              <a:rPr lang="es-ES" b="1" dirty="0" smtClean="0">
                <a:hlinkClick r:id="rId4"/>
              </a:rPr>
              <a:t>Cadmio (Cd)</a:t>
            </a:r>
            <a:r>
              <a:rPr lang="es-ES" b="1" dirty="0" smtClean="0"/>
              <a:t>:</a:t>
            </a:r>
            <a:r>
              <a:rPr lang="es-ES" dirty="0" smtClean="0"/>
              <a:t> Utilizado en baterías y fertilizantes.</a:t>
            </a:r>
          </a:p>
          <a:p>
            <a:pPr algn="just">
              <a:buNone/>
            </a:pPr>
            <a:r>
              <a:rPr lang="es-ES" b="1" dirty="0" smtClean="0">
                <a:hlinkClick r:id="rId5"/>
              </a:rPr>
              <a:t>Arsénico (As)</a:t>
            </a:r>
            <a:r>
              <a:rPr lang="es-ES" b="1" dirty="0" smtClean="0"/>
              <a:t>:</a:t>
            </a:r>
            <a:r>
              <a:rPr lang="es-ES" dirty="0" smtClean="0"/>
              <a:t> Presente en suelo, agua y ciertos pesticidas.</a:t>
            </a:r>
          </a:p>
          <a:p>
            <a:pPr algn="just">
              <a:buNone/>
            </a:pPr>
            <a:endParaRPr lang="es-ES" dirty="0" smtClean="0"/>
          </a:p>
          <a:p>
            <a:pPr algn="just">
              <a:buNone/>
            </a:pPr>
            <a:r>
              <a:rPr lang="es-ES" b="1" dirty="0" smtClean="0"/>
              <a:t>Fuentes de contaminación: </a:t>
            </a:r>
            <a:r>
              <a:rPr lang="es-ES" dirty="0" smtClean="0"/>
              <a:t>Aunque existen de forma natural en la corteza terrestre, la actividad humana es la principal causa de contaminación, incluyendo: </a:t>
            </a:r>
          </a:p>
          <a:p>
            <a:pPr algn="just">
              <a:buNone/>
            </a:pPr>
            <a:endParaRPr lang="es-ES" dirty="0" smtClean="0"/>
          </a:p>
          <a:p>
            <a:pPr algn="just"/>
            <a:r>
              <a:rPr lang="es-ES" b="1" dirty="0" smtClean="0"/>
              <a:t>Minería y fundición:</a:t>
            </a:r>
            <a:r>
              <a:rPr lang="es-ES" dirty="0" smtClean="0"/>
              <a:t> Liberación de metales al suelo y agua.</a:t>
            </a:r>
          </a:p>
          <a:p>
            <a:pPr algn="just"/>
            <a:r>
              <a:rPr lang="es-ES" b="1" dirty="0" smtClean="0"/>
              <a:t>Industria:</a:t>
            </a:r>
            <a:r>
              <a:rPr lang="es-ES" dirty="0" smtClean="0"/>
              <a:t> Producción de energía, petroquímica y desechos electrónicos.</a:t>
            </a:r>
          </a:p>
          <a:p>
            <a:pPr algn="just"/>
            <a:r>
              <a:rPr lang="es-ES" b="1" dirty="0" smtClean="0"/>
              <a:t>Agricultura:</a:t>
            </a:r>
            <a:r>
              <a:rPr lang="es-ES" dirty="0" smtClean="0"/>
              <a:t> Uso de fertilizantes y pesticidas. </a:t>
            </a:r>
          </a:p>
          <a:p>
            <a:pPr algn="just"/>
            <a:endParaRPr lang="es-ES" dirty="0" smtClean="0"/>
          </a:p>
          <a:p>
            <a:pPr algn="just">
              <a:buNone/>
            </a:pPr>
            <a:r>
              <a:rPr lang="es-ES" b="1" dirty="0" smtClean="0"/>
              <a:t>Efectos en la salud: </a:t>
            </a:r>
            <a:r>
              <a:rPr lang="es-ES" dirty="0" smtClean="0"/>
              <a:t>La exposición a estos metales puede causar enfermedades graves, daño neurológico, problemas renales y, en algunos casos, cáncer. Los metales esenciales (como hierro, zinc, cobre) también son tóxicos en concentraciones elevadas</a:t>
            </a:r>
          </a:p>
          <a:p>
            <a:pPr algn="just">
              <a:buNone/>
            </a:pP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785793"/>
            <a:ext cx="8458200" cy="5289993"/>
          </a:xfrm>
        </p:spPr>
        <p:txBody>
          <a:bodyPr>
            <a:normAutofit/>
          </a:bodyPr>
          <a:lstStyle/>
          <a:p>
            <a:r>
              <a:rPr lang="es-ES" sz="1100" dirty="0" smtClean="0"/>
              <a:t>El uso que los seres humanos hacen de los metales in fluye en su transporte a través del aire, el agua, el </a:t>
            </a:r>
            <a:r>
              <a:rPr lang="es-ES" sz="1100" dirty="0" err="1" smtClean="0"/>
              <a:t>sue</a:t>
            </a:r>
            <a:r>
              <a:rPr lang="es-ES" sz="1100" dirty="0" smtClean="0"/>
              <a:t> lo y los alimentos, y altera la evolución y la forma </a:t>
            </a:r>
            <a:r>
              <a:rPr lang="es-ES" sz="1100" dirty="0" err="1" smtClean="0"/>
              <a:t>bio</a:t>
            </a:r>
            <a:r>
              <a:rPr lang="es-ES" sz="1100" dirty="0" smtClean="0"/>
              <a:t> química de los elementos. Los metales se redistribuyen de manera natural en el ambiente mediante los ciclos geológicos y biológicos (Fig. 23-1).</a:t>
            </a:r>
            <a:br>
              <a:rPr lang="es-ES" sz="1100" dirty="0" smtClean="0"/>
            </a:br>
            <a:r>
              <a:rPr lang="es-ES" sz="1100" dirty="0" smtClean="0"/>
              <a:t/>
            </a:r>
            <a:br>
              <a:rPr lang="es-ES" sz="1100" dirty="0" smtClean="0"/>
            </a:br>
            <a:r>
              <a:rPr lang="es-ES" sz="1100" dirty="0" smtClean="0"/>
              <a:t>La actividad industrial del ser humano acorta enormemente la permanencia de los metales en los minerales, da lugar a la formación de compuestos nuevos y favorece en gran medida la distribución por todo el mundo mediante emisiones hacia la tierra, el agua y la  atmósfera</a:t>
            </a:r>
            <a:br>
              <a:rPr lang="es-ES" sz="1100" dirty="0" smtClean="0"/>
            </a:br>
            <a:endParaRPr lang="es-ES" sz="1100" dirty="0"/>
          </a:p>
        </p:txBody>
      </p:sp>
      <p:sp>
        <p:nvSpPr>
          <p:cNvPr id="3" name="2 Subtítulo"/>
          <p:cNvSpPr>
            <a:spLocks noGrp="1"/>
          </p:cNvSpPr>
          <p:nvPr>
            <p:ph type="subTitle" idx="1"/>
          </p:nvPr>
        </p:nvSpPr>
        <p:spPr>
          <a:xfrm>
            <a:off x="357158" y="214290"/>
            <a:ext cx="8458200" cy="914400"/>
          </a:xfrm>
        </p:spPr>
        <p:txBody>
          <a:bodyPr/>
          <a:lstStyle/>
          <a:p>
            <a:pPr algn="ctr"/>
            <a:r>
              <a:rPr lang="es-ES" sz="2800" b="1" i="1" dirty="0" smtClean="0"/>
              <a:t>TOXICOLOGÍA DE METALES Y SUS RIESGOS</a:t>
            </a:r>
          </a:p>
          <a:p>
            <a:endParaRPr lang="es-ES" dirty="0"/>
          </a:p>
        </p:txBody>
      </p:sp>
      <p:pic>
        <p:nvPicPr>
          <p:cNvPr id="3074" name="Picture 2"/>
          <p:cNvPicPr>
            <a:picLocks noChangeAspect="1" noChangeArrowheads="1"/>
          </p:cNvPicPr>
          <p:nvPr/>
        </p:nvPicPr>
        <p:blipFill>
          <a:blip r:embed="rId2"/>
          <a:srcRect/>
          <a:stretch>
            <a:fillRect/>
          </a:stretch>
        </p:blipFill>
        <p:spPr bwMode="auto">
          <a:xfrm>
            <a:off x="2000232" y="2428868"/>
            <a:ext cx="5000660" cy="36719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2800" dirty="0" smtClean="0"/>
              <a:t>RELACIONES ENTRE LA DOSIS Y EL EFECTO</a:t>
            </a:r>
            <a:endParaRPr lang="es-ES" sz="2800" dirty="0"/>
          </a:p>
        </p:txBody>
      </p:sp>
      <p:pic>
        <p:nvPicPr>
          <p:cNvPr id="4098" name="Picture 2"/>
          <p:cNvPicPr>
            <a:picLocks noGrp="1" noChangeAspect="1" noChangeArrowheads="1"/>
          </p:cNvPicPr>
          <p:nvPr>
            <p:ph idx="1"/>
          </p:nvPr>
        </p:nvPicPr>
        <p:blipFill>
          <a:blip r:embed="rId2"/>
          <a:srcRect/>
          <a:stretch>
            <a:fillRect/>
          </a:stretch>
        </p:blipFill>
        <p:spPr bwMode="auto">
          <a:xfrm>
            <a:off x="1000100" y="1285860"/>
            <a:ext cx="7215238" cy="521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1571612"/>
            <a:ext cx="8458200" cy="1222375"/>
          </a:xfrm>
        </p:spPr>
        <p:txBody>
          <a:bodyPr>
            <a:normAutofit fontScale="90000"/>
          </a:bodyPr>
          <a:lstStyle/>
          <a:p>
            <a:pPr algn="ctr"/>
            <a:r>
              <a:rPr lang="es-ES" sz="2800" dirty="0" smtClean="0"/>
              <a:t>Estudio de Arsénico </a:t>
            </a:r>
            <a:r>
              <a:rPr lang="es-ES" sz="2400" dirty="0" smtClean="0"/>
              <a:t>(CAS 7440-38-2)</a:t>
            </a:r>
            <a:r>
              <a:rPr lang="es-ES" sz="2800" dirty="0" smtClean="0"/>
              <a:t/>
            </a:r>
            <a:br>
              <a:rPr lang="es-ES" sz="2800" dirty="0" smtClean="0"/>
            </a:br>
            <a:r>
              <a:rPr lang="es-ES" dirty="0" smtClean="0"/>
              <a:t/>
            </a:r>
            <a:br>
              <a:rPr lang="es-ES" dirty="0" smtClean="0"/>
            </a:br>
            <a:endParaRPr lang="es-ES" dirty="0"/>
          </a:p>
        </p:txBody>
      </p:sp>
      <p:sp>
        <p:nvSpPr>
          <p:cNvPr id="3" name="2 Subtítulo"/>
          <p:cNvSpPr>
            <a:spLocks noGrp="1"/>
          </p:cNvSpPr>
          <p:nvPr>
            <p:ph type="subTitle" idx="1"/>
          </p:nvPr>
        </p:nvSpPr>
        <p:spPr>
          <a:xfrm>
            <a:off x="357158" y="500042"/>
            <a:ext cx="8458200" cy="914400"/>
          </a:xfrm>
        </p:spPr>
        <p:txBody>
          <a:bodyPr>
            <a:noAutofit/>
          </a:bodyPr>
          <a:lstStyle/>
          <a:p>
            <a:pPr algn="ctr"/>
            <a:r>
              <a:rPr lang="es-ES" sz="3600" b="1" i="1" dirty="0" smtClean="0"/>
              <a:t>TOXICOLOGÍA DE METALES Y SUS RIESGOS</a:t>
            </a:r>
            <a:endParaRPr lang="es-ES" sz="3600" b="1" i="1" dirty="0"/>
          </a:p>
        </p:txBody>
      </p:sp>
      <p:pic>
        <p:nvPicPr>
          <p:cNvPr id="1026" name="Picture 2"/>
          <p:cNvPicPr>
            <a:picLocks noChangeAspect="1" noChangeArrowheads="1"/>
          </p:cNvPicPr>
          <p:nvPr/>
        </p:nvPicPr>
        <p:blipFill>
          <a:blip r:embed="rId2"/>
          <a:srcRect/>
          <a:stretch>
            <a:fillRect/>
          </a:stretch>
        </p:blipFill>
        <p:spPr bwMode="auto">
          <a:xfrm>
            <a:off x="1785918" y="2143116"/>
            <a:ext cx="5214974"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ARSENICO</a:t>
            </a:r>
            <a:endParaRPr lang="es-ES" dirty="0"/>
          </a:p>
        </p:txBody>
      </p:sp>
      <p:pic>
        <p:nvPicPr>
          <p:cNvPr id="2050" name="Picture 2"/>
          <p:cNvPicPr>
            <a:picLocks noGrp="1" noChangeAspect="1" noChangeArrowheads="1"/>
          </p:cNvPicPr>
          <p:nvPr>
            <p:ph idx="1"/>
          </p:nvPr>
        </p:nvPicPr>
        <p:blipFill>
          <a:blip r:embed="rId2"/>
          <a:srcRect/>
          <a:stretch>
            <a:fillRect/>
          </a:stretch>
        </p:blipFill>
        <p:spPr bwMode="auto">
          <a:xfrm>
            <a:off x="785786" y="1357298"/>
            <a:ext cx="2428886" cy="41514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71868" y="1214422"/>
            <a:ext cx="2857520" cy="233838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071934" y="3500438"/>
            <a:ext cx="3857652"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14290"/>
            <a:ext cx="8686800" cy="5865835"/>
          </a:xfrm>
        </p:spPr>
        <p:txBody>
          <a:bodyPr>
            <a:normAutofit/>
          </a:bodyPr>
          <a:lstStyle/>
          <a:p>
            <a:pPr algn="just">
              <a:buNone/>
            </a:pPr>
            <a:r>
              <a:rPr lang="es-ES" sz="2000" b="1" dirty="0" err="1" smtClean="0"/>
              <a:t>Toxicocinética</a:t>
            </a:r>
            <a:r>
              <a:rPr lang="es-ES" sz="2000" b="1" dirty="0" smtClean="0"/>
              <a:t>:</a:t>
            </a:r>
          </a:p>
          <a:p>
            <a:pPr algn="just">
              <a:buNone/>
            </a:pPr>
            <a:r>
              <a:rPr lang="es-ES" sz="2000" dirty="0" smtClean="0"/>
              <a:t>La absorción se puede dar principalmente por Ingestión, Inhalación y contacto  dérmico. Se distribuye en los órganos con alto contenido de radicales </a:t>
            </a:r>
            <a:r>
              <a:rPr lang="es-ES" sz="2000" dirty="0" err="1" smtClean="0"/>
              <a:t>sulfhidrilo</a:t>
            </a:r>
            <a:r>
              <a:rPr lang="es-ES" sz="2000" dirty="0" smtClean="0"/>
              <a:t>, como son el hígado, el riñón, la pared gastrointestinal, el bazo, piel, y atraviesa la barrera placentaria. </a:t>
            </a:r>
          </a:p>
          <a:p>
            <a:pPr algn="just">
              <a:buNone/>
            </a:pPr>
            <a:r>
              <a:rPr lang="es-ES" sz="2000" dirty="0" smtClean="0"/>
              <a:t>Su vida media es de 10 horas, los compuestos inorgánicos son eliminados más rápido el 50% en dos horas. Su vía de excreción es principalmente  la orina, pudiéndose  eliminar también por heces, sudor, piel, uñas, pelo, y leche materna. </a:t>
            </a:r>
          </a:p>
          <a:p>
            <a:pPr algn="just">
              <a:buNone/>
            </a:pPr>
            <a:r>
              <a:rPr lang="es-ES" sz="2000" b="1" dirty="0" err="1" smtClean="0"/>
              <a:t>Toxicodinamia</a:t>
            </a:r>
            <a:r>
              <a:rPr lang="es-ES" sz="2000" b="1" dirty="0" smtClean="0"/>
              <a:t>:</a:t>
            </a:r>
          </a:p>
          <a:p>
            <a:pPr algn="just">
              <a:buNone/>
            </a:pPr>
            <a:r>
              <a:rPr lang="es-ES" sz="2000" dirty="0" smtClean="0"/>
              <a:t>Su mecanismo de acción es producir inhibición de la </a:t>
            </a:r>
            <a:r>
              <a:rPr lang="es-ES" sz="2000" b="1" dirty="0" smtClean="0"/>
              <a:t>actividad enzimática</a:t>
            </a:r>
            <a:r>
              <a:rPr lang="es-ES" sz="2000" dirty="0" smtClean="0"/>
              <a:t>, interacciona con los radicales </a:t>
            </a:r>
            <a:r>
              <a:rPr lang="es-ES" sz="2000" b="1" dirty="0" err="1" smtClean="0"/>
              <a:t>sulfhidrilo</a:t>
            </a:r>
            <a:r>
              <a:rPr lang="es-ES" sz="2000" b="1" dirty="0" smtClean="0"/>
              <a:t> (SH). </a:t>
            </a:r>
            <a:r>
              <a:rPr lang="es-ES" sz="2000" dirty="0" smtClean="0"/>
              <a:t>El arsénico es un agente carcinógeno identificado. Puede producir alteraciones cromosómicas por grandes supresiones en los cromosomas. </a:t>
            </a:r>
          </a:p>
          <a:p>
            <a:pPr algn="just">
              <a:buNone/>
            </a:pPr>
            <a:r>
              <a:rPr lang="es-ES" sz="2000" b="1" dirty="0" smtClean="0"/>
              <a:t>Dosis letal: </a:t>
            </a:r>
          </a:p>
          <a:p>
            <a:pPr algn="just">
              <a:buNone/>
            </a:pPr>
            <a:r>
              <a:rPr lang="es-ES" sz="2000" dirty="0" smtClean="0"/>
              <a:t>Arsénico </a:t>
            </a:r>
            <a:r>
              <a:rPr lang="es-ES" sz="2000" dirty="0" smtClean="0"/>
              <a:t>Hex</a:t>
            </a:r>
            <a:r>
              <a:rPr lang="es-ES" sz="2000" dirty="0" smtClean="0"/>
              <a:t>avalente</a:t>
            </a:r>
            <a:r>
              <a:rPr lang="es-ES" sz="2000" dirty="0" smtClean="0"/>
              <a:t>: 5a50mg/kg </a:t>
            </a:r>
          </a:p>
          <a:p>
            <a:pPr algn="just">
              <a:buNone/>
            </a:pPr>
            <a:r>
              <a:rPr lang="es-ES" sz="2000" dirty="0" smtClean="0"/>
              <a:t>Arsénico trivalente</a:t>
            </a:r>
            <a:r>
              <a:rPr lang="es-ES" sz="2000" dirty="0" smtClean="0"/>
              <a:t>: :&lt;5 mg/kg</a:t>
            </a:r>
            <a:endParaRPr lang="es-ES" sz="20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2635</TotalTime>
  <Words>2428</Words>
  <Application>Microsoft Office PowerPoint</Application>
  <PresentationFormat>Presentación en pantalla (4:3)</PresentationFormat>
  <Paragraphs>172</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Viajes</vt:lpstr>
      <vt:lpstr>Diapositiva 1</vt:lpstr>
      <vt:lpstr>Ley n° 19.587 ( Higiene y Seguridad en el Trabajo)   Marco Legal: Es la ley marco de 1972 que establece las condiciones básicas de higiene y seguridad en todos los lugares de trabajo.   Reglamentación Clave:  El Decreto 351/79 es su principal reglamentación técnica. Determina que los empleadores deben controlar la concentración de contaminantes químicos en el aire, incluyendo metales pesados (plomo, mercurio, cadmio, etc.).  Acciones preventivas:  Evaluación de Riesgos: Obliga a realizar mediciones periódicas de metales pesados en el ambiente de trabajo. Valores Límites: Establece las concentraciones máximas permisibles (CMP) a las que un trabajador puede estar expuesto. Equipos de Protección: Obliga a proporcionar equipos de protección personal (EPP) adecuados si la eliminación del riesgo en la fuente no es posible.  Ley 24.557 (Riesgos del Trabajo - LRT)  Objetivo:  Se  enfoca en la prevención de enfermedades profesionales y la reparación de daños cuando la exposición ya ocurrió. Enfermedades Profesionales: La intoxicación por metales pesados (plumbismo por plomo, hidrargirismo por mercurio, etc.) es reconocida como enfermedad profesional si se contrae por el ejercicio del trabajo.  Gestión por ART: Las Aseguradoras de Riesgos del Trabajo (ART) deben:  Prevenir: Asesorar al empleador sobre medidas de seguridad contra metales pesados. Monitorear: Controlar la salud de los trabajadores expuestos mediante exámenes médicos periódicos. Reparar: Brindar prestaciones médicas y dinerarias ante una enfermedad profesional confirmada.   </vt:lpstr>
      <vt:lpstr>Definiciones claves </vt:lpstr>
      <vt:lpstr>Definiciones claves </vt:lpstr>
      <vt:lpstr>El uso que los seres humanos hacen de los metales in fluye en su transporte a través del aire, el agua, el sue lo y los alimentos, y altera la evolución y la forma bio química de los elementos. Los metales se redistribuyen de manera natural en el ambiente mediante los ciclos geológicos y biológicos (Fig. 23-1).  La actividad industrial del ser humano acorta enormemente la permanencia de los metales en los minerales, da lugar a la formación de compuestos nuevos y favorece en gran medida la distribución por todo el mundo mediante emisiones hacia la tierra, el agua y la  atmósfera </vt:lpstr>
      <vt:lpstr>RELACIONES ENTRE LA DOSIS Y EL EFECTO</vt:lpstr>
      <vt:lpstr>Estudio de Arsénico (CAS 7440-38-2)  </vt:lpstr>
      <vt:lpstr>ARSENICO</vt:lpstr>
      <vt:lpstr>Diapositiva 9</vt:lpstr>
      <vt:lpstr>Arsénico </vt:lpstr>
      <vt:lpstr>Diapositiva 11</vt:lpstr>
      <vt:lpstr>arsenico</vt:lpstr>
      <vt:lpstr>PLOMO (CAS 7439-92-1) </vt:lpstr>
      <vt:lpstr>plomo</vt:lpstr>
      <vt:lpstr>PLOMO</vt:lpstr>
      <vt:lpstr>Plomo </vt:lpstr>
      <vt:lpstr>PLOMO</vt:lpstr>
      <vt:lpstr>MERCURIO (CAS 7439-97-6)</vt:lpstr>
      <vt:lpstr>MERCURIO </vt:lpstr>
      <vt:lpstr>mercurio</vt:lpstr>
      <vt:lpstr>mercurio</vt:lpstr>
      <vt:lpstr>Mercurio </vt:lpstr>
      <vt:lpstr>CADMIO (CAS 7440-43-9)</vt:lpstr>
      <vt:lpstr>CADMIO </vt:lpstr>
      <vt:lpstr>Cadmio </vt:lpstr>
      <vt:lpstr>Cadmio </vt:lpstr>
      <vt:lpstr>Cromo (CAS 7440-47-3)</vt:lpstr>
      <vt:lpstr>Cromo </vt:lpstr>
      <vt:lpstr>Cromo </vt:lpstr>
      <vt:lpstr>cromo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Arsénico  </dc:title>
  <dc:creator>Educacion4.0</dc:creator>
  <cp:lastModifiedBy>Educacion4.0</cp:lastModifiedBy>
  <cp:revision>14</cp:revision>
  <dcterms:created xsi:type="dcterms:W3CDTF">2026-04-24T11:50:05Z</dcterms:created>
  <dcterms:modified xsi:type="dcterms:W3CDTF">2026-04-27T23:42:53Z</dcterms:modified>
</cp:coreProperties>
</file>