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291" autoAdjust="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3/29/2023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3/29/2023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3/29/2023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3/29/2023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3/29/2023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3/29/2023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3/29/2023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3/29/2023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3/29/2023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3/29/2023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BB56A5-5B5B-4301-81D3-8D85064315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2262809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es-MX" sz="4400" dirty="0"/>
              <a:t>ADMINISTRACIÓN DE LOS RECURSOS HUMANOS</a:t>
            </a:r>
            <a:endParaRPr lang="es-AR" sz="44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FAD6330-4140-4BA5-9B75-5BBF27EC06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s-MX" dirty="0"/>
              <a:t>ADALBERTO CHIAVENATO. 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81264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E8D5E0-72B9-4CF6-ADFF-9238097F5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9"/>
            <a:ext cx="9404723" cy="827442"/>
          </a:xfrm>
        </p:spPr>
        <p:txBody>
          <a:bodyPr/>
          <a:lstStyle/>
          <a:p>
            <a:pPr algn="ctr"/>
            <a:r>
              <a:rPr lang="es-MX" sz="4000" dirty="0"/>
              <a:t>TEORÍA</a:t>
            </a:r>
            <a:r>
              <a:rPr lang="es-MX" dirty="0"/>
              <a:t> Y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955943-0B14-444A-9CC3-E47243519B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691" y="1617786"/>
            <a:ext cx="11662117" cy="524021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MX" dirty="0"/>
              <a:t>Administrar es un proceso de crear oportunidades, liberar potencialidades, retirar obstáculos, ayudar al crecimiento.</a:t>
            </a:r>
          </a:p>
          <a:p>
            <a:pPr>
              <a:lnSpc>
                <a:spcPct val="150000"/>
              </a:lnSpc>
            </a:pPr>
            <a:r>
              <a:rPr lang="es-MX" dirty="0"/>
              <a:t>Estilo de administración participativo y democrático, basado en los valores humanos.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u="sng" dirty="0"/>
              <a:t>McGregor recomienda: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MX" u="sng" dirty="0"/>
              <a:t>Descentralización y delegación</a:t>
            </a:r>
            <a:r>
              <a:rPr lang="es-MX" dirty="0"/>
              <a:t>, a niveles inferiores, para que todos se involucren y así satisfacer también sus propias necesidades (autorrealización personal).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MX" u="sng" dirty="0"/>
              <a:t>Ampliación del cargo y mayor significación del trabajo</a:t>
            </a:r>
            <a:r>
              <a:rPr lang="es-MX" dirty="0"/>
              <a:t>: el rediseño y ampliación del cargo, mas actividades, mas responsabilidades, innovación; satisfacción de necesidades.</a:t>
            </a:r>
          </a:p>
        </p:txBody>
      </p:sp>
    </p:spTree>
    <p:extLst>
      <p:ext uri="{BB962C8B-B14F-4D97-AF65-F5344CB8AC3E}">
        <p14:creationId xmlns:p14="http://schemas.microsoft.com/office/powerpoint/2010/main" val="10517583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41AE7B-4DA8-45E7-8439-3F9F51C911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14900"/>
          </a:xfrm>
        </p:spPr>
        <p:txBody>
          <a:bodyPr/>
          <a:lstStyle/>
          <a:p>
            <a:pPr algn="ctr"/>
            <a:r>
              <a:rPr lang="es-MX" sz="4000" dirty="0"/>
              <a:t>TEORÍA Y</a:t>
            </a:r>
            <a:endParaRPr lang="es-AR" sz="40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44E92C7-5734-48C5-9A19-0D6AD1C297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963" y="1448972"/>
            <a:ext cx="11254153" cy="4799427"/>
          </a:xfrm>
        </p:spPr>
        <p:txBody>
          <a:bodyPr/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MX" u="sng" dirty="0"/>
              <a:t>Participación y administración consultiva</a:t>
            </a:r>
            <a:r>
              <a:rPr lang="es-MX" dirty="0"/>
              <a:t>: en las decisiones, dirige su energía creadora para los objetivos de la </a:t>
            </a:r>
            <a:r>
              <a:rPr lang="es-MX" dirty="0" err="1"/>
              <a:t>org</a:t>
            </a:r>
            <a:r>
              <a:rPr lang="es-MX" dirty="0"/>
              <a:t>.</a:t>
            </a:r>
          </a:p>
          <a:p>
            <a:pPr marL="0" indent="0">
              <a:lnSpc>
                <a:spcPct val="150000"/>
              </a:lnSpc>
              <a:buNone/>
            </a:pPr>
            <a:endParaRPr lang="es-MX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s-MX" u="sng" dirty="0"/>
              <a:t>Autoevaluación del desempeño: </a:t>
            </a:r>
            <a:r>
              <a:rPr lang="es-MX" dirty="0"/>
              <a:t>propias metas y objetivos y autoevaluación periódica (no solo evaluación por parte de la </a:t>
            </a:r>
            <a:r>
              <a:rPr lang="es-MX" dirty="0" err="1"/>
              <a:t>org</a:t>
            </a:r>
            <a:r>
              <a:rPr lang="es-MX" dirty="0"/>
              <a:t>.). Un superior ejerce liderazgo en este proceso; orienta el desempeño futuro y no juzga el anterior. Efectos positivos en la estima y autorrealización. 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8758081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7BBA8C-C407-46AA-956F-A775D70EA5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71171"/>
          </a:xfrm>
        </p:spPr>
        <p:txBody>
          <a:bodyPr/>
          <a:lstStyle/>
          <a:p>
            <a:pPr algn="ctr"/>
            <a:r>
              <a:rPr lang="es-MX" sz="4000" dirty="0"/>
              <a:t>TEORÍA Z</a:t>
            </a:r>
            <a:endParaRPr lang="es-AR" sz="40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BAD9A3E-89DC-46E7-BE3E-B2C4C84428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354" y="1378634"/>
            <a:ext cx="11605846" cy="5289452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s-MX" dirty="0"/>
              <a:t>William Ouchi, estudio la concepción japonesa de administración y su empleo exitoso en las empresas norteamericanas.</a:t>
            </a:r>
          </a:p>
          <a:p>
            <a:pPr>
              <a:lnSpc>
                <a:spcPct val="150000"/>
              </a:lnSpc>
            </a:pPr>
            <a:endParaRPr lang="es-MX" dirty="0"/>
          </a:p>
          <a:p>
            <a:pPr>
              <a:lnSpc>
                <a:spcPct val="150000"/>
              </a:lnSpc>
            </a:pPr>
            <a:r>
              <a:rPr lang="es-AR" dirty="0"/>
              <a:t>La productividad es más una cuestión de administración de personas que de tecnología, de gestión humana sustentada en filosofía y cultura </a:t>
            </a:r>
            <a:r>
              <a:rPr lang="es-AR" dirty="0" err="1"/>
              <a:t>org</a:t>
            </a:r>
            <a:r>
              <a:rPr lang="es-AR" dirty="0"/>
              <a:t>. Adecuadas.</a:t>
            </a:r>
          </a:p>
          <a:p>
            <a:pPr>
              <a:lnSpc>
                <a:spcPct val="150000"/>
              </a:lnSpc>
            </a:pPr>
            <a:r>
              <a:rPr lang="es-AR" dirty="0"/>
              <a:t>La mayor productividad se consigue a través de una visión cooperativa asociada a la confianza.</a:t>
            </a:r>
            <a:r>
              <a:rPr lang="es-MX" dirty="0"/>
              <a:t> </a:t>
            </a:r>
          </a:p>
          <a:p>
            <a:pPr>
              <a:lnSpc>
                <a:spcPct val="150000"/>
              </a:lnSpc>
            </a:pPr>
            <a:r>
              <a:rPr lang="es-MX" dirty="0"/>
              <a:t>Proceso participativo y consensual; vinculación de los miembros en la vida de la </a:t>
            </a:r>
            <a:r>
              <a:rPr lang="es-MX" dirty="0" err="1"/>
              <a:t>org</a:t>
            </a:r>
            <a:r>
              <a:rPr lang="es-MX" dirty="0"/>
              <a:t>. </a:t>
            </a:r>
          </a:p>
          <a:p>
            <a:pPr>
              <a:lnSpc>
                <a:spcPct val="150000"/>
              </a:lnSpc>
            </a:pPr>
            <a:r>
              <a:rPr lang="es-AR" dirty="0"/>
              <a:t>Empleo vitalicio; trabajo en equipo; estabilidad en el cargo.</a:t>
            </a:r>
          </a:p>
          <a:p>
            <a:pPr>
              <a:lnSpc>
                <a:spcPct val="150000"/>
              </a:lnSpc>
            </a:pPr>
            <a:r>
              <a:rPr lang="es-AR" dirty="0"/>
              <a:t>Responsabilidad comunitaria como base de la cultura organizacional.</a:t>
            </a:r>
          </a:p>
        </p:txBody>
      </p:sp>
    </p:spTree>
    <p:extLst>
      <p:ext uri="{BB962C8B-B14F-4D97-AF65-F5344CB8AC3E}">
        <p14:creationId xmlns:p14="http://schemas.microsoft.com/office/powerpoint/2010/main" val="93779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A64074-5F1D-4641-9440-AED7C49F71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45" y="452718"/>
            <a:ext cx="11873132" cy="883713"/>
          </a:xfrm>
        </p:spPr>
        <p:txBody>
          <a:bodyPr/>
          <a:lstStyle/>
          <a:p>
            <a:r>
              <a:rPr lang="es-MX" sz="2800" dirty="0"/>
              <a:t>SISTEMAS DE ADMINISTRACIÓN DE LAS ORGANIZACIONES HUMANAS</a:t>
            </a:r>
            <a:endParaRPr lang="es-AR" sz="28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6399BDF-CF14-4C25-A3C7-53E2BFD868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745" y="1336431"/>
            <a:ext cx="12037255" cy="5373857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</a:pPr>
            <a:r>
              <a:rPr lang="es-MX" dirty="0"/>
              <a:t>Para analizar y comparar como administran las organizaciones a sus miembros. Modelo empleado por Likert: “sistemas de administración”</a:t>
            </a:r>
          </a:p>
          <a:p>
            <a:pPr>
              <a:lnSpc>
                <a:spcPct val="160000"/>
              </a:lnSpc>
            </a:pPr>
            <a:r>
              <a:rPr lang="es-MX" dirty="0"/>
              <a:t>La acción administrativa asume diversas características, dependiendo de condiciones externas e internas de la empresa.</a:t>
            </a:r>
          </a:p>
          <a:p>
            <a:pPr marL="0" indent="0">
              <a:lnSpc>
                <a:spcPct val="160000"/>
              </a:lnSpc>
              <a:buNone/>
            </a:pPr>
            <a:endParaRPr lang="es-MX" dirty="0"/>
          </a:p>
          <a:p>
            <a:pPr>
              <a:lnSpc>
                <a:spcPct val="160000"/>
              </a:lnSpc>
              <a:buFont typeface="Wingdings" panose="05000000000000000000" pitchFamily="2" charset="2"/>
              <a:buChar char="q"/>
            </a:pPr>
            <a:r>
              <a:rPr lang="es-MX" u="sng" dirty="0"/>
              <a:t>4 variables organizacionales:</a:t>
            </a:r>
          </a:p>
          <a:p>
            <a:pPr>
              <a:lnSpc>
                <a:spcPct val="160000"/>
              </a:lnSpc>
            </a:pPr>
            <a:r>
              <a:rPr lang="es-MX" dirty="0"/>
              <a:t>Proceso decisorio: decisiones centralizadas o descentralizadas.</a:t>
            </a:r>
          </a:p>
          <a:p>
            <a:pPr>
              <a:lnSpc>
                <a:spcPct val="160000"/>
              </a:lnSpc>
            </a:pPr>
            <a:r>
              <a:rPr lang="es-MX" dirty="0"/>
              <a:t>Sistema de comunicaciones: flujo de informaciones, vertical y descendente, vertical de doble vía u horizontal. </a:t>
            </a:r>
          </a:p>
          <a:p>
            <a:endParaRPr lang="es-MX" u="sng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3285512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E59E82-5071-4121-9D0A-2BE73BFD27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41510"/>
          </a:xfrm>
        </p:spPr>
        <p:txBody>
          <a:bodyPr/>
          <a:lstStyle/>
          <a:p>
            <a:pPr algn="ctr"/>
            <a:r>
              <a:rPr lang="es-MX" sz="3600" dirty="0"/>
              <a:t>SISTEMAS ORGANIZACIONALES</a:t>
            </a:r>
            <a:endParaRPr lang="es-AR" sz="36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0069733-AAE5-442D-BA64-4DA06FFBD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948" y="1294228"/>
            <a:ext cx="11844997" cy="5373858"/>
          </a:xfrm>
        </p:spPr>
        <p:txBody>
          <a:bodyPr>
            <a:normAutofit lnSpcReduction="10000"/>
          </a:bodyPr>
          <a:lstStyle/>
          <a:p>
            <a:pPr>
              <a:lnSpc>
                <a:spcPct val="160000"/>
              </a:lnSpc>
            </a:pPr>
            <a:r>
              <a:rPr lang="es-MX" dirty="0"/>
              <a:t>Relaciones interpersonales: como son las relaciones; grados de libertad; trabajo aislado o en equipos.</a:t>
            </a:r>
          </a:p>
          <a:p>
            <a:pPr>
              <a:lnSpc>
                <a:spcPct val="160000"/>
              </a:lnSpc>
            </a:pPr>
            <a:r>
              <a:rPr lang="es-MX" dirty="0"/>
              <a:t>Sistemas de recompensas y castigos: como motiva la empresa</a:t>
            </a:r>
            <a:r>
              <a:rPr lang="es-MX" dirty="0">
                <a:sym typeface="Wingdings" panose="05000000000000000000" pitchFamily="2" charset="2"/>
              </a:rPr>
              <a:t> positiva e incentivadora o restrictiva e inhibidora.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s-MX" dirty="0">
                <a:sym typeface="Wingdings" panose="05000000000000000000" pitchFamily="2" charset="2"/>
              </a:rPr>
              <a:t>4 VARIABLES DIFERENTES FORMAS EN CADA EMPRESA4 SISTEMAS DE ORGANIZACIÓN.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s-MX" u="sng" dirty="0">
                <a:sym typeface="Wingdings" panose="05000000000000000000" pitchFamily="2" charset="2"/>
              </a:rPr>
              <a:t>Sistema 1: Autoritario-coercitivo: </a:t>
            </a:r>
          </a:p>
          <a:p>
            <a:pPr marL="0" indent="0">
              <a:lnSpc>
                <a:spcPct val="160000"/>
              </a:lnSpc>
              <a:buNone/>
            </a:pPr>
            <a:r>
              <a:rPr lang="es-AR" dirty="0"/>
              <a:t>Ambiente de desconfianza, la comunicación entre los miembros implica poca acción; poca comunicación, vertical y descendente; recompensas y castigos y medidas disciplinarias; decisiones centralizadas en la cúpula de la </a:t>
            </a:r>
            <a:r>
              <a:rPr lang="es-AR" dirty="0" err="1"/>
              <a:t>org</a:t>
            </a:r>
            <a:r>
              <a:rPr lang="es-AR" dirty="0"/>
              <a:t>; sistema autocrático y fuerte. Control rígido; sistema cerrado. </a:t>
            </a:r>
            <a:endParaRPr lang="es-MX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5570730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D325CE-CCEF-40D2-B4DA-4253BDB36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85239"/>
          </a:xfrm>
        </p:spPr>
        <p:txBody>
          <a:bodyPr/>
          <a:lstStyle/>
          <a:p>
            <a:pPr algn="ctr"/>
            <a:r>
              <a:rPr lang="es-MX" sz="3600" dirty="0"/>
              <a:t>SISTEMAS ORGANIZACIONALES</a:t>
            </a:r>
            <a:endParaRPr lang="es-AR" sz="36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9FC93C0-53D5-4AEF-90B3-38707CCED2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812" y="1237958"/>
            <a:ext cx="11760591" cy="5010442"/>
          </a:xfrm>
        </p:spPr>
        <p:txBody>
          <a:bodyPr/>
          <a:lstStyle/>
          <a:p>
            <a:pPr marL="0" indent="0">
              <a:buNone/>
            </a:pPr>
            <a:r>
              <a:rPr lang="es-MX" u="sng" dirty="0"/>
              <a:t>Sistema 2: Autoritario-Benévolo: </a:t>
            </a:r>
          </a:p>
          <a:p>
            <a:pPr marL="0" indent="0">
              <a:buNone/>
            </a:pPr>
            <a:r>
              <a:rPr lang="es-MX" dirty="0"/>
              <a:t>Variación del sistema 1, menos rígido y menos cerrado. Decisión centralizada pero permite delegación reducida de pequeñas decisiones sencillas y rutinarias. Comunicación precaria, muy pocas ascendentes.</a:t>
            </a:r>
          </a:p>
          <a:p>
            <a:pPr marL="0" indent="0">
              <a:buNone/>
            </a:pPr>
            <a:r>
              <a:rPr lang="es-MX" dirty="0"/>
              <a:t>Interacción escasa, todavía sentida como amenazadora para los objetivos.</a:t>
            </a:r>
          </a:p>
          <a:p>
            <a:pPr marL="0" indent="0">
              <a:buNone/>
            </a:pPr>
            <a:r>
              <a:rPr lang="es-MX" dirty="0"/>
              <a:t>Medidas disciplinarias como castigos, pero también ofrecen recompensas.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MX" u="sng" dirty="0"/>
              <a:t>Sistema 3: Consultivo:</a:t>
            </a:r>
          </a:p>
          <a:p>
            <a:pPr marL="0" indent="0">
              <a:buNone/>
            </a:pPr>
            <a:r>
              <a:rPr lang="es-MX" dirty="0"/>
              <a:t>Tiende hacia una administración participativa y consultiva en las decisiones, aunque deben seguir políticas y directrices definidas por la dirección. Se toman en cuenta opiniones, pero luego define la cúpula. Comunicación descendente y ascendente. </a:t>
            </a:r>
            <a:r>
              <a:rPr lang="es-MX" dirty="0" err="1"/>
              <a:t>Enfasis</a:t>
            </a:r>
            <a:r>
              <a:rPr lang="es-MX" dirty="0"/>
              <a:t> en recompensas materiales y simbólicas. 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1668905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D0A42A-CDAF-4F44-AAF5-0818FFA382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57104"/>
          </a:xfrm>
        </p:spPr>
        <p:txBody>
          <a:bodyPr/>
          <a:lstStyle/>
          <a:p>
            <a:pPr algn="ctr"/>
            <a:r>
              <a:rPr lang="es-MX" sz="3600" dirty="0"/>
              <a:t>SISTEMAS ORGANIZACIONALES</a:t>
            </a:r>
            <a:endParaRPr lang="es-AR" sz="36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C2C7266-D661-4777-93FA-8395E1657B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016" y="1477108"/>
            <a:ext cx="11859064" cy="4771291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s-MX" u="sng" dirty="0"/>
              <a:t>Sistema 4: Participativo: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dirty="0"/>
              <a:t>Sistema abierto. Decisiones delegadas por completo. La cúpula solo decide las políticas y controla resultados. Las comunicaciones fluyen en todos los sentidos. Información como uno de los recursos mas valiosos de la empresa y comparten entre todos.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dirty="0"/>
              <a:t>Énfasis en el trabajo en equipo; confianza mutua entre personas y no en esquemas formales. Recompensas simbólicas y sociales principalmente; castigos definidos por los mismo grupos involucrados. </a:t>
            </a:r>
          </a:p>
          <a:p>
            <a:pPr marL="0" indent="0">
              <a:buNone/>
            </a:pPr>
            <a:endParaRPr lang="es-AR" dirty="0"/>
          </a:p>
          <a:p>
            <a:pPr marL="0" indent="0">
              <a:buNone/>
            </a:pPr>
            <a:r>
              <a:rPr lang="es-AR" dirty="0"/>
              <a:t>LOS 4 SISTEMAS PRESENTAN VARIACIONES INTERMEDIAS</a:t>
            </a:r>
          </a:p>
        </p:txBody>
      </p:sp>
    </p:spTree>
    <p:extLst>
      <p:ext uri="{BB962C8B-B14F-4D97-AF65-F5344CB8AC3E}">
        <p14:creationId xmlns:p14="http://schemas.microsoft.com/office/powerpoint/2010/main" val="1725383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01B007-D03E-4A9C-9352-AA8CAA009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13374"/>
          </a:xfrm>
        </p:spPr>
        <p:txBody>
          <a:bodyPr/>
          <a:lstStyle/>
          <a:p>
            <a:pPr algn="ctr"/>
            <a:r>
              <a:rPr lang="es-MX" dirty="0"/>
              <a:t>ARH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410E5F0-ABDB-4CDE-A785-9D781EBE8E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895" y="2052918"/>
            <a:ext cx="11099409" cy="4474491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s-MX" dirty="0"/>
              <a:t>“LA ADMINISTRACIÓN CONSTITUYE EL MODO DE LOGRAR QUE LAS COSAS SE HAGAN DE LA MEJOR MANERA POSIBLE, A TRAVÉS DE LOS RECURSOS DISPONIBLES, A FIN DE LOGRAR LOS OBJETIVOS”.</a:t>
            </a:r>
          </a:p>
          <a:p>
            <a:pPr>
              <a:lnSpc>
                <a:spcPct val="150000"/>
              </a:lnSpc>
            </a:pPr>
            <a:r>
              <a:rPr lang="es-MX" dirty="0"/>
              <a:t>COMPRENDE LA COORDINACIÓN DE LOS RECURSOS HUMANOS Y MATERIALES PARA CONSEGUIR LOS OBJETIVOS;</a:t>
            </a:r>
          </a:p>
          <a:p>
            <a:pPr>
              <a:lnSpc>
                <a:spcPct val="150000"/>
              </a:lnSpc>
            </a:pPr>
            <a:r>
              <a:rPr lang="es-MX" dirty="0"/>
              <a:t>TAREA DE LA ADMINISTRACIÓN </a:t>
            </a:r>
            <a:r>
              <a:rPr lang="es-MX" dirty="0">
                <a:sym typeface="Wingdings" panose="05000000000000000000" pitchFamily="2" charset="2"/>
              </a:rPr>
              <a:t> INTEGRAR Y COORDINAR LOS RECURSOS ORGANIZACIONALES (PERSONAS, MATERIALES, TIEMPO, DINERO, ESPACIO, </a:t>
            </a:r>
            <a:r>
              <a:rPr lang="es-MX" dirty="0" err="1">
                <a:sym typeface="Wingdings" panose="05000000000000000000" pitchFamily="2" charset="2"/>
              </a:rPr>
              <a:t>ETC</a:t>
            </a:r>
            <a:r>
              <a:rPr lang="es-MX" dirty="0">
                <a:sym typeface="Wingdings" panose="05000000000000000000" pitchFamily="2" charset="2"/>
              </a:rPr>
              <a:t>)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512428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ACDEC7-083F-403C-80CC-E5F8E2671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897780"/>
          </a:xfrm>
        </p:spPr>
        <p:txBody>
          <a:bodyPr/>
          <a:lstStyle/>
          <a:p>
            <a:pPr algn="ctr"/>
            <a:r>
              <a:rPr lang="es-MX" sz="4000" dirty="0"/>
              <a:t>RECURSOS ORGANIZACIONALES</a:t>
            </a:r>
            <a:endParaRPr lang="es-AR" sz="40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C6F0361-65DF-4DEC-B53A-ACE971D4B2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505" y="1645920"/>
            <a:ext cx="11310423" cy="505030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s-MX" dirty="0"/>
              <a:t>ORGANIZACIÓN</a:t>
            </a:r>
            <a:r>
              <a:rPr lang="es-MX" dirty="0">
                <a:sym typeface="Wingdings" panose="05000000000000000000" pitchFamily="2" charset="2"/>
              </a:rPr>
              <a:t> punto de convergencia de un sinnúmero de factores de producción o recursos productivos que deben emplearse con eficiencia y eficacia.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u="sng" dirty="0">
                <a:sym typeface="Wingdings" panose="05000000000000000000" pitchFamily="2" charset="2"/>
              </a:rPr>
              <a:t>Factores de producción (posición simplista):</a:t>
            </a:r>
          </a:p>
          <a:p>
            <a:pPr>
              <a:lnSpc>
                <a:spcPct val="150000"/>
              </a:lnSpc>
            </a:pPr>
            <a:r>
              <a:rPr lang="es-MX" dirty="0">
                <a:sym typeface="Wingdings" panose="05000000000000000000" pitchFamily="2" charset="2"/>
              </a:rPr>
              <a:t>Naturaleza suministro de materiales y materia prima procesados y convertidos en productos y/o servicios. </a:t>
            </a:r>
          </a:p>
          <a:p>
            <a:pPr>
              <a:lnSpc>
                <a:spcPct val="150000"/>
              </a:lnSpc>
            </a:pPr>
            <a:r>
              <a:rPr lang="es-MX" dirty="0">
                <a:sym typeface="Wingdings" panose="05000000000000000000" pitchFamily="2" charset="2"/>
              </a:rPr>
              <a:t>Capital medios de pago para la adquisición de materiales y materia prima necesaria; mano de obra.</a:t>
            </a:r>
          </a:p>
          <a:p>
            <a:pPr>
              <a:lnSpc>
                <a:spcPct val="150000"/>
              </a:lnSpc>
            </a:pPr>
            <a:r>
              <a:rPr lang="es-MX" dirty="0">
                <a:sym typeface="Wingdings" panose="05000000000000000000" pitchFamily="2" charset="2"/>
              </a:rPr>
              <a:t>Trabajo acción humana o física ejercida sobre los materiales y materia prima.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551385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B7E9F06-934F-413F-A541-8E70D86AD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54051"/>
          </a:xfrm>
        </p:spPr>
        <p:txBody>
          <a:bodyPr/>
          <a:lstStyle/>
          <a:p>
            <a:pPr algn="ctr"/>
            <a:r>
              <a:rPr lang="es-MX" sz="4000" dirty="0"/>
              <a:t>RECURSOS ORGANIZACIONALES</a:t>
            </a:r>
            <a:endParaRPr lang="es-AR" sz="40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EA87409-5EAC-4021-BC05-7145CB2992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098" y="1575582"/>
            <a:ext cx="11296357" cy="48297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s-MX" dirty="0"/>
              <a:t>Recursos</a:t>
            </a:r>
            <a:r>
              <a:rPr lang="es-MX" dirty="0">
                <a:sym typeface="Wingdings" panose="05000000000000000000" pitchFamily="2" charset="2"/>
              </a:rPr>
              <a:t> medios para realizar tareas y lograr objetivos. Suelen clasificarse en 5 grupos:</a:t>
            </a:r>
          </a:p>
          <a:p>
            <a:pPr>
              <a:lnSpc>
                <a:spcPct val="150000"/>
              </a:lnSpc>
            </a:pPr>
            <a:r>
              <a:rPr lang="es-MX" u="sng" dirty="0">
                <a:sym typeface="Wingdings" panose="05000000000000000000" pitchFamily="2" charset="2"/>
              </a:rPr>
              <a:t>Recursos físicos o materiales</a:t>
            </a:r>
            <a:r>
              <a:rPr lang="es-MX" dirty="0">
                <a:sym typeface="Wingdings" panose="05000000000000000000" pitchFamily="2" charset="2"/>
              </a:rPr>
              <a:t> espacio físico, terrenos, predios, la tecnología, los métodos y procesos de trabajo orientados a la elaboración de bienes y servicios.</a:t>
            </a:r>
          </a:p>
          <a:p>
            <a:pPr marL="0" indent="0">
              <a:lnSpc>
                <a:spcPct val="150000"/>
              </a:lnSpc>
              <a:buNone/>
            </a:pPr>
            <a:endParaRPr lang="es-MX" dirty="0"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r>
              <a:rPr lang="es-MX" u="sng" dirty="0">
                <a:sym typeface="Wingdings" panose="05000000000000000000" pitchFamily="2" charset="2"/>
              </a:rPr>
              <a:t>Recursos financieros</a:t>
            </a:r>
            <a:r>
              <a:rPr lang="es-MX" dirty="0">
                <a:sym typeface="Wingdings" panose="05000000000000000000" pitchFamily="2" charset="2"/>
              </a:rPr>
              <a:t> dinero en forma de capital, flujo de caja (entrada y salida), financiación, créditos, inversiones a terceros, etc. Disponibles para enfrentar los compromisos que adquiere la organización. Garantizan los medios para adquirir los demás recursos; definen la eficacia de la organización. </a:t>
            </a:r>
          </a:p>
          <a:p>
            <a:pPr marL="0" indent="0">
              <a:buNone/>
            </a:pPr>
            <a:endParaRPr lang="es-MX" dirty="0">
              <a:sym typeface="Wingdings" panose="05000000000000000000" pitchFamily="2" charset="2"/>
            </a:endParaRP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8271539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66D621-C0D3-4FAA-8A69-46CBC9BF0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85239"/>
          </a:xfrm>
        </p:spPr>
        <p:txBody>
          <a:bodyPr/>
          <a:lstStyle/>
          <a:p>
            <a:pPr algn="ctr"/>
            <a:r>
              <a:rPr lang="es-MX" sz="4000" dirty="0"/>
              <a:t>RECURSOS ORGANIZACIONALES</a:t>
            </a:r>
            <a:endParaRPr lang="es-AR" sz="40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51121F7-AFE1-4D81-8816-5AE6AAFF2B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692" y="1350498"/>
            <a:ext cx="11840308" cy="550750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MX" u="sng" dirty="0"/>
              <a:t>Recursos humanos</a:t>
            </a:r>
            <a:r>
              <a:rPr lang="es-MX" dirty="0">
                <a:sym typeface="Wingdings" panose="05000000000000000000" pitchFamily="2" charset="2"/>
              </a:rPr>
              <a:t> personas que ingresan, permanecen o participan en la organización. Único recurso vivo y dinámico de la organización y decide por los demás. Mas que recurso son participantes de la organización. </a:t>
            </a:r>
          </a:p>
          <a:p>
            <a:pPr>
              <a:lnSpc>
                <a:spcPct val="150000"/>
              </a:lnSpc>
            </a:pPr>
            <a:r>
              <a:rPr lang="es-MX" u="sng" dirty="0">
                <a:sym typeface="Wingdings" panose="05000000000000000000" pitchFamily="2" charset="2"/>
              </a:rPr>
              <a:t>Recursos mercadológicos</a:t>
            </a:r>
            <a:r>
              <a:rPr lang="es-MX" dirty="0">
                <a:sym typeface="Wingdings" panose="05000000000000000000" pitchFamily="2" charset="2"/>
              </a:rPr>
              <a:t> medios empleados para localizar, contactar e influir a los clientes o usuarios. Incluyen el mercado de consumidores o clientes. Actividades de investigación y análisis del mercado, sistema de ventas, publicidad, nuevos productos en base a nuevas demandas, asistencia técnica al consumidor, etc.</a:t>
            </a:r>
            <a:endParaRPr lang="es-AR" dirty="0">
              <a:sym typeface="Wingdings" panose="05000000000000000000" pitchFamily="2" charset="2"/>
            </a:endParaRPr>
          </a:p>
          <a:p>
            <a:pPr>
              <a:lnSpc>
                <a:spcPct val="150000"/>
              </a:lnSpc>
            </a:pPr>
            <a:r>
              <a:rPr lang="es-AR" u="sng" dirty="0">
                <a:sym typeface="Wingdings" panose="05000000000000000000" pitchFamily="2" charset="2"/>
              </a:rPr>
              <a:t>Recursos administrativos</a:t>
            </a:r>
            <a:r>
              <a:rPr lang="es-AR" dirty="0">
                <a:sym typeface="Wingdings" panose="05000000000000000000" pitchFamily="2" charset="2"/>
              </a:rPr>
              <a:t> medios para planificación, dirección, control y organización de actividades. Toma de decisiones, esquemas de coordinación e integración utilizados por la organización. </a:t>
            </a:r>
            <a:endParaRPr lang="es-MX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2304945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8D4C0A36-850B-4EAC-A243-F9754CCEFA7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85071" y="633046"/>
            <a:ext cx="7709095" cy="5615354"/>
          </a:xfrm>
        </p:spPr>
      </p:pic>
    </p:spTree>
    <p:extLst>
      <p:ext uri="{BB962C8B-B14F-4D97-AF65-F5344CB8AC3E}">
        <p14:creationId xmlns:p14="http://schemas.microsoft.com/office/powerpoint/2010/main" val="26536543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3BDC91-1942-4FEF-BF55-33DCD38B8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43036"/>
          </a:xfrm>
        </p:spPr>
        <p:txBody>
          <a:bodyPr/>
          <a:lstStyle/>
          <a:p>
            <a:pPr algn="ctr"/>
            <a:r>
              <a:rPr lang="es-MX" sz="4000" dirty="0"/>
              <a:t>ESTILOS DE ARH</a:t>
            </a:r>
            <a:endParaRPr lang="es-AR" sz="40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85156F2-7D1B-43EA-A5E1-5F47149A26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948" y="1491175"/>
            <a:ext cx="11788726" cy="514877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s-MX" dirty="0"/>
              <a:t>La ARH no es labor exclusiva del profesional de RR.HH., sino una responsabilidad que compete a todas las áreas y niveles de la organización.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s-MX" dirty="0"/>
              <a:t>Las organizaciones se diseñan y administran según las teorías que predominan, con sus principios y presupuestos. 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s-MX" u="sng" dirty="0" err="1"/>
              <a:t>McGREGOR</a:t>
            </a:r>
            <a:r>
              <a:rPr lang="es-MX" u="sng" dirty="0"/>
              <a:t> </a:t>
            </a:r>
            <a:r>
              <a:rPr lang="es-MX" dirty="0">
                <a:sym typeface="Wingdings" panose="05000000000000000000" pitchFamily="2" charset="2"/>
              </a:rPr>
              <a:t> teórico del comportamiento en la teoría de las organizaciones. Dos concepciones opuestas de administración:</a:t>
            </a:r>
          </a:p>
          <a:p>
            <a:pPr marL="0" indent="0">
              <a:lnSpc>
                <a:spcPct val="150000"/>
              </a:lnSpc>
              <a:buNone/>
            </a:pPr>
            <a:endParaRPr lang="es-MX" dirty="0">
              <a:sym typeface="Wingdings" panose="05000000000000000000" pitchFamily="2" charset="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s-MX" u="sng" dirty="0">
                <a:sym typeface="Wingdings" panose="05000000000000000000" pitchFamily="2" charset="2"/>
              </a:rPr>
              <a:t>1- CONCEPCIÓN TRADICIONAL DE LA ADMINISTRACIÓN: TEORÍA X.</a:t>
            </a:r>
          </a:p>
          <a:p>
            <a:pPr>
              <a:lnSpc>
                <a:spcPct val="150000"/>
              </a:lnSpc>
            </a:pPr>
            <a:r>
              <a:rPr lang="es-MX" dirty="0"/>
              <a:t>La motivación primordial del hombre son los incentivos económicos;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980043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5500ED-E423-473D-8853-30F851A23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14900"/>
          </a:xfrm>
        </p:spPr>
        <p:txBody>
          <a:bodyPr/>
          <a:lstStyle/>
          <a:p>
            <a:pPr algn="ctr"/>
            <a:r>
              <a:rPr lang="es-MX" sz="4000" dirty="0"/>
              <a:t>TEORÍA X</a:t>
            </a:r>
            <a:endParaRPr lang="es-AR" sz="40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BF1DD17-D42A-45C3-AEF7-24E1FE8989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354" y="1463040"/>
            <a:ext cx="11563643" cy="513470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s-MX" dirty="0"/>
              <a:t>El hombre es incapaz solo de lograr autocontrol y autodisciplina;</a:t>
            </a:r>
          </a:p>
          <a:p>
            <a:pPr>
              <a:lnSpc>
                <a:spcPct val="150000"/>
              </a:lnSpc>
            </a:pPr>
            <a:r>
              <a:rPr lang="es-MX" dirty="0"/>
              <a:t>Sin la intervención activa de la administración, las personas permanecerían pasivas frente a las necesidades de la organización, se resistirían a cumplirlas. Por ello deben ser castigadas, coaccionadas, controladas, sus actividades deben ser dirigidas.</a:t>
            </a:r>
          </a:p>
          <a:p>
            <a:pPr>
              <a:lnSpc>
                <a:spcPct val="150000"/>
              </a:lnSpc>
            </a:pPr>
            <a:r>
              <a:rPr lang="es-AR" dirty="0"/>
              <a:t>El hombre es negligente por naturaleza, evita el trabajo o lo hace lo menos posible;</a:t>
            </a:r>
          </a:p>
          <a:p>
            <a:pPr>
              <a:lnSpc>
                <a:spcPct val="150000"/>
              </a:lnSpc>
            </a:pPr>
            <a:r>
              <a:rPr lang="es-AR" dirty="0"/>
              <a:t>Carece de ambición, evita las responsabilidades;</a:t>
            </a:r>
          </a:p>
          <a:p>
            <a:pPr>
              <a:lnSpc>
                <a:spcPct val="150000"/>
              </a:lnSpc>
            </a:pPr>
            <a:r>
              <a:rPr lang="es-AR" dirty="0"/>
              <a:t>Es egocéntrico;</a:t>
            </a:r>
          </a:p>
          <a:p>
            <a:pPr>
              <a:lnSpc>
                <a:spcPct val="150000"/>
              </a:lnSpc>
            </a:pPr>
            <a:r>
              <a:rPr lang="es-AR" dirty="0"/>
              <a:t>Prefiere la seguridad, se opone a los cambios.</a:t>
            </a:r>
          </a:p>
          <a:p>
            <a:pPr>
              <a:lnSpc>
                <a:spcPct val="150000"/>
              </a:lnSpc>
            </a:pPr>
            <a:r>
              <a:rPr lang="es-MX" dirty="0"/>
              <a:t>No debe interferir el propio interés del individuo;</a:t>
            </a:r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0067006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2A24E8-7001-4D30-A436-6BFE50724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43036"/>
          </a:xfrm>
        </p:spPr>
        <p:txBody>
          <a:bodyPr/>
          <a:lstStyle/>
          <a:p>
            <a:pPr algn="ctr"/>
            <a:r>
              <a:rPr lang="es-MX" dirty="0"/>
              <a:t>TEORÍA Y</a:t>
            </a:r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9FDF1CB-E13D-4DE6-A8A9-593378888C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760" y="1420838"/>
            <a:ext cx="11535508" cy="52331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u="sng" dirty="0"/>
              <a:t>2- NUEVA CONCEPCIÓN DE LA ADMINISTRACIÓN: TEORÍA Y.</a:t>
            </a:r>
          </a:p>
          <a:p>
            <a:pPr marL="0" indent="0">
              <a:buNone/>
            </a:pPr>
            <a:endParaRPr lang="es-MX" u="sng" dirty="0"/>
          </a:p>
          <a:p>
            <a:pPr>
              <a:lnSpc>
                <a:spcPct val="150000"/>
              </a:lnSpc>
            </a:pPr>
            <a:r>
              <a:rPr lang="es-MX" dirty="0"/>
              <a:t>El esfuerzo físico o mental en un trabajo es tan natural como el descanso. No siente que sea desagradable trabajar; el trabajo debería ser fuente de satisfacción y no de castigo.</a:t>
            </a:r>
          </a:p>
          <a:p>
            <a:pPr>
              <a:lnSpc>
                <a:spcPct val="150000"/>
              </a:lnSpc>
            </a:pPr>
            <a:r>
              <a:rPr lang="es-MX" dirty="0"/>
              <a:t>El hombre debe autodirigirse y autocontrolarse para ponerse al servicio de los objetivos que se le confían.</a:t>
            </a:r>
          </a:p>
          <a:p>
            <a:pPr>
              <a:lnSpc>
                <a:spcPct val="150000"/>
              </a:lnSpc>
            </a:pPr>
            <a:r>
              <a:rPr lang="es-MX" dirty="0"/>
              <a:t>Recompensas significativas por obtener logros y objetivos organizacionales.</a:t>
            </a:r>
          </a:p>
          <a:p>
            <a:pPr>
              <a:lnSpc>
                <a:spcPct val="150000"/>
              </a:lnSpc>
            </a:pPr>
            <a:r>
              <a:rPr lang="es-MX" dirty="0"/>
              <a:t>Capacidad de desarrollo, imaginación e ingenio para la solución de problemas.</a:t>
            </a:r>
          </a:p>
          <a:p>
            <a:pPr>
              <a:lnSpc>
                <a:spcPct val="150000"/>
              </a:lnSpc>
            </a:pPr>
            <a:r>
              <a:rPr lang="es-MX" dirty="0"/>
              <a:t>El hombre no es pasivo ni contraviene los objetivos de la organización; posee motivación básica, capacidad de desarrollo, capacidad de asumir responsabilidades, etc.  </a:t>
            </a:r>
          </a:p>
          <a:p>
            <a:endParaRPr lang="es-MX" dirty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7569505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377</TotalTime>
  <Words>1322</Words>
  <Application>Microsoft Office PowerPoint</Application>
  <PresentationFormat>Panorámica</PresentationFormat>
  <Paragraphs>90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1" baseType="lpstr">
      <vt:lpstr>Arial</vt:lpstr>
      <vt:lpstr>Century Gothic</vt:lpstr>
      <vt:lpstr>Wingdings</vt:lpstr>
      <vt:lpstr>Wingdings 3</vt:lpstr>
      <vt:lpstr>Ion</vt:lpstr>
      <vt:lpstr>ADMINISTRACIÓN DE LOS RECURSOS HUMANOS</vt:lpstr>
      <vt:lpstr>ARH</vt:lpstr>
      <vt:lpstr>RECURSOS ORGANIZACIONALES</vt:lpstr>
      <vt:lpstr>RECURSOS ORGANIZACIONALES</vt:lpstr>
      <vt:lpstr>RECURSOS ORGANIZACIONALES</vt:lpstr>
      <vt:lpstr>Presentación de PowerPoint</vt:lpstr>
      <vt:lpstr>ESTILOS DE ARH</vt:lpstr>
      <vt:lpstr>TEORÍA X</vt:lpstr>
      <vt:lpstr>TEORÍA Y</vt:lpstr>
      <vt:lpstr>TEORÍA Y</vt:lpstr>
      <vt:lpstr>TEORÍA Y</vt:lpstr>
      <vt:lpstr>TEORÍA Z</vt:lpstr>
      <vt:lpstr>SISTEMAS DE ADMINISTRACIÓN DE LAS ORGANIZACIONES HUMANAS</vt:lpstr>
      <vt:lpstr>SISTEMAS ORGANIZACIONALES</vt:lpstr>
      <vt:lpstr>SISTEMAS ORGANIZACIONALES</vt:lpstr>
      <vt:lpstr>SISTEMAS ORGANIZACIONALES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ADMINISTRACIÓN DE LOS RECURSOS HUMANOS</dc:title>
  <dc:creator>Usuario</dc:creator>
  <cp:lastModifiedBy>Usuario</cp:lastModifiedBy>
  <cp:revision>2</cp:revision>
  <dcterms:created xsi:type="dcterms:W3CDTF">2023-03-28T21:15:55Z</dcterms:created>
  <dcterms:modified xsi:type="dcterms:W3CDTF">2023-03-29T15:28:48Z</dcterms:modified>
</cp:coreProperties>
</file>