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58" r:id="rId5"/>
    <p:sldId id="263" r:id="rId6"/>
    <p:sldId id="259" r:id="rId7"/>
    <p:sldId id="264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3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E655F3-A450-4AA8-A7A6-7EB247B8B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1096617"/>
          </a:xfrm>
        </p:spPr>
        <p:txBody>
          <a:bodyPr/>
          <a:lstStyle/>
          <a:p>
            <a:r>
              <a:rPr lang="es-MX" sz="5400" dirty="0"/>
              <a:t>RELACIONES HUMANAS II</a:t>
            </a:r>
            <a:endParaRPr lang="es-AR" sz="5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3E5F9C4-E316-46C2-A830-7AF63B4AFD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3061252"/>
            <a:ext cx="8825658" cy="622852"/>
          </a:xfrm>
        </p:spPr>
        <p:txBody>
          <a:bodyPr>
            <a:normAutofit/>
          </a:bodyPr>
          <a:lstStyle/>
          <a:p>
            <a:pPr algn="ctr"/>
            <a:r>
              <a:rPr lang="es-MX" sz="3200" dirty="0"/>
              <a:t>SOBRE EL FACTOR HUMANO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86D2E78-65EA-4EFD-8B9F-BBB44CCCCF1B}"/>
              </a:ext>
            </a:extLst>
          </p:cNvPr>
          <p:cNvSpPr txBox="1"/>
          <p:nvPr/>
        </p:nvSpPr>
        <p:spPr>
          <a:xfrm>
            <a:off x="7513983" y="5420139"/>
            <a:ext cx="4094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err="1"/>
              <a:t>CHRISTOPHE</a:t>
            </a:r>
            <a:r>
              <a:rPr lang="es-MX" dirty="0"/>
              <a:t> </a:t>
            </a:r>
            <a:r>
              <a:rPr lang="es-MX" dirty="0" err="1"/>
              <a:t>DEJOURS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84952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3CE6B6-C388-4109-A712-BA83140C7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99004"/>
          </a:xfrm>
        </p:spPr>
        <p:txBody>
          <a:bodyPr/>
          <a:lstStyle/>
          <a:p>
            <a:pPr algn="ctr"/>
            <a:r>
              <a:rPr lang="es-MX" sz="4000" dirty="0"/>
              <a:t>SOBRE EL FACTOR HUMANO</a:t>
            </a:r>
            <a:endParaRPr lang="es-A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C70EE0-ED41-4CEF-9050-894881D902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1351722"/>
            <a:ext cx="11410122" cy="522135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b="1" dirty="0"/>
              <a:t>ORIENTACIONES DE LA INVESTIGACIÓN DEL </a:t>
            </a:r>
            <a:r>
              <a:rPr lang="es-MX" b="1" dirty="0" err="1"/>
              <a:t>FH</a:t>
            </a:r>
            <a:r>
              <a:rPr lang="es-MX" b="1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1- LAS CUESTIONES INICIALES</a:t>
            </a:r>
            <a:r>
              <a:rPr lang="es-MX" dirty="0">
                <a:sym typeface="Wingdings" panose="05000000000000000000" pitchFamily="2" charset="2"/>
              </a:rPr>
              <a:t>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>
                <a:sym typeface="Wingdings" panose="05000000000000000000" pitchFamily="2" charset="2"/>
              </a:rPr>
              <a:t>-    ¿Cuales son los orígenes y cuales los medios de controlar las</a:t>
            </a:r>
            <a:r>
              <a:rPr lang="es-MX" b="1" i="1" dirty="0">
                <a:sym typeface="Wingdings" panose="05000000000000000000" pitchFamily="2" charset="2"/>
              </a:rPr>
              <a:t> fallas </a:t>
            </a:r>
            <a:r>
              <a:rPr lang="es-MX" dirty="0">
                <a:sym typeface="Wingdings" panose="05000000000000000000" pitchFamily="2" charset="2"/>
              </a:rPr>
              <a:t>humanas en el trabajo?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s-MX" dirty="0">
                <a:sym typeface="Wingdings" panose="05000000000000000000" pitchFamily="2" charset="2"/>
              </a:rPr>
              <a:t>¿cómo movilizar, desarrollar y administrar los </a:t>
            </a:r>
            <a:r>
              <a:rPr lang="es-MX" b="1" i="1" dirty="0">
                <a:sym typeface="Wingdings" panose="05000000000000000000" pitchFamily="2" charset="2"/>
              </a:rPr>
              <a:t>recursos</a:t>
            </a:r>
            <a:r>
              <a:rPr lang="es-MX" i="1" dirty="0">
                <a:sym typeface="Wingdings" panose="05000000000000000000" pitchFamily="2" charset="2"/>
              </a:rPr>
              <a:t> </a:t>
            </a:r>
            <a:r>
              <a:rPr lang="es-MX" dirty="0">
                <a:sym typeface="Wingdings" panose="05000000000000000000" pitchFamily="2" charset="2"/>
              </a:rPr>
              <a:t>humanos?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u="sng" dirty="0">
                <a:sym typeface="Wingdings" panose="05000000000000000000" pitchFamily="2" charset="2"/>
              </a:rPr>
              <a:t>ORIENTACIONES REFERIDAS A LAS ANTERIORES:</a:t>
            </a:r>
          </a:p>
          <a:p>
            <a:pPr marL="457200" indent="-457200">
              <a:lnSpc>
                <a:spcPct val="150000"/>
              </a:lnSpc>
              <a:buAutoNum type="alphaLcParenR"/>
            </a:pPr>
            <a:r>
              <a:rPr lang="es-MX" b="1" u="sng" dirty="0">
                <a:sym typeface="Wingdings" panose="05000000000000000000" pitchFamily="2" charset="2"/>
              </a:rPr>
              <a:t>Objetivos de la acción         </a:t>
            </a:r>
            <a:r>
              <a:rPr lang="es-MX" dirty="0">
                <a:sym typeface="Wingdings" panose="05000000000000000000" pitchFamily="2" charset="2"/>
              </a:rPr>
              <a:t>Falla  preocupación principal: seguridad.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>
                <a:sym typeface="Wingdings" panose="05000000000000000000" pitchFamily="2" charset="2"/>
              </a:rPr>
              <a:t>                                                        Recurso  preocupación por la calidad. </a:t>
            </a:r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1EC98F8B-FAAC-46AF-A5D2-0B306BFA2DD4}"/>
              </a:ext>
            </a:extLst>
          </p:cNvPr>
          <p:cNvCxnSpPr>
            <a:cxnSpLocks/>
          </p:cNvCxnSpPr>
          <p:nvPr/>
        </p:nvCxnSpPr>
        <p:spPr>
          <a:xfrm>
            <a:off x="3670852" y="5035826"/>
            <a:ext cx="225287" cy="4704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2C082104-5496-4E9D-BBE7-6A7BBA16D9B1}"/>
              </a:ext>
            </a:extLst>
          </p:cNvPr>
          <p:cNvCxnSpPr/>
          <p:nvPr/>
        </p:nvCxnSpPr>
        <p:spPr>
          <a:xfrm>
            <a:off x="3670852" y="5035826"/>
            <a:ext cx="49033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1454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5D660E-FD0C-496C-AADE-18AD94F53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45995"/>
          </a:xfrm>
        </p:spPr>
        <p:txBody>
          <a:bodyPr/>
          <a:lstStyle/>
          <a:p>
            <a:r>
              <a:rPr lang="es-MX" sz="3600" dirty="0"/>
              <a:t>ORIENTACIONES DE INVESTIGACIÓN</a:t>
            </a:r>
            <a:endParaRPr lang="es-AR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A7A308-17AD-41D5-A1F8-E0ED384F0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0" y="1444488"/>
            <a:ext cx="10884261" cy="4960794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s-MX" b="1" u="sng" dirty="0">
                <a:sym typeface="Wingdings" panose="05000000000000000000" pitchFamily="2" charset="2"/>
              </a:rPr>
              <a:t>b) Previsibilidad de las conductas humanas: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>
                <a:sym typeface="Wingdings" panose="05000000000000000000" pitchFamily="2" charset="2"/>
              </a:rPr>
              <a:t>F  es posible caracterizar integralmente la situación de trabajo. La intervención humana adecuada se supone cognoscible por adelantado, pueden preverse.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>
                <a:sym typeface="Wingdings" panose="05000000000000000000" pitchFamily="2" charset="2"/>
              </a:rPr>
              <a:t>R  la situación de trabajo no puede conocerse enteramente: dar lugar a lo incidental y lo desconocido.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b="1" u="sng" dirty="0">
                <a:sym typeface="Wingdings" panose="05000000000000000000" pitchFamily="2" charset="2"/>
              </a:rPr>
              <a:t>c) Orientación normativa: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>
                <a:sym typeface="Wingdings" panose="05000000000000000000" pitchFamily="2" charset="2"/>
              </a:rPr>
              <a:t>F: orden en base a normas funcionales, disciplinarias (sin referencia a valores)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>
                <a:sym typeface="Wingdings" panose="05000000000000000000" pitchFamily="2" charset="2"/>
              </a:rPr>
              <a:t>R: ordenado en base a valores (cultura de lo justo-injusto, bien-mal, deseable-indeseable)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81587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866F8F-391D-4402-8565-AAC30A583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73717"/>
          </a:xfrm>
        </p:spPr>
        <p:txBody>
          <a:bodyPr/>
          <a:lstStyle/>
          <a:p>
            <a:pPr algn="ctr"/>
            <a:r>
              <a:rPr kumimoji="0" lang="es-MX" sz="3600" b="0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SOBRE EL FACTOR HUMANO</a:t>
            </a:r>
            <a:endParaRPr lang="es-A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ED98A6-546C-4B62-9F98-E17A5B0CC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296" y="1696278"/>
            <a:ext cx="11065565" cy="455212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MX" b="1" dirty="0"/>
              <a:t>2- LOS ENFOQUES DE INVESTIGACIÓN</a:t>
            </a:r>
            <a:r>
              <a:rPr lang="es-MX" b="1" dirty="0">
                <a:sym typeface="Wingdings" panose="05000000000000000000" pitchFamily="2" charset="2"/>
              </a:rPr>
              <a:t> </a:t>
            </a:r>
            <a:endParaRPr lang="es-MX" dirty="0"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MX" u="sng" dirty="0">
                <a:sym typeface="Wingdings" panose="05000000000000000000" pitchFamily="2" charset="2"/>
              </a:rPr>
              <a:t>FACTOR HUMANO EN TÉRMINOS DE FALLA</a:t>
            </a:r>
            <a:r>
              <a:rPr lang="es-MX" dirty="0">
                <a:sym typeface="Wingdings" panose="05000000000000000000" pitchFamily="2" charset="2"/>
              </a:rPr>
              <a:t> nociones prácticas: control, supervisión, consigna, sanción, formación, etc.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u="sng" dirty="0">
                <a:sym typeface="Wingdings" panose="05000000000000000000" pitchFamily="2" charset="2"/>
              </a:rPr>
              <a:t>Prácticas que demandan</a:t>
            </a:r>
            <a:r>
              <a:rPr lang="es-MX" dirty="0">
                <a:sym typeface="Wingdings" panose="05000000000000000000" pitchFamily="2" charset="2"/>
              </a:rPr>
              <a:t> análisis científico del comportamiento, descomponiendo sus elementos para estudiarlos separadamente  asistencia a la decisión sustitución de persona por automatismos.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u="sng" dirty="0">
                <a:sym typeface="Wingdings" panose="05000000000000000000" pitchFamily="2" charset="2"/>
              </a:rPr>
              <a:t>Enfoque planteado por</a:t>
            </a:r>
            <a:r>
              <a:rPr lang="es-MX" dirty="0">
                <a:sym typeface="Wingdings" panose="05000000000000000000" pitchFamily="2" charset="2"/>
              </a:rPr>
              <a:t>: ciencias de la ingeniería y ciencias cognitivas;</a:t>
            </a:r>
          </a:p>
          <a:p>
            <a:pPr marL="0" indent="0">
              <a:lnSpc>
                <a:spcPct val="150000"/>
              </a:lnSpc>
              <a:buNone/>
            </a:pPr>
            <a:endParaRPr lang="es-MX" dirty="0">
              <a:sym typeface="Wingdings" panose="05000000000000000000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endParaRPr lang="es-MX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26361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FFDF51-934E-4C34-8E30-0BA8A1EB4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6239"/>
          </a:xfrm>
        </p:spPr>
        <p:txBody>
          <a:bodyPr/>
          <a:lstStyle/>
          <a:p>
            <a:pPr algn="ctr"/>
            <a:r>
              <a:rPr lang="es-MX" sz="3600" dirty="0"/>
              <a:t>SOBRE EL FACTOR HUMANO</a:t>
            </a:r>
            <a:endParaRPr lang="es-AR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B04ECB-424A-4D68-BA0D-868F6EF21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2" y="2133600"/>
            <a:ext cx="10791494" cy="4114800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MX" u="sng" dirty="0">
                <a:sym typeface="Wingdings" panose="05000000000000000000" pitchFamily="2" charset="2"/>
              </a:rPr>
              <a:t>FACTOR HUMANO EN TÉRMINOS DE RECURSOS</a:t>
            </a:r>
            <a:r>
              <a:rPr lang="es-MX" dirty="0">
                <a:sym typeface="Wingdings" panose="05000000000000000000" pitchFamily="2" charset="2"/>
              </a:rPr>
              <a:t> nociones prácticas: motivación, comunicación, cultura, valores, relaciones de trabajo, afectivas, etc.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s-MX" dirty="0">
                <a:sym typeface="Wingdings" panose="05000000000000000000" pitchFamily="2" charset="2"/>
              </a:rPr>
              <a:t>Demandan un análisis de las conductas no reductibles a comportamientos  análisis de las interacciones sociales, afectivas; estrategias de los actores.</a:t>
            </a:r>
          </a:p>
          <a:p>
            <a:pPr marL="0" indent="0">
              <a:lnSpc>
                <a:spcPct val="150000"/>
              </a:lnSpc>
              <a:buNone/>
            </a:pPr>
            <a:endParaRPr lang="es-MX" dirty="0">
              <a:sym typeface="Wingdings" panose="05000000000000000000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s-MX" u="sng" dirty="0">
                <a:sym typeface="Wingdings" panose="05000000000000000000" pitchFamily="2" charset="2"/>
              </a:rPr>
              <a:t>Enfoque planteado por </a:t>
            </a:r>
            <a:r>
              <a:rPr lang="es-MX" dirty="0">
                <a:sym typeface="Wingdings" panose="05000000000000000000" pitchFamily="2" charset="2"/>
              </a:rPr>
              <a:t> psicología social, escuelas de “relaciones humanas”; actualmente por ciencias de la administración de RR.HH.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62160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D8F876-AA2B-4D42-B395-B415404F9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26725"/>
          </a:xfrm>
        </p:spPr>
        <p:txBody>
          <a:bodyPr/>
          <a:lstStyle/>
          <a:p>
            <a:pPr algn="ctr"/>
            <a:r>
              <a:rPr kumimoji="0" lang="es-MX" sz="3600" b="0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SOBRE EL FACTOR HUMANO</a:t>
            </a:r>
            <a:endParaRPr lang="es-A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F03166-E87B-42EF-B120-FCEA6F55E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09" y="1537252"/>
            <a:ext cx="11728173" cy="471114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dirty="0"/>
              <a:t>PRESUPUESTOS TEÓRICOS BASADOS EN ESAS DOS ORIENTACIONES (BAJO 3 CONCEPTOS FUNDAMENTALES):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1- </a:t>
            </a:r>
            <a:r>
              <a:rPr lang="es-MX" b="1" u="sng" dirty="0"/>
              <a:t>CONCEPCIÓN O MODELO DE PERSONA: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A- Factor Humano como FALLA): Modelo modular (no integral) que pase por una fragmentación de los procesos psico-sensorio-motores, cognitivos, celulares, etc.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B- (</a:t>
            </a:r>
            <a:r>
              <a:rPr lang="es-MX" dirty="0" err="1"/>
              <a:t>F.H</a:t>
            </a:r>
            <a:r>
              <a:rPr lang="es-MX" dirty="0"/>
              <a:t>. COMO RECURSO): persona holística e interactiva.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- Conceptos base: intencionalidad, estrategia; somos actores sociales.</a:t>
            </a:r>
          </a:p>
          <a:p>
            <a:pPr marL="0" indent="0">
              <a:lnSpc>
                <a:spcPct val="150000"/>
              </a:lnSpc>
              <a:buNone/>
            </a:pPr>
            <a:endParaRPr lang="es-MX" b="1" u="sng" dirty="0"/>
          </a:p>
        </p:txBody>
      </p:sp>
    </p:spTree>
    <p:extLst>
      <p:ext uri="{BB962C8B-B14F-4D97-AF65-F5344CB8AC3E}">
        <p14:creationId xmlns:p14="http://schemas.microsoft.com/office/powerpoint/2010/main" val="2767247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522312-E5F2-4E13-B0D0-CFB5DE31D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26725"/>
          </a:xfrm>
        </p:spPr>
        <p:txBody>
          <a:bodyPr/>
          <a:lstStyle/>
          <a:p>
            <a:pPr algn="ctr"/>
            <a:r>
              <a:rPr lang="es-MX" sz="3600" dirty="0"/>
              <a:t>SOBRE EL FACTOR HUMANO</a:t>
            </a:r>
            <a:endParaRPr lang="es-AR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123541-F338-4213-9EDC-4F9E1401D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0" y="1630018"/>
            <a:ext cx="10791496" cy="461838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s-MX" b="1" u="sng" dirty="0"/>
              <a:t>2- CONCEPTO DE TECNOLOGÍA: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A- </a:t>
            </a:r>
            <a:r>
              <a:rPr lang="es-MX" dirty="0" err="1"/>
              <a:t>FH</a:t>
            </a:r>
            <a:r>
              <a:rPr lang="es-MX" dirty="0"/>
              <a:t> F </a:t>
            </a:r>
            <a:r>
              <a:rPr lang="es-MX" dirty="0">
                <a:sym typeface="Wingdings" panose="05000000000000000000" pitchFamily="2" charset="2"/>
              </a:rPr>
              <a:t> aplicación de conocimientos teóricos en ámbitos de producción y economía.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- Objetos y mecanismos necesarios para la acción de máquinas, instalaciones, procesos mecánicos e informáticos. (ingeniería)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AR" dirty="0"/>
              <a:t>B- </a:t>
            </a:r>
            <a:r>
              <a:rPr lang="es-AR" dirty="0" err="1"/>
              <a:t>FH</a:t>
            </a:r>
            <a:r>
              <a:rPr lang="es-AR" dirty="0"/>
              <a:t> R: Habilidades, los saber hacer, el uso del cuerpo en el trabajo. Análisis de las habilidades y de las conductas. (ciencia humana)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38550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DE763C-BE87-42BB-84FD-83CC5C48C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44778"/>
          </a:xfrm>
        </p:spPr>
        <p:txBody>
          <a:bodyPr/>
          <a:lstStyle/>
          <a:p>
            <a:pPr algn="ctr"/>
            <a:r>
              <a:rPr kumimoji="0" lang="es-MX" sz="4000" b="0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SOBRE EL FACTOR HUMANO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E7F248-33F0-45C6-8A00-41D768F87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10" y="2052918"/>
            <a:ext cx="11357112" cy="419548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MX" b="1" u="sng" dirty="0"/>
              <a:t>3 PRESUPUESTOS RELATIVOS AL CONCEPTO DE TRABAJO: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A- Se evoca a la negligencia o incompetencia; se naturaliza la falla.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B- no es negligencia de los operadores, sino del diseño.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- Se discute sobre la iniciativa, el compromiso y la motivación; análisis de las comunicaciones, del clima laboral, los valores, las relaciones entre las personas; los procesos </a:t>
            </a:r>
            <a:r>
              <a:rPr lang="es-MX" dirty="0" err="1"/>
              <a:t>intrasubjetivos</a:t>
            </a:r>
            <a:r>
              <a:rPr lang="es-MX" dirty="0"/>
              <a:t> e intersubjetivos y las relaciones entre el individuo y la organización.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98032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050302-8F28-442A-884A-BB4FC1903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12256"/>
          </a:xfrm>
        </p:spPr>
        <p:txBody>
          <a:bodyPr/>
          <a:lstStyle/>
          <a:p>
            <a:pPr algn="ctr"/>
            <a:r>
              <a:rPr kumimoji="0" lang="es-MX" sz="3600" b="0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SOBRE EL FACTOR HUMANO</a:t>
            </a:r>
            <a:endParaRPr lang="es-A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5718C8-0E25-4FA0-9FAE-9087210B4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ANÁLISIS CRITICO SOBRE LOS PRESUPUESTOS: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447067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386</TotalTime>
  <Words>570</Words>
  <Application>Microsoft Office PowerPoint</Application>
  <PresentationFormat>Panorámica</PresentationFormat>
  <Paragraphs>46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Wingdings</vt:lpstr>
      <vt:lpstr>Wingdings 3</vt:lpstr>
      <vt:lpstr>Ion</vt:lpstr>
      <vt:lpstr>RELACIONES HUMANAS II</vt:lpstr>
      <vt:lpstr>SOBRE EL FACTOR HUMANO</vt:lpstr>
      <vt:lpstr>ORIENTACIONES DE INVESTIGACIÓN</vt:lpstr>
      <vt:lpstr>SOBRE EL FACTOR HUMANO</vt:lpstr>
      <vt:lpstr>SOBRE EL FACTOR HUMANO</vt:lpstr>
      <vt:lpstr>SOBRE EL FACTOR HUMANO</vt:lpstr>
      <vt:lpstr>SOBRE EL FACTOR HUMANO</vt:lpstr>
      <vt:lpstr>SOBRE EL FACTOR HUMANO</vt:lpstr>
      <vt:lpstr>SOBRE EL FACTOR HUMANO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RELACIONES HUMANAS II</dc:title>
  <dc:creator>Usuario</dc:creator>
  <cp:lastModifiedBy>joaquin11delosreyes@gmail.com</cp:lastModifiedBy>
  <cp:revision>4</cp:revision>
  <dcterms:created xsi:type="dcterms:W3CDTF">2023-03-21T23:17:56Z</dcterms:created>
  <dcterms:modified xsi:type="dcterms:W3CDTF">2026-03-25T20:01:30Z</dcterms:modified>
</cp:coreProperties>
</file>