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E4A9AD-B039-43F0-B485-3DD97D919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1110237"/>
          </a:xfrm>
        </p:spPr>
        <p:txBody>
          <a:bodyPr/>
          <a:lstStyle/>
          <a:p>
            <a:r>
              <a:rPr lang="es-MX" dirty="0"/>
              <a:t>RELACIONES HUMANAS II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B789FD-A4DF-4334-83FB-E4634E5BED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87826" y="3670852"/>
            <a:ext cx="9978887" cy="2120347"/>
          </a:xfrm>
        </p:spPr>
        <p:txBody>
          <a:bodyPr>
            <a:normAutofit/>
          </a:bodyPr>
          <a:lstStyle/>
          <a:p>
            <a:r>
              <a:rPr lang="es-MX" sz="3200" dirty="0"/>
              <a:t>SOBRE LA ADMINISTRACIÓN DE LOS RECURSOS HUMANOS</a:t>
            </a:r>
          </a:p>
          <a:p>
            <a:r>
              <a:rPr lang="es-MX" sz="3200" dirty="0"/>
              <a:t> ADALBERTO CHIAVENATO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1838878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3DA2F7-3818-430B-9992-B3EF8BFA0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742122"/>
          </a:xfrm>
        </p:spPr>
        <p:txBody>
          <a:bodyPr/>
          <a:lstStyle/>
          <a:p>
            <a:pPr algn="ctr"/>
            <a:r>
              <a:rPr lang="es-MX" dirty="0"/>
              <a:t>ORGANIZACIONES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A2BE24-0D10-4C8E-A701-A654A64A2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7" y="1643271"/>
            <a:ext cx="11675165" cy="521473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es-MX" sz="2600" dirty="0"/>
              <a:t>EFICACIA ORGANIZACIONAL</a:t>
            </a:r>
            <a:r>
              <a:rPr lang="es-MX" sz="2600" dirty="0">
                <a:sym typeface="Wingdings" panose="05000000000000000000" pitchFamily="2" charset="2"/>
              </a:rPr>
              <a:t> DIFERENTES MANERAS DE EVALUAR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s-MX" sz="2600" dirty="0">
                <a:sym typeface="Wingdings" panose="05000000000000000000" pitchFamily="2" charset="2"/>
              </a:rPr>
              <a:t>1- MEDICIÓN TRADICIONAL: RESULTADO FINAL (PRODUCTOS)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s-AR" sz="2600" dirty="0"/>
              <a:t>2- </a:t>
            </a:r>
            <a:r>
              <a:rPr lang="es-AR" sz="2600" dirty="0" err="1"/>
              <a:t>NEGANDHI</a:t>
            </a:r>
            <a:r>
              <a:rPr lang="es-AR" sz="2600" dirty="0">
                <a:sym typeface="Wingdings" panose="05000000000000000000" pitchFamily="2" charset="2"/>
              </a:rPr>
              <a:t> CAPACIDAD DE LA ADMINISTRACIÓN PARA ENCONTRAR LA FUERZA LABORAL ADECUADA;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s-AR" sz="2600" dirty="0">
                <a:sym typeface="Wingdings" panose="05000000000000000000" pitchFamily="2" charset="2"/>
              </a:rPr>
              <a:t>-NIVELES DE MORAL DE LOS EMPLEADOS Y SATISFACCIÓN EN EL TRABAJO;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s-AR" sz="2600" dirty="0">
                <a:sym typeface="Wingdings" panose="05000000000000000000" pitchFamily="2" charset="2"/>
              </a:rPr>
              <a:t>-BAJOS NIVELES DE ROTACIÓN DE PERSONAL Y AUSENTISMO;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s-AR" sz="2600" dirty="0">
                <a:sym typeface="Wingdings" panose="05000000000000000000" pitchFamily="2" charset="2"/>
              </a:rPr>
              <a:t>-BUENAS RELACIONES INTERPERSONALES;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s-AR" sz="2600" dirty="0">
                <a:sym typeface="Wingdings" panose="05000000000000000000" pitchFamily="2" charset="2"/>
              </a:rPr>
              <a:t>-BUENAS RELACIONES ENTRE LOS SUBSISTEMAS DEPARTAMENTALES;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s-AR" sz="2600" dirty="0">
                <a:sym typeface="Wingdings" panose="05000000000000000000" pitchFamily="2" charset="2"/>
              </a:rPr>
              <a:t>-PERCEPCIÓN RESPECTO A LOS OBJETIVOS GLOBALES DE LA EMPRESA;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s-AR" sz="2600" dirty="0">
                <a:sym typeface="Wingdings" panose="05000000000000000000" pitchFamily="2" charset="2"/>
              </a:rPr>
              <a:t>-UTILIZACIÓN ADECUADA DE FUERZA LABORAL CALIFICADA;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s-AR" sz="2600" dirty="0">
                <a:sym typeface="Wingdings" panose="05000000000000000000" pitchFamily="2" charset="2"/>
              </a:rPr>
              <a:t>-EFICACIA EMPRESARIAL PARA ADAPTARSE AL AMBIENTE EXTERNO</a:t>
            </a:r>
          </a:p>
          <a:p>
            <a:pPr marL="0" indent="0">
              <a:buNone/>
            </a:pPr>
            <a:r>
              <a:rPr lang="es-AR" dirty="0">
                <a:sym typeface="Wingdings" panose="05000000000000000000" pitchFamily="2" charset="2"/>
              </a:rPr>
              <a:t>-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66246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B51D60-90F7-433D-BAAD-499CB1C76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954157"/>
          </a:xfrm>
        </p:spPr>
        <p:txBody>
          <a:bodyPr/>
          <a:lstStyle/>
          <a:p>
            <a:pPr algn="ctr"/>
            <a:r>
              <a:rPr lang="es-MX" dirty="0"/>
              <a:t>EFICACIA ORGANIZACIONAL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EA2487-B7C5-4450-8B6B-ABFD22697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330" y="1736035"/>
            <a:ext cx="10933043" cy="48900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000" dirty="0"/>
              <a:t>EFICACIA ADMINISTRATIVA </a:t>
            </a:r>
            <a:r>
              <a:rPr lang="es-MX" sz="2000" dirty="0">
                <a:sym typeface="Wingdings" panose="05000000000000000000" pitchFamily="2" charset="2"/>
              </a:rPr>
              <a:t> EFICACIA ORGANIZACIONAL  3 CONDICIONES BÁSICAS: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>
                <a:sym typeface="Wingdings" panose="05000000000000000000" pitchFamily="2" charset="2"/>
              </a:rPr>
              <a:t>                                                      - ALCANCE DE OBJETIVOS EMPRESARIALES;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>
                <a:sym typeface="Wingdings" panose="05000000000000000000" pitchFamily="2" charset="2"/>
              </a:rPr>
              <a:t>                                                      - MANTENIMIENTO DEL SISTEMA INTERNO;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>
                <a:sym typeface="Wingdings" panose="05000000000000000000" pitchFamily="2" charset="2"/>
              </a:rPr>
              <a:t>                                                      - ADAPTACIÓN AL AMBIENTE EXTERNO.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>
                <a:sym typeface="Wingdings" panose="05000000000000000000" pitchFamily="2" charset="2"/>
              </a:rPr>
              <a:t>TODOS LOS AMBIENTES Y CONDICIONES LLEVADAS A CABO POR </a:t>
            </a:r>
            <a:r>
              <a:rPr lang="es-MX" sz="2000" u="sng" dirty="0">
                <a:sym typeface="Wingdings" panose="05000000000000000000" pitchFamily="2" charset="2"/>
              </a:rPr>
              <a:t>PERSONAS.  COMPONENTE INDISPENSABLE.</a:t>
            </a:r>
            <a:endParaRPr lang="es-AR" sz="2000" u="sng" dirty="0"/>
          </a:p>
        </p:txBody>
      </p:sp>
    </p:spTree>
    <p:extLst>
      <p:ext uri="{BB962C8B-B14F-4D97-AF65-F5344CB8AC3E}">
        <p14:creationId xmlns:p14="http://schemas.microsoft.com/office/powerpoint/2010/main" val="2629796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96E011-4A2D-4498-8CAE-879C232C0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649357"/>
          </a:xfrm>
        </p:spPr>
        <p:txBody>
          <a:bodyPr/>
          <a:lstStyle/>
          <a:p>
            <a:pPr algn="ctr"/>
            <a:r>
              <a:rPr lang="es-MX" dirty="0"/>
              <a:t>LAS PERSONAS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A356B2-7189-48F7-A0A2-539FE0E83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" y="1696278"/>
            <a:ext cx="11728174" cy="516172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sz="2000" dirty="0"/>
              <a:t>VARIABILIDAD HUMANA</a:t>
            </a:r>
            <a:r>
              <a:rPr lang="es-MX" sz="2000" dirty="0">
                <a:sym typeface="Wingdings" panose="05000000000000000000" pitchFamily="2" charset="2"/>
              </a:rPr>
              <a:t> PERSONAS COMO PERSONAS: PERSONALIDAD, VALORES, ACTITUDES, ETC.</a:t>
            </a:r>
            <a:endParaRPr lang="es-AR" sz="2000" dirty="0">
              <a:sym typeface="Wingdings" panose="05000000000000000000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s-AR" sz="2000" dirty="0">
                <a:sym typeface="Wingdings" panose="05000000000000000000" pitchFamily="2" charset="2"/>
              </a:rPr>
              <a:t>                                                     PERSONAS COMO RECURSOS: HABILIDADES, DESTREZAS, CONOCIMIENTOS, ETC.</a:t>
            </a:r>
          </a:p>
          <a:p>
            <a:pPr>
              <a:lnSpc>
                <a:spcPct val="150000"/>
              </a:lnSpc>
            </a:pPr>
            <a:r>
              <a:rPr lang="es-AR" sz="2000" dirty="0">
                <a:sym typeface="Wingdings" panose="05000000000000000000" pitchFamily="2" charset="2"/>
              </a:rPr>
              <a:t>PERSONAS COMO ADMINISTRADORAS DE SUS PROPIAS TAREAS Y NO SOLO EJECUTORAS.</a:t>
            </a:r>
          </a:p>
          <a:p>
            <a:pPr>
              <a:lnSpc>
                <a:spcPct val="150000"/>
              </a:lnSpc>
            </a:pPr>
            <a:r>
              <a:rPr lang="es-AR" sz="2000" dirty="0">
                <a:sym typeface="Wingdings" panose="05000000000000000000" pitchFamily="2" charset="2"/>
              </a:rPr>
              <a:t>FENÓMENO MULTIDIMENSIONAL. </a:t>
            </a:r>
          </a:p>
          <a:p>
            <a:pPr>
              <a:lnSpc>
                <a:spcPct val="150000"/>
              </a:lnSpc>
            </a:pPr>
            <a:r>
              <a:rPr lang="es-AR" sz="2000" dirty="0">
                <a:sym typeface="Wingdings" panose="05000000000000000000" pitchFamily="2" charset="2"/>
              </a:rPr>
              <a:t>PARA ESTUDIAR UNA ORGANIZACIÓN ESTUDIAR LAS PERSONAS.</a:t>
            </a:r>
          </a:p>
          <a:p>
            <a:pPr>
              <a:lnSpc>
                <a:spcPct val="150000"/>
              </a:lnSpc>
            </a:pPr>
            <a:r>
              <a:rPr lang="es-AR" sz="2000" dirty="0">
                <a:sym typeface="Wingdings" panose="05000000000000000000" pitchFamily="2" charset="2"/>
              </a:rPr>
              <a:t>FACTORES INTERNOS-EXTERNOS.</a:t>
            </a:r>
          </a:p>
          <a:p>
            <a:endParaRPr lang="es-AR" dirty="0">
              <a:sym typeface="Wingdings" panose="05000000000000000000" pitchFamily="2" charset="2"/>
            </a:endParaRPr>
          </a:p>
          <a:p>
            <a:endParaRPr lang="es-AR" dirty="0">
              <a:sym typeface="Wingdings" panose="05000000000000000000" pitchFamily="2" charset="2"/>
            </a:endParaRPr>
          </a:p>
          <a:p>
            <a:endParaRPr lang="es-AR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s-AR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s-MX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9541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3E4A33-64CA-452D-BF11-A6BD98E16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901148"/>
          </a:xfrm>
        </p:spPr>
        <p:txBody>
          <a:bodyPr/>
          <a:lstStyle/>
          <a:p>
            <a:pPr algn="ctr"/>
            <a:r>
              <a:rPr lang="es-MX" dirty="0"/>
              <a:t>LAS PERSONAS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CAA20D-A757-495B-918A-BEB515D3B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5" y="1510749"/>
            <a:ext cx="11635408" cy="50093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000" dirty="0"/>
              <a:t>COGNICIÓN: COMO SE PERCIBE E INTERPRETA A SI MISMA Y AL MEDIO EXTERNO.</a:t>
            </a:r>
          </a:p>
          <a:p>
            <a:pPr>
              <a:lnSpc>
                <a:spcPct val="150000"/>
              </a:lnSpc>
            </a:pPr>
            <a:r>
              <a:rPr lang="es-MX" sz="2000" dirty="0"/>
              <a:t>DOS TEORÍAS SOBRE EL COMPORTAMIENTO HUMANO: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/>
              <a:t>1- TEORÍA DE CAMPO DE LEWIN: EL COMPORTAMIENTO DEPENDE DE LA TOTALIDAD DE EVENTOS COEXISTENTES EN DETERMINADA SITUACIÓN (GESTALT); LOS HECHOS COMO CAMPOS DINÁMICOS DE FUERZAS.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/>
              <a:t>2- TEORÍA DE LA DISONANCIA COGNITIVA DE FESTINGER: PERSONA SE ESFUERZA POR ESTABLECER UN ESTADO DE CONSONANCIA O COHERENCIA CONSIGO MISMO. DISONANCIA</a:t>
            </a:r>
            <a:r>
              <a:rPr lang="es-MX" sz="2000" dirty="0">
                <a:sym typeface="Wingdings" panose="05000000000000000000" pitchFamily="2" charset="2"/>
              </a:rPr>
              <a:t> INCOHERENCIA EN EL COMPORTAMIENTO. BÚSQUEDA CONSTANTE DE REDUCCIÓN DE DISONANCIAS. </a:t>
            </a:r>
            <a:endParaRPr lang="es-MX" sz="2000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30162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E2F37E-9EB7-474B-A7B4-2971FF471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258957"/>
          </a:xfrm>
        </p:spPr>
        <p:txBody>
          <a:bodyPr/>
          <a:lstStyle/>
          <a:p>
            <a:pPr algn="ctr"/>
            <a:r>
              <a:rPr lang="es-MX" dirty="0"/>
              <a:t>LAS PERSONAS Y LAS ORGANIZACIONES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ED37A7-1CB7-47E4-9333-DD51BFC2B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s-MX" sz="2000" dirty="0"/>
              <a:t>INTEGRACIÓN ENTRE EL INDIVIDUO Y ORGANIZACIÓN</a:t>
            </a:r>
            <a:r>
              <a:rPr lang="es-MX" sz="2000" dirty="0">
                <a:sym typeface="Wingdings" panose="05000000000000000000" pitchFamily="2" charset="2"/>
              </a:rPr>
              <a:t> PROBLEMA ANTIGUO.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sym typeface="Wingdings" panose="05000000000000000000" pitchFamily="2" charset="2"/>
              </a:rPr>
              <a:t>INTERACCIÓN RECIPROCA. “CONTRATO PSICOLÓGICO” =/ CONTRATO FORMAL Y ESCRITO.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sym typeface="Wingdings" panose="05000000000000000000" pitchFamily="2" charset="2"/>
              </a:rPr>
              <a:t>RELACIÓN  DE INTERCAMBIO DE RECURSOS.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sym typeface="Wingdings" panose="05000000000000000000" pitchFamily="2" charset="2"/>
              </a:rPr>
              <a:t>EQUILIBRIO ORGANIZACIONAL.</a:t>
            </a:r>
          </a:p>
          <a:p>
            <a:pPr>
              <a:lnSpc>
                <a:spcPct val="150000"/>
              </a:lnSpc>
            </a:pPr>
            <a:endParaRPr lang="es-MX" sz="2000" dirty="0">
              <a:sym typeface="Wingdings" panose="05000000000000000000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>
                <a:sym typeface="Wingdings" panose="05000000000000000000" pitchFamily="2" charset="2"/>
              </a:rPr>
              <a:t>https://www.youtube.com/results?search_query=administracion+de+recursos+humanos+mc+donalds</a:t>
            </a:r>
          </a:p>
          <a:p>
            <a:endParaRPr lang="es-MX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08707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C2EE52-3637-4A76-9292-2D873B8AF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ADMINISTRACIÓN DE LOS RECURSOS HUMANOS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566182-4EB5-436F-9607-04FC382C9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287" y="1192697"/>
            <a:ext cx="11648661" cy="566530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s-MX" sz="2000" dirty="0">
                <a:sym typeface="Wingdings" panose="05000000000000000000" pitchFamily="2" charset="2"/>
              </a:rPr>
              <a:t>LA ADMINISTRACIÓN DE LAS PERSONAS QUE PARTICIPAN EN LAS ORGANIZACIONES.</a:t>
            </a:r>
            <a:endParaRPr lang="es-MX" sz="2000" dirty="0"/>
          </a:p>
          <a:p>
            <a:pPr>
              <a:lnSpc>
                <a:spcPct val="200000"/>
              </a:lnSpc>
            </a:pPr>
            <a:r>
              <a:rPr lang="es-MX" sz="2000" dirty="0" err="1"/>
              <a:t>ORG</a:t>
            </a:r>
            <a:r>
              <a:rPr lang="es-MX" sz="2000" dirty="0"/>
              <a:t>. CONFORMADAS POR PERSONAS; DEPENDEN DE ELLAS PARA EL FUNCIONAMIENTO.</a:t>
            </a:r>
          </a:p>
          <a:p>
            <a:pPr>
              <a:lnSpc>
                <a:spcPct val="200000"/>
              </a:lnSpc>
            </a:pPr>
            <a:r>
              <a:rPr lang="es-MX" sz="2000" dirty="0"/>
              <a:t>ES CONTINGENCIAL Y SITUACIONAL </a:t>
            </a:r>
            <a:r>
              <a:rPr lang="es-MX" sz="2000" dirty="0">
                <a:sym typeface="Wingdings" panose="05000000000000000000" pitchFamily="2" charset="2"/>
              </a:rPr>
              <a:t> DEPENDE DE LA CULTURA DE CADA </a:t>
            </a:r>
            <a:r>
              <a:rPr lang="es-MX" sz="2000" dirty="0" err="1">
                <a:sym typeface="Wingdings" panose="05000000000000000000" pitchFamily="2" charset="2"/>
              </a:rPr>
              <a:t>ORG</a:t>
            </a:r>
            <a:r>
              <a:rPr lang="es-MX" sz="2000" dirty="0">
                <a:sym typeface="Wingdings" panose="05000000000000000000" pitchFamily="2" charset="2"/>
              </a:rPr>
              <a:t>.; DE LA ESTRUCTURA </a:t>
            </a:r>
            <a:r>
              <a:rPr lang="es-MX" sz="2000" dirty="0" err="1">
                <a:sym typeface="Wingdings" panose="05000000000000000000" pitchFamily="2" charset="2"/>
              </a:rPr>
              <a:t>ORG</a:t>
            </a:r>
            <a:r>
              <a:rPr lang="es-MX" sz="2000" dirty="0">
                <a:sym typeface="Wingdings" panose="05000000000000000000" pitchFamily="2" charset="2"/>
              </a:rPr>
              <a:t>.; DEL CONTEXTO; DEL NEGOCIO; DE FUNCIONES, ENTRE OTRAS VARIABLES.</a:t>
            </a:r>
          </a:p>
          <a:p>
            <a:pPr>
              <a:lnSpc>
                <a:spcPct val="200000"/>
              </a:lnSpc>
            </a:pPr>
            <a:r>
              <a:rPr lang="es-MX" sz="2000" dirty="0">
                <a:sym typeface="Wingdings" panose="05000000000000000000" pitchFamily="2" charset="2"/>
              </a:rPr>
              <a:t>HOY: GRANDES CAMBIOS E INNOVACIONES POR LA AMPLIA COMPETENCIA MUNDIAL.</a:t>
            </a:r>
          </a:p>
          <a:p>
            <a:pPr>
              <a:lnSpc>
                <a:spcPct val="200000"/>
              </a:lnSpc>
            </a:pPr>
            <a:r>
              <a:rPr lang="es-MX" sz="2000" dirty="0">
                <a:sym typeface="Wingdings" panose="05000000000000000000" pitchFamily="2" charset="2"/>
              </a:rPr>
              <a:t>DESVENTAJAS: PROBLEMAS ECONÓMICOS.                                                          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3425096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58B5B5-DEAD-49C4-B005-03483C2D9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MX" sz="3600" b="0" i="0" u="none" strike="noStrike" kern="1200" cap="all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ADMINISTRACIÓN DE LOS RECURSOS HUMANOS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AB408C-8F02-40D9-A89E-38E67C0ED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908313"/>
            <a:ext cx="11227903" cy="454549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s-MX" sz="2000" dirty="0"/>
              <a:t>ORÍGENES</a:t>
            </a:r>
            <a:r>
              <a:rPr lang="es-MX" sz="2000" dirty="0">
                <a:sym typeface="Wingdings" panose="05000000000000000000" pitchFamily="2" charset="2"/>
              </a:rPr>
              <a:t> INICIOS S. XX, BAJO EL NOMBRE DE RELACIONES INDUSTRIALES.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sym typeface="Wingdings" panose="05000000000000000000" pitchFamily="2" charset="2"/>
              </a:rPr>
              <a:t>GRAN INFLUENCIA REVOLUCIÓN INDUSTRIAL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sym typeface="Wingdings" panose="05000000000000000000" pitchFamily="2" charset="2"/>
              </a:rPr>
              <a:t>POR EL CRECIMIENTO Y COMPLEJIDAD DE LAS TAREAS ORGANIZACIONALES.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sym typeface="Wingdings" panose="05000000000000000000" pitchFamily="2" charset="2"/>
              </a:rPr>
              <a:t>NACE COMO MEDIADORA ENTRE LAS PERSONAS Y LAS ORGANIZACIONES.</a:t>
            </a:r>
          </a:p>
          <a:p>
            <a:pPr>
              <a:lnSpc>
                <a:spcPct val="150000"/>
              </a:lnSpc>
            </a:pPr>
            <a:r>
              <a:rPr lang="es-AR" sz="2000" dirty="0"/>
              <a:t>1950: ADMINISTRACIÓN DEL PERSONAL (LEGISLACIÓN LABORAL VIGENTE)</a:t>
            </a:r>
          </a:p>
          <a:p>
            <a:pPr>
              <a:lnSpc>
                <a:spcPct val="150000"/>
              </a:lnSpc>
            </a:pPr>
            <a:r>
              <a:rPr lang="es-AR" sz="2000" dirty="0"/>
              <a:t>1960 EN ADELANTE: ADMINISTRACIÓN DE RECURSOS HUMANOS: PERSONAS COMO RECURSOS INDISPENSABLES PARA EL ÉXITO ORGANIZACIONAL (TODAVÍA ERAN SOLO RECURSOS PRODUCTIVOS)</a:t>
            </a:r>
          </a:p>
          <a:p>
            <a:pPr>
              <a:lnSpc>
                <a:spcPct val="150000"/>
              </a:lnSpc>
            </a:pPr>
            <a:r>
              <a:rPr lang="es-AR" sz="2000" dirty="0"/>
              <a:t>ACTUALIDAD: CON LA GLOBALIZACIÓN DE LA ECONOMÍA</a:t>
            </a:r>
            <a:r>
              <a:rPr lang="es-AR" sz="2000" dirty="0">
                <a:sym typeface="Wingdings" panose="05000000000000000000" pitchFamily="2" charset="2"/>
              </a:rPr>
              <a:t></a:t>
            </a:r>
            <a:r>
              <a:rPr lang="es-AR" sz="2000" dirty="0"/>
              <a:t> ADMINISTRAR CON PERSONAS Y NO A LAS PERSONAS</a:t>
            </a:r>
          </a:p>
        </p:txBody>
      </p:sp>
    </p:spTree>
    <p:extLst>
      <p:ext uri="{BB962C8B-B14F-4D97-AF65-F5344CB8AC3E}">
        <p14:creationId xmlns:p14="http://schemas.microsoft.com/office/powerpoint/2010/main" val="3120307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DCC604-D2EA-4CC4-8E7E-A1E14C7E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MX" sz="3600" b="0" i="0" u="none" strike="noStrike" kern="1200" cap="all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ADMINISTRACIÓN DE LOS RECURSOS HUMANOS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6D8A53-39D7-4A71-A659-2AA04D5E0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3" y="1709531"/>
            <a:ext cx="11237844" cy="514847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000" dirty="0"/>
              <a:t>PERSONAS</a:t>
            </a:r>
            <a:r>
              <a:rPr lang="es-MX" sz="2000" dirty="0">
                <a:sym typeface="Wingdings" panose="05000000000000000000" pitchFamily="2" charset="2"/>
              </a:rPr>
              <a:t> AGENTES ACTIVOS Y PROACTIVOS, NO SOLO CON HABILIDADES MANUALES O FÍSICAS, SINO TAMBIÉN INTELECTUALES Y CREATIVIDAD.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sym typeface="Wingdings" panose="05000000000000000000" pitchFamily="2" charset="2"/>
              </a:rPr>
              <a:t>PERSONAS FACTOR DE COMPETITIVIDAD, COMO EL MERCADO Y LA TECNOLOGÍA. 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sym typeface="Wingdings" panose="05000000000000000000" pitchFamily="2" charset="2"/>
              </a:rPr>
              <a:t>NUEVO CONCEPTO 3 CARACTERÍSTICAS FUNDAMENTALES: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>
                <a:sym typeface="Wingdings" panose="05000000000000000000" pitchFamily="2" charset="2"/>
              </a:rPr>
              <a:t>1- LAS PERSONAS COMO SERES HUMANOS PROFUNDAMENTE DIFERENTES ENTRE SÍ.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>
                <a:sym typeface="Wingdings" panose="05000000000000000000" pitchFamily="2" charset="2"/>
              </a:rPr>
              <a:t>2- COMO IMPULSORES DE LA ORGANIZACIÓN; NO SON AGENTES ESTÁTICOS.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>
                <a:sym typeface="Wingdings" panose="05000000000000000000" pitchFamily="2" charset="2"/>
              </a:rPr>
              <a:t>3- COMO SOCIOS DE LAS </a:t>
            </a:r>
            <a:r>
              <a:rPr lang="es-MX" sz="2000" dirty="0" err="1">
                <a:sym typeface="Wingdings" panose="05000000000000000000" pitchFamily="2" charset="2"/>
              </a:rPr>
              <a:t>ORG</a:t>
            </a:r>
            <a:r>
              <a:rPr lang="es-MX" sz="2000" dirty="0">
                <a:sym typeface="Wingdings" panose="05000000000000000000" pitchFamily="2" charset="2"/>
              </a:rPr>
              <a:t>.: INVIERTEN ESFUERZO, DEDICACIÓN, RESPONSABILIDAD, COMPROMISO, ETC. PARA OBTENER GANANCIAS. 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2606488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A93817-6B22-4E37-A5B9-6A09E9DB4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ENFOQUE SISTÉMICO DE LA </a:t>
            </a:r>
            <a:r>
              <a:rPr lang="es-MX" dirty="0" err="1"/>
              <a:t>aRH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5C8102-2635-4910-AC7D-47D329D0C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5" y="2142067"/>
            <a:ext cx="11688417" cy="461654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s-MX" sz="2900" dirty="0"/>
              <a:t>SISTEMA: CONJUNTO DE ELEMENTOS. NORMAS Y PROCEDIMIENTOS QUE REGULAN EL FUNCIONAMIENTO DE UN GRUPO.</a:t>
            </a:r>
          </a:p>
          <a:p>
            <a:pPr>
              <a:lnSpc>
                <a:spcPct val="150000"/>
              </a:lnSpc>
            </a:pPr>
            <a:r>
              <a:rPr lang="es-MX" sz="2900" dirty="0"/>
              <a:t>SISTEMA ABIERTO: ACCIONES E INTERACCIONES DE UN ORGANISMO CON EL AMBIENTE. FACTORES AMBIENTALES INTERNOS Y EXTERNOS COMO UN TODO INTEGRADO.</a:t>
            </a:r>
          </a:p>
          <a:p>
            <a:pPr>
              <a:lnSpc>
                <a:spcPct val="150000"/>
              </a:lnSpc>
            </a:pPr>
            <a:r>
              <a:rPr lang="es-MX" sz="2900" dirty="0"/>
              <a:t>3 NIVELES DE ANÁLISIS: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900" dirty="0"/>
              <a:t>1- NIVEL DE COMPORTAMIENTO SOCIAL (SOCIEDAD COMO MACROSISTEMA);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900" dirty="0"/>
              <a:t>2- NIVEL DE COMPORTAMIENTO ORGANIZACIONAL (LA ORGANIZACIÓN COMO SISTEMA);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900" dirty="0"/>
              <a:t>3- NIVEL DE COMPORTAMIENTO INDIVIDUAL (INDIVIDUO COMO MICROSISTEMA)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58471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57A41-DB15-439C-99DA-DEB55FCD7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993913"/>
          </a:xfrm>
        </p:spPr>
        <p:txBody>
          <a:bodyPr/>
          <a:lstStyle/>
          <a:p>
            <a:r>
              <a:rPr kumimoji="0" lang="es-MX" sz="3600" b="0" i="0" u="none" strike="noStrike" kern="1200" cap="all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ADMINISTRACIÓN DE LOS RECURSOS HUMANOS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7E7538-0C08-474A-83EF-0A82A042B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749287"/>
            <a:ext cx="10909851" cy="44991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sz="2000" dirty="0"/>
              <a:t>ORGANIZACIÓN</a:t>
            </a:r>
            <a:r>
              <a:rPr lang="es-MX" sz="2000" dirty="0">
                <a:sym typeface="Wingdings" panose="05000000000000000000" pitchFamily="2" charset="2"/>
              </a:rPr>
              <a:t> SISTEMA DE ACTIVIDADES CONSCIENTEMENTE COORDINADAS, FORMADO POR DOS O MAS PERSONAS- COOPERACIÓN RECIPROCA. </a:t>
            </a:r>
          </a:p>
          <a:p>
            <a:pPr>
              <a:lnSpc>
                <a:spcPct val="150000"/>
              </a:lnSpc>
            </a:pPr>
            <a:r>
              <a:rPr lang="es-MX" sz="2000" dirty="0" err="1">
                <a:sym typeface="Wingdings" panose="05000000000000000000" pitchFamily="2" charset="2"/>
              </a:rPr>
              <a:t>ORG</a:t>
            </a:r>
            <a:r>
              <a:rPr lang="es-MX" sz="2000" dirty="0">
                <a:sym typeface="Wingdings" panose="05000000000000000000" pitchFamily="2" charset="2"/>
              </a:rPr>
              <a:t>. EXISTE CUANDO: </a:t>
            </a:r>
            <a:r>
              <a:rPr lang="es-AR" sz="2000" dirty="0">
                <a:sym typeface="Wingdings" panose="05000000000000000000" pitchFamily="2" charset="2"/>
              </a:rPr>
              <a:t>HAY PERSONAS CAPACES DE COMUNICARSE; ESTÁN DISPUESTAS A ACTUAR CONJUNTAMENTE; DESEAN UN OBJETIVO EN COMÚN. </a:t>
            </a:r>
          </a:p>
          <a:p>
            <a:pPr>
              <a:lnSpc>
                <a:spcPct val="150000"/>
              </a:lnSpc>
            </a:pPr>
            <a:r>
              <a:rPr lang="es-AR" sz="2000" dirty="0">
                <a:sym typeface="Wingdings" panose="05000000000000000000" pitchFamily="2" charset="2"/>
              </a:rPr>
              <a:t>ESTÁN PARA SATISFACER NECESIDADES (emocionales, espirituales, intelectuales, económicas, etc.)</a:t>
            </a:r>
          </a:p>
          <a:p>
            <a:endParaRPr lang="es-MX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51805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6716C-9C9D-4EA3-B68B-5B842CE6C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CARACTERÍSTICAS DE LAS GRANDES ORGANIZACIONES</a:t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D58859-9A58-4A9A-AEF3-E897A2544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817" y="2142067"/>
            <a:ext cx="10866783" cy="448402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s-AR" sz="2000" dirty="0">
                <a:sym typeface="Wingdings" panose="05000000000000000000" pitchFamily="2" charset="2"/>
              </a:rPr>
              <a:t>1- COMPLEJIDAD: INTERACCIÓN INDIRECTA, VERTICAL.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sz="2000" dirty="0">
                <a:sym typeface="Wingdings" panose="05000000000000000000" pitchFamily="2" charset="2"/>
              </a:rPr>
              <a:t>2- ANONIMATO: IMPORTA LA ACTIVIDAD EN SÍ, NO QUIEN LA HAGA.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sz="2000" dirty="0">
                <a:sym typeface="Wingdings" panose="05000000000000000000" pitchFamily="2" charset="2"/>
              </a:rPr>
              <a:t>3- RUTINAS: PARA PROCEDIMIENTOS Y CANALES DE COMUNICACIÓN;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sz="2000" dirty="0">
                <a:sym typeface="Wingdings" panose="05000000000000000000" pitchFamily="2" charset="2"/>
              </a:rPr>
              <a:t>4- ESTRUCTURAS PERSONALIZADAS NO OFICIALES.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sz="2000" dirty="0">
                <a:sym typeface="Wingdings" panose="05000000000000000000" pitchFamily="2" charset="2"/>
              </a:rPr>
              <a:t>5- ESPECIALIZACIÓN DE FUNCIONES;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sz="2000" dirty="0">
                <a:sym typeface="Wingdings" panose="05000000000000000000" pitchFamily="2" charset="2"/>
              </a:rPr>
              <a:t>6- TAMAÑO.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5485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49331F-57E7-46C7-82F3-32826197C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MODIFICACIONES EN EL TIEMPO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7C5983-4A73-41AA-81BA-133F2205E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8" y="1842053"/>
            <a:ext cx="11436625" cy="4823790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s-MX" dirty="0"/>
              <a:t>1- ERA DE LA INDUSTRIALIZACIÓN CLÁSICA (1900/1950):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MX" dirty="0"/>
              <a:t>SU ESTRUCTURA ORGANIZACIONAL ERA PIRAMIDAL Y CENTRALIZADA. VALORES TRADICIONALES; PERSONA COMO RECURSO DE PRODUCCIÓN. NATURALEZA-CAPITAL-TRABAJO.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MX" dirty="0"/>
              <a:t>2- ERA DE LA INDUSTRIALIZACIÓN NEOCLÁSICA (1950/1990): CAMBIOS GRANDES; COMPETENCIA ENTRE EMPRESAS;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MX" dirty="0"/>
              <a:t>ESTRUCTURA MATRICIAL</a:t>
            </a:r>
            <a:r>
              <a:rPr lang="es-MX" dirty="0">
                <a:sym typeface="Wingdings" panose="05000000000000000000" pitchFamily="2" charset="2"/>
              </a:rPr>
              <a:t> DEPARTAMENTALIZACIÓN POR PRODUCTOS O SERVICIOS PARA AGILIZAR EL FUNCIONAMIENTO. PERSONAS COMO RECURSOS VIVOS Y NO MEROS PRODUCTORES.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3- ERA DE LA INFORMACIÓN O DEL CONOCIMIENTO (1990): CAMBIOS RÁPIDOS, IMPREVISIBLES E INESPERADOS.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EQUIPOS INTERFUNCIONALES DE TRABAJO; ACTIVIDADES PROVISORIAS ORIENTADAS A OBJETIVOS ESPECÍFICOS; ORGANIZACIÓN VIRTUAL.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31631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358143-C38C-446B-B6E3-189B37618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ORGANIZACIONES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47DD73-CA7C-4B42-BED1-BE0C356D3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3" y="1749287"/>
            <a:ext cx="11224592" cy="470452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sz="2000" dirty="0"/>
              <a:t>ORGANIZACIÓN MODERNA</a:t>
            </a:r>
            <a:r>
              <a:rPr lang="es-MX" sz="2000" dirty="0">
                <a:sym typeface="Wingdings" panose="05000000000000000000" pitchFamily="2" charset="2"/>
              </a:rPr>
              <a:t> GERENTES Y EMPLEADOS; PROVEEDORES; CLIENTES Y USUARIOS; GOBIERNO; SOCIEDAD.  PROCESO CONTINUO DE COLABORACIÓN Y ADAPTACIÓN. 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sym typeface="Wingdings" panose="05000000000000000000" pitchFamily="2" charset="2"/>
              </a:rPr>
              <a:t>NIVELES ORGANIZACIONALES: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>
                <a:sym typeface="Wingdings" panose="05000000000000000000" pitchFamily="2" charset="2"/>
              </a:rPr>
              <a:t>1- NIVEL INSTITUCIONAL O NIVEL ESTRATÉGICO;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sz="2000" dirty="0">
                <a:sym typeface="Wingdings" panose="05000000000000000000" pitchFamily="2" charset="2"/>
              </a:rPr>
              <a:t>2- NIVEL INTERMEDIO, TÁCTICO O MEDIADOR;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sz="2000" dirty="0"/>
              <a:t>3- NIVEL OPERACIONAL O NÚCLEO TÉCNICO. 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813188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599</TotalTime>
  <Words>976</Words>
  <Application>Microsoft Office PowerPoint</Application>
  <PresentationFormat>Panorámica</PresentationFormat>
  <Paragraphs>95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Celestial</vt:lpstr>
      <vt:lpstr>RELACIONES HUMANAS II</vt:lpstr>
      <vt:lpstr>ADMINISTRACIÓN DE LOS RECURSOS HUMANOS</vt:lpstr>
      <vt:lpstr>ADMINISTRACIÓN DE LOS RECURSOS HUMANOS</vt:lpstr>
      <vt:lpstr>ADMINISTRACIÓN DE LOS RECURSOS HUMANOS</vt:lpstr>
      <vt:lpstr>ENFOQUE SISTÉMICO DE LA aRH</vt:lpstr>
      <vt:lpstr>ADMINISTRACIÓN DE LOS RECURSOS HUMANOS</vt:lpstr>
      <vt:lpstr>CARACTERÍSTICAS DE LAS GRANDES ORGANIZACIONES </vt:lpstr>
      <vt:lpstr>MODIFICACIONES EN EL TIEMPO</vt:lpstr>
      <vt:lpstr>ORGANIZACIONES</vt:lpstr>
      <vt:lpstr>ORGANIZACIONES</vt:lpstr>
      <vt:lpstr>EFICACIA ORGANIZACIONAL</vt:lpstr>
      <vt:lpstr>LAS PERSONAS</vt:lpstr>
      <vt:lpstr>LAS PERSONAS</vt:lpstr>
      <vt:lpstr>LAS PERSONAS Y LAS ORGANIZACIONES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RELACIONES HUMANAS II</dc:title>
  <dc:creator>Usuario</dc:creator>
  <cp:lastModifiedBy>joaquin11delosreyes@gmail.com</cp:lastModifiedBy>
  <cp:revision>6</cp:revision>
  <dcterms:created xsi:type="dcterms:W3CDTF">2023-03-21T23:31:19Z</dcterms:created>
  <dcterms:modified xsi:type="dcterms:W3CDTF">2025-03-19T14:34:16Z</dcterms:modified>
</cp:coreProperties>
</file>