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6F94C-AAEE-4B6D-A6F9-666851127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5400" dirty="0"/>
              <a:t>Relaciones humanas </a:t>
            </a:r>
            <a:r>
              <a:rPr lang="es-MX" sz="5400" dirty="0" err="1"/>
              <a:t>ii</a:t>
            </a:r>
            <a:r>
              <a:rPr lang="es-MX" sz="5400" dirty="0"/>
              <a:t> 2025</a:t>
            </a:r>
            <a:endParaRPr lang="es-AR" sz="5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253453-564A-4A02-A9D3-183BC642B1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dirty="0"/>
              <a:t>bienvenidos</a:t>
            </a:r>
            <a:endParaRPr lang="es-AR" sz="4000" dirty="0"/>
          </a:p>
        </p:txBody>
      </p:sp>
    </p:spTree>
    <p:extLst>
      <p:ext uri="{BB962C8B-B14F-4D97-AF65-F5344CB8AC3E}">
        <p14:creationId xmlns:p14="http://schemas.microsoft.com/office/powerpoint/2010/main" val="222844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21C7D3-05D2-4B00-9225-9E4B1308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92230"/>
          </a:xfrm>
        </p:spPr>
        <p:txBody>
          <a:bodyPr/>
          <a:lstStyle/>
          <a:p>
            <a:pPr algn="ctr"/>
            <a:r>
              <a:rPr lang="es-MX" dirty="0"/>
              <a:t>PROGRAMA ANALÍTICO: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F4C3DB-AB09-4045-A379-46D115E88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683026"/>
            <a:ext cx="10614992" cy="4691270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>
              <a:lnSpc>
                <a:spcPct val="160000"/>
              </a:lnSpc>
              <a:buFont typeface="Calibri" panose="020F0502020204030204" pitchFamily="34" charset="0"/>
              <a:buChar char="-"/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grupo y las organizaciones: trabajo en equipo y sinergia. Análisis de las conductas grupales: influencia social, resistencia al cambio, comunicación grupal. Toma de decisiones.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60000"/>
              </a:lnSpc>
              <a:buFont typeface="Calibri" panose="020F0502020204030204" pitchFamily="34" charset="0"/>
              <a:buChar char="-"/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conflicto. El conflicto en la organización y sus principales causas. Enfoque sistémico de resolución de conflictos. Técnicas de resolución de conflictos y de coordinación grupal. 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60000"/>
              </a:lnSpc>
              <a:buFont typeface="Calibri" panose="020F0502020204030204" pitchFamily="34" charset="0"/>
              <a:buChar char="-"/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Inteligencia emocional y autoestima. </a:t>
            </a:r>
            <a:r>
              <a:rPr lang="es-A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Empowerment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Relaciones humanas intergeneracionales.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6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comunicación como hecho social. Barreras. Lo paralingüístico. Comunicación eficaz y habilidades sociales. Dimensión organizacional de la comunicación. Las Relaciones públicas y su función estratégica en la comunicación.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94960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48333-6D4F-4EFB-A829-C73149FBD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64508"/>
          </a:xfrm>
        </p:spPr>
        <p:txBody>
          <a:bodyPr/>
          <a:lstStyle/>
          <a:p>
            <a:pPr algn="ctr"/>
            <a:r>
              <a:rPr lang="es-MX" dirty="0"/>
              <a:t>METODOLOGÍA ENSEÑANZA-APRENDIZAJE: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B3B70F-279A-4BDA-B84F-30306410B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50504"/>
            <a:ext cx="10480745" cy="5181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</a:rPr>
              <a:t>Unidades con modalidad 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teórico – práctica en clases presenciales;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xposiciones, espacio para consultas y actividades individuales y grupales;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Exposiciones teóricas del docente y actividades de lectura por parte de los estudiantes, así como un espacio de intercambio que permita la participación de éstos por medio de la expresión de sus dudas o de sus opiniones, y la posibilidad de relacionar conceptos trabajados con conocimientos adquiridos previamente. 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Para afianzar la relación entre la teoría y la práctica se realizarán trabajos prácticos que serán presentados de forma escrita y/o a través de una exposición oral</a:t>
            </a:r>
            <a:r>
              <a:rPr lang="es-AR" sz="24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latin typeface="Arial" panose="020B0604020202020204" pitchFamily="34" charset="0"/>
              </a:rPr>
              <a:t>Necesario contar con el material provisto por el docente.</a:t>
            </a:r>
            <a:endParaRPr lang="es-AR" sz="32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04290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9A04B-F6FE-4522-8274-82D9631DC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84995"/>
          </a:xfrm>
        </p:spPr>
        <p:txBody>
          <a:bodyPr/>
          <a:lstStyle/>
          <a:p>
            <a:pPr algn="ctr"/>
            <a:r>
              <a:rPr lang="es-MX" dirty="0"/>
              <a:t>METODOLOGÍA DE EVALUACIÓN: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4C062E-E344-43CF-9599-88E363B01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1789042"/>
            <a:ext cx="10548731" cy="458525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s-AR" sz="24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Alumnos Regulares/ Cursada aprobada al finalizar el curso, requisitos: 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Asistencia a por lo menos el 75% de las clases dictadas. 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Presentación de los trabajos prácticos en tiempo y forma y aprobación de los mismos con un mínimo de 4 (aprox. 60% de los conocimientos)</a:t>
            </a:r>
          </a:p>
          <a:p>
            <a:pPr>
              <a:lnSpc>
                <a:spcPct val="150000"/>
              </a:lnSpc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Las fechas límites de presentación de cada trabajo práctico se acordarán durante el desarrollo de cada unidad. </a:t>
            </a:r>
          </a:p>
          <a:p>
            <a:pPr>
              <a:lnSpc>
                <a:spcPct val="150000"/>
              </a:lnSpc>
            </a:pPr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Aprobar la evaluación parcial o su recuperatorio con por lo menos un 60% del total de puntos considerado en cada evaluación.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06820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678761-8772-4DCE-9156-E62A58CA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18734"/>
          </a:xfrm>
        </p:spPr>
        <p:txBody>
          <a:bodyPr/>
          <a:lstStyle/>
          <a:p>
            <a:pPr algn="ctr"/>
            <a:r>
              <a:rPr lang="es-MX" dirty="0"/>
              <a:t>Metodología de evaluación: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52EE93-7758-43D3-84DE-62841EEBCD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4643" y="1722782"/>
            <a:ext cx="10641495" cy="466476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s-AR" sz="24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Promoción directa: 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alumno deberá asistir al 75% de las clases, así como alcanzar un promedio de calificación de 6 (aprox. 80% de los contenidos) en los parciales realizados y trabajos de entrega obligatoria</a:t>
            </a:r>
          </a:p>
          <a:p>
            <a:pPr>
              <a:lnSpc>
                <a:spcPct val="150000"/>
              </a:lnSpc>
            </a:pPr>
            <a:r>
              <a:rPr lang="es-A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última semana de cursado</a:t>
            </a: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realizará un coloquio breve sobre un tema a elección.</a:t>
            </a:r>
          </a:p>
          <a:p>
            <a:pPr>
              <a:lnSpc>
                <a:spcPct val="150000"/>
              </a:lnSpc>
            </a:pPr>
            <a:endParaRPr lang="es-AR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A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caso de la evaluación final: La modalidad podrá ser escrita u oral. En cada instancia deberá notarse la relación de conceptos y la proporción de ejemplos. Se observará capacidad de análisis y síntesis, y el uso adecuado de conceptos.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648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F723D-BD97-4F17-A677-7607ECC61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52473"/>
          </a:xfrm>
        </p:spPr>
        <p:txBody>
          <a:bodyPr/>
          <a:lstStyle/>
          <a:p>
            <a:pPr algn="ctr"/>
            <a:r>
              <a:rPr lang="es-MX" dirty="0"/>
              <a:t>Metodología de evaluación: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DA1C92-B360-43BF-9C3A-8EE13981E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2" y="1643270"/>
            <a:ext cx="10774018" cy="490330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MX" b="1" dirty="0">
                <a:solidFill>
                  <a:schemeClr val="bg1"/>
                </a:solidFill>
              </a:rPr>
              <a:t> EVALUACIÓN CONTINUA: 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eguimiento constante del alumno en particular y la dinámica grupal.  Atendiendo a los siguientes criterios:</a:t>
            </a:r>
            <a:endParaRPr lang="es-A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Lecturas previas de la bibliografía del programa.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Apropiación y reconocimiento de las distintas categorías de análisis y su correspondiente autor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Comprensión de los conceptos fundamentales de cada teoría.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Aplicación de estos conceptos en la solución de problemáticas actuales.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Conformación de una opinión propia.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Symbol" panose="05050102010706020507" pitchFamily="18" charset="2"/>
              <a:buChar char="-"/>
              <a:tabLst>
                <a:tab pos="91440" algn="l"/>
                <a:tab pos="548640" algn="l"/>
                <a:tab pos="1005840" algn="l"/>
                <a:tab pos="1463040" algn="l"/>
                <a:tab pos="1920240" algn="l"/>
                <a:tab pos="2377440" algn="l"/>
                <a:tab pos="2834640" algn="l"/>
                <a:tab pos="3291840" algn="l"/>
                <a:tab pos="3749040" algn="l"/>
                <a:tab pos="4206240" algn="l"/>
              </a:tabLst>
            </a:pPr>
            <a:r>
              <a:rPr lang="es-AR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Participación y colaboración grupal.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60836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19BA9-5753-4B05-B780-8FA2CF0CB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39221"/>
          </a:xfrm>
        </p:spPr>
        <p:txBody>
          <a:bodyPr/>
          <a:lstStyle/>
          <a:p>
            <a:pPr algn="ctr"/>
            <a:r>
              <a:rPr lang="es-MX" dirty="0"/>
              <a:t>Bibliografía: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E0FA5-26A8-4792-82AD-6308C734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70" y="1563757"/>
            <a:ext cx="10893287" cy="4890052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s-AR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-    </a:t>
            </a:r>
            <a:r>
              <a:rPr lang="es-AR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Eguzky</a:t>
            </a:r>
            <a:r>
              <a:rPr lang="es-AR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18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Urteaga</a:t>
            </a:r>
            <a:r>
              <a:rPr lang="es-AR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. La teoría de la complejidad de Edgard Morin. Contribuciones y límites.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Anzieu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Didier; Martín, J. Y. La Dinámica de los grupos pequeños.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Bleger, J. Psicología de la conducta.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Chiavenato </a:t>
            </a: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Idalverto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Administración de Recursos Humanos.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Chiavenato </a:t>
            </a: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Idalverto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Introducción a la teoría general de la Administración.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Dejours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Crhistophe</a:t>
            </a: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Factor humano.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Gardner, Howard. Las inteligencias múltiples.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Goleman, Daniel. La inteligencia emocional en la empresa.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Robbins, Stephen. Comportamiento organizacional.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Surdo, Eduardo. La magia del trabajo en equipo.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Fichas de cátedra por unidades.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632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E3435-B75E-4CAA-9731-F2DF16E62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236786"/>
          </a:xfrm>
        </p:spPr>
        <p:txBody>
          <a:bodyPr/>
          <a:lstStyle/>
          <a:p>
            <a:pPr algn="ctr"/>
            <a:r>
              <a:rPr lang="es-MX" dirty="0"/>
              <a:t>Planificación de catedra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909158-C04E-4415-85C7-C310D8D26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4" y="1855304"/>
            <a:ext cx="10239028" cy="39358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dirty="0">
                <a:solidFill>
                  <a:schemeClr val="bg1"/>
                </a:solidFill>
              </a:rPr>
              <a:t>Tecnicatura Universitaria en Higiene y Seguridad en el Trabajo.</a:t>
            </a:r>
          </a:p>
          <a:p>
            <a:r>
              <a:rPr lang="es-AR" dirty="0"/>
              <a:t>ASIGNATURA: Relaciones humanas II.</a:t>
            </a:r>
          </a:p>
          <a:p>
            <a:r>
              <a:rPr lang="es-AR" dirty="0"/>
              <a:t>RÉGIMEN DEL CURSADO: cuatrimestral.</a:t>
            </a:r>
          </a:p>
          <a:p>
            <a:r>
              <a:rPr lang="es-AR" dirty="0"/>
              <a:t>CARGA HORARIA: 4 </a:t>
            </a:r>
            <a:r>
              <a:rPr lang="es-AR" dirty="0" err="1"/>
              <a:t>hs</a:t>
            </a:r>
            <a:r>
              <a:rPr lang="es-AR" dirty="0"/>
              <a:t> semanales.</a:t>
            </a:r>
          </a:p>
          <a:p>
            <a:r>
              <a:rPr lang="es-AR" dirty="0"/>
              <a:t>CORRELATIVIDADES: Relaciones humanas I.</a:t>
            </a:r>
          </a:p>
          <a:p>
            <a:r>
              <a:rPr lang="es-AR" dirty="0"/>
              <a:t>PROFESORA: </a:t>
            </a:r>
            <a:r>
              <a:rPr lang="es-AR" dirty="0" err="1"/>
              <a:t>Moglia</a:t>
            </a:r>
            <a:r>
              <a:rPr lang="es-AR" dirty="0"/>
              <a:t>, María Magdalena.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69895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9C2FD-1D60-43E2-819A-098969341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94665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fundamentación DE LA ASIGNATURA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1A4C7E-3784-4363-9A81-CE6F4CB1A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311965"/>
            <a:ext cx="11277600" cy="564542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ser humano, eminentemente social, transita por grupos desde que nace hasta que muere. Aun cuando sus necesidades (físicas, emocionales, de autorrealización) las satisface a través de relaciones interpersonales, éstas tienen un marco grupal.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 materia permitirá profundizar contenidos trabajados en Relaciones Humanas I, y, partiendo desde la óptica del Paradigma de la complejidad hacer foco en las organizaciones y en los grupos que en estas se constituyen, ámbito de trabajo de los/as futuros/as técnicos/as.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desempeño laboral cotidiano, el ser humano interactúa con otras personas. Por este motivo es fundamental conocer la importancia del recurso humano y valorarlo, aprender a comunicar, a comprender conductas desde una mirada analítica y adquirir herramientas para mejorar la interacción dentro de la organización, apuntando a lograr la sinergia de los equipos de trabajo. 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5711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09B9E3-FCF8-42C3-BE92-AA15B29CF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5482"/>
          </a:xfrm>
        </p:spPr>
        <p:txBody>
          <a:bodyPr/>
          <a:lstStyle/>
          <a:p>
            <a:pPr algn="ctr"/>
            <a:r>
              <a:rPr lang="es-MX" dirty="0"/>
              <a:t>Objetivos de la materia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21677A-9AE8-4CD7-AF0E-D59A67938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9774"/>
            <a:ext cx="9905999" cy="446598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sz="2800" dirty="0">
                <a:solidFill>
                  <a:schemeClr val="bg1"/>
                </a:solidFill>
              </a:rPr>
              <a:t>GENERALES:</a:t>
            </a:r>
          </a:p>
          <a:p>
            <a:pPr>
              <a:lnSpc>
                <a:spcPct val="150000"/>
              </a:lnSpc>
            </a:pPr>
            <a:r>
              <a:rPr lang="es-MX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s-MX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onocer </a:t>
            </a: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funcionamiento de los grupos humanos para realizar un análisis más acabado de las relaciones que se establecen en el ámbito laboral y social, que les permita intervenir fomentando las buenas relaciones humanas en las organizaciones donde desempeñen su tarea como profesional.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6048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1CBA0-FA9F-4FD2-93A0-CF275BF9B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58491"/>
          </a:xfrm>
        </p:spPr>
        <p:txBody>
          <a:bodyPr/>
          <a:lstStyle/>
          <a:p>
            <a:pPr algn="ctr"/>
            <a:r>
              <a:rPr lang="es-MX" dirty="0"/>
              <a:t>Objetivos específicos: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25CBCC-1093-4E16-BACD-5AA2418B9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2213113"/>
            <a:ext cx="11039061" cy="3578088"/>
          </a:xfrm>
        </p:spPr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UNIDAD 1: 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Caracterizar las relaciones humanas en entornos de trabajo y analizar situaciones frecuentes en dicho entorno.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Valorar la importancia de concretar buenas relaciones humanas en el trabajo.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la evolución del concepto de Factor humano a través del tiempo.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Paradigma de la complejidad.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50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0D6B82-7917-4DF5-AAB4-E3CB1AD51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31986"/>
          </a:xfrm>
        </p:spPr>
        <p:txBody>
          <a:bodyPr/>
          <a:lstStyle/>
          <a:p>
            <a:pPr algn="ctr"/>
            <a:r>
              <a:rPr lang="es-MX" dirty="0"/>
              <a:t>OBJETIVOS ESPECÍFICOS: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9D4558-E6AF-44E3-A728-50D5FF6C9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392" y="1669774"/>
            <a:ext cx="10827026" cy="405516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dirty="0">
                <a:solidFill>
                  <a:schemeClr val="bg1"/>
                </a:solidFill>
              </a:rPr>
              <a:t>UNIDAD 2: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el concepto de conducta atendiendo a la </a:t>
            </a:r>
            <a:r>
              <a:rPr lang="es-A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policausalidad</a:t>
            </a: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misma. Identificar las influencias sociales en la conducta de cada sujeto.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Reconocer la influencia de las percepciones individuales en las relaciones personales y laborales.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Caracterizar el comportamiento organizacional y definir su relación con el comportamiento individual.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87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5B998-A89B-499E-A8AF-84FA49BE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45239"/>
          </a:xfrm>
        </p:spPr>
        <p:txBody>
          <a:bodyPr/>
          <a:lstStyle/>
          <a:p>
            <a:pPr algn="ctr"/>
            <a:r>
              <a:rPr lang="es-MX" dirty="0"/>
              <a:t>OBJETIVOS ESPECÍFICOS: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A6FEF-1728-40BF-8687-D6CDA079B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10" y="1563757"/>
            <a:ext cx="10080002" cy="49430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>
                <a:solidFill>
                  <a:schemeClr val="bg1"/>
                </a:solidFill>
              </a:rPr>
              <a:t>UNIDAD 3: 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la importancia que tienen los grupos para el ser humano y para las organizaciones.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Tener un acercamiento a la dinámica y estructura grupal.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Definir trabajo en equipo y reconocer los beneficios que provee a la organización y sus miembros.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Adquirir nociones de resolución de conflictos y aplicarlas a casos de análisis.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técnicas de coordinación grupal que pueden aplicarse en los ambientes laborales para mejorar el funcionamiento de las relaciones humanas.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9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1E8A30-8216-49F7-95D5-D79277D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12717"/>
          </a:xfrm>
        </p:spPr>
        <p:txBody>
          <a:bodyPr/>
          <a:lstStyle/>
          <a:p>
            <a:pPr algn="ctr"/>
            <a:r>
              <a:rPr lang="es-MX" dirty="0"/>
              <a:t>OBJETIVOS ESPECÍFICOS: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14B0C5-C8C0-46A4-BE26-C8958C9E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113" y="1696278"/>
            <a:ext cx="10893287" cy="4543203"/>
          </a:xfrm>
        </p:spPr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UNIDAD 4: </a:t>
            </a: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Profundizar en el proceso de comunicación humana y reconocer la importancia de este en las organizaciones.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Incorporar técnicas de comunicación eficaz y habilidades sociales.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Conocer la función de las </a:t>
            </a:r>
            <a:r>
              <a:rPr lang="es-A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RRPP</a:t>
            </a: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la organización y su importancia dentro de la comunicación institucional.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327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756E4-F970-4508-9911-08A9F586E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839221"/>
          </a:xfrm>
        </p:spPr>
        <p:txBody>
          <a:bodyPr/>
          <a:lstStyle/>
          <a:p>
            <a:pPr algn="ctr"/>
            <a:r>
              <a:rPr lang="es-MX" dirty="0"/>
              <a:t>PROGRAMA ANALÍTICO: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76BEFE-6A44-4D4C-9898-D9FA8E6A5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2" y="1457738"/>
            <a:ext cx="11158330" cy="540026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Concepciones en Materia de Relaciones Humanas. Las relaciones humanas en el entorno laboral. Fases históricas en el concepto de Factor humano: Diversas concepciones de hombre y la relación con las teorías de administración. Características del </a:t>
            </a:r>
            <a:r>
              <a:rPr lang="es-A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FH</a:t>
            </a: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 de conducta. Factores determinantes. </a:t>
            </a:r>
            <a:r>
              <a:rPr lang="es-AR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Policausalidad</a:t>
            </a: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conducta. Aspecto energético y aspecto cognitivo. Motivación. Actitudes y valores. Emociones y sentimientos.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Adaptación social. Cognición social. Percepción individual y organizacional.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Comportamiento organizacional.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Calibri" panose="020F0502020204030204" pitchFamily="34" charset="0"/>
              <a:buChar char="-"/>
            </a:pPr>
            <a:r>
              <a:rPr lang="es-AR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Concepto de grupo y clasificación. Estructura y dinámica grupal. Interacción. Cohesión. Liderazgo. </a:t>
            </a:r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01553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{C7772608-E778-4314-8A4F-9C4264FE1030}tf04033919</Template>
  <TotalTime>46</TotalTime>
  <Words>1237</Words>
  <Application>Microsoft Office PowerPoint</Application>
  <PresentationFormat>Panorámica</PresentationFormat>
  <Paragraphs>88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Symbol</vt:lpstr>
      <vt:lpstr>Tw Cen MT</vt:lpstr>
      <vt:lpstr>Circuito</vt:lpstr>
      <vt:lpstr>Relaciones humanas ii 2025</vt:lpstr>
      <vt:lpstr>Planificación de catedra </vt:lpstr>
      <vt:lpstr>fundamentación DE LA ASIGNATURA</vt:lpstr>
      <vt:lpstr>Objetivos de la materia</vt:lpstr>
      <vt:lpstr>Objetivos específicos:</vt:lpstr>
      <vt:lpstr>OBJETIVOS ESPECÍFICOS: </vt:lpstr>
      <vt:lpstr>OBJETIVOS ESPECÍFICOS: </vt:lpstr>
      <vt:lpstr>OBJETIVOS ESPECÍFICOS: </vt:lpstr>
      <vt:lpstr>PROGRAMA ANALÍTICO: </vt:lpstr>
      <vt:lpstr>PROGRAMA ANALÍTICO: </vt:lpstr>
      <vt:lpstr>METODOLOGÍA ENSEÑANZA-APRENDIZAJE: </vt:lpstr>
      <vt:lpstr>METODOLOGÍA DE EVALUACIÓN: </vt:lpstr>
      <vt:lpstr>Metodología de evaluación:</vt:lpstr>
      <vt:lpstr>Metodología de evaluación: </vt:lpstr>
      <vt:lpstr>Bibliografía: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Relaciones humanas ii 2025</dc:title>
  <dc:creator>joaquin11delosreyes@gmail.com</dc:creator>
  <cp:lastModifiedBy>joaquin11delosreyes@gmail.com</cp:lastModifiedBy>
  <cp:revision>3</cp:revision>
  <dcterms:created xsi:type="dcterms:W3CDTF">2025-03-12T14:16:19Z</dcterms:created>
  <dcterms:modified xsi:type="dcterms:W3CDTF">2025-03-12T16:39:13Z</dcterms:modified>
</cp:coreProperties>
</file>