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73"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15" autoAdjust="0"/>
    <p:restoredTop sz="94660"/>
  </p:normalViewPr>
  <p:slideViewPr>
    <p:cSldViewPr snapToGrid="0">
      <p:cViewPr varScale="1">
        <p:scale>
          <a:sx n="72" d="100"/>
          <a:sy n="72" d="100"/>
        </p:scale>
        <p:origin x="53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2493105" y="802298"/>
            <a:ext cx="8561747" cy="2541431"/>
          </a:xfrm>
        </p:spPr>
        <p:txBody>
          <a:bodyPr bIns="0" anchor="b">
            <a:normAutofit/>
          </a:bodyPr>
          <a:lstStyle>
            <a:lvl1pPr algn="l">
              <a:defRPr sz="6600"/>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2493106" y="3531204"/>
            <a:ext cx="8561746"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6AD6EE87-EBD5-4F12-A48A-63ACA297AC8F}" type="datetimeFigureOut">
              <a:rPr lang="en-US" smtClean="0"/>
              <a:t>4/3/2024</a:t>
            </a:fld>
            <a:endParaRPr lang="en-US" dirty="0"/>
          </a:p>
        </p:txBody>
      </p:sp>
      <p:sp>
        <p:nvSpPr>
          <p:cNvPr id="5" name="Footer Placeholder 4"/>
          <p:cNvSpPr>
            <a:spLocks noGrp="1"/>
          </p:cNvSpPr>
          <p:nvPr>
            <p:ph type="ftr" sz="quarter" idx="11"/>
          </p:nvPr>
        </p:nvSpPr>
        <p:spPr>
          <a:xfrm>
            <a:off x="2493105" y="329307"/>
            <a:ext cx="4897310"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4FAB73BC-B049-4115-A692-8D63A059BFB8}" type="slidenum">
              <a:rPr lang="en-US" smtClean="0"/>
              <a:t>‹Nº›</a:t>
            </a:fld>
            <a:endParaRPr lang="en-US" dirty="0"/>
          </a:p>
        </p:txBody>
      </p:sp>
      <p:cxnSp>
        <p:nvCxnSpPr>
          <p:cNvPr id="8" name="Straight Connector 7"/>
          <p:cNvCxnSpPr/>
          <p:nvPr/>
        </p:nvCxnSpPr>
        <p:spPr>
          <a:xfrm>
            <a:off x="2334637" y="798973"/>
            <a:ext cx="0" cy="2544756"/>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8871828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ncho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A5D3794B-289A-4A80-97D7-111025398D45}" type="datetimeFigureOut">
              <a:rPr lang="en-US" smtClean="0"/>
              <a:t>4/3/2024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‹Nº›</a:t>
            </a:fld>
            <a:endParaRPr lang="en-US" dirty="0"/>
          </a:p>
        </p:txBody>
      </p:sp>
      <p:cxnSp>
        <p:nvCxnSpPr>
          <p:cNvPr id="8" name="Straight Connector 7"/>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112031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1534813" y="1756130"/>
            <a:ext cx="8562580" cy="1887950"/>
          </a:xfrm>
        </p:spPr>
        <p:txBody>
          <a:bodyPr anchor="b">
            <a:normAutofit/>
          </a:bodyPr>
          <a:lstStyle>
            <a:lvl1pPr algn="l">
              <a:defRPr sz="3600"/>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534695" y="3806195"/>
            <a:ext cx="8549990"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5A61015F-7CC6-4D0A-9D87-873EA4C304CC}" type="datetimeFigureOut">
              <a:rPr lang="en-US" smtClean="0"/>
              <a:t>4/3/2024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‹Nº›</a:t>
            </a:fld>
            <a:endParaRPr lang="en-US" dirty="0"/>
          </a:p>
        </p:txBody>
      </p:sp>
      <p:cxnSp>
        <p:nvCxnSpPr>
          <p:cNvPr id="8" name="Straight Connector 7"/>
          <p:cNvCxnSpPr/>
          <p:nvPr/>
        </p:nvCxnSpPr>
        <p:spPr>
          <a:xfrm>
            <a:off x="1371687" y="798973"/>
            <a:ext cx="0" cy="2845107"/>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231925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a:xfrm>
            <a:off x="1534695" y="804889"/>
            <a:ext cx="9520157" cy="1059305"/>
          </a:xfrm>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534695" y="2010878"/>
            <a:ext cx="4608576" cy="3438144"/>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454793" y="2017343"/>
            <a:ext cx="4604130" cy="344152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93C6A301-0538-44EC-B09D-202E1042A48B}" type="datetimeFigureOut">
              <a:rPr lang="en-US" smtClean="0"/>
              <a:t>4/3/2024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‹Nº›</a:t>
            </a:fld>
            <a:endParaRPr lang="en-US" dirty="0"/>
          </a:p>
        </p:txBody>
      </p:sp>
      <p:cxnSp>
        <p:nvCxnSpPr>
          <p:cNvPr id="9" name="Straight Connector 8"/>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0197738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1534695" y="804163"/>
            <a:ext cx="9520157" cy="1056319"/>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534695" y="2019549"/>
            <a:ext cx="4608576"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1534695" y="2824269"/>
            <a:ext cx="4608576" cy="2644457"/>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454791" y="2023003"/>
            <a:ext cx="4608576"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6454792" y="2821491"/>
            <a:ext cx="4608576" cy="2637371"/>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D789574A-8875-45EF-8EA2-3CAA0F7ABC4C}" type="datetimeFigureOut">
              <a:rPr lang="en-US" smtClean="0"/>
              <a:t>4/3/2024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t>‹Nº›</a:t>
            </a:fld>
            <a:endParaRPr lang="en-US" dirty="0"/>
          </a:p>
        </p:txBody>
      </p:sp>
      <p:cxnSp>
        <p:nvCxnSpPr>
          <p:cNvPr id="11" name="Straight Connector 10"/>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4826031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67EF4D4C-5367-4C26-9E2B-D8088D7FCA81}" type="datetimeFigureOut">
              <a:rPr lang="en-US" smtClean="0"/>
              <a:t>4/3/2024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smtClean="0"/>
              <a:t>‹Nº›</a:t>
            </a:fld>
            <a:endParaRPr lang="en-US" dirty="0"/>
          </a:p>
        </p:txBody>
      </p:sp>
      <p:cxnSp>
        <p:nvCxnSpPr>
          <p:cNvPr id="7" name="Straight Connector 6"/>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5340884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6E91E96-98B0-4413-9547-46F3504108EF}" type="datetimeFigureOut">
              <a:rPr lang="en-US" smtClean="0"/>
              <a:t>4/3/2024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smtClean="0"/>
              <a:t>‹Nº›</a:t>
            </a:fld>
            <a:endParaRPr lang="en-US" dirty="0"/>
          </a:p>
        </p:txBody>
      </p:sp>
    </p:spTree>
    <p:extLst>
      <p:ext uri="{BB962C8B-B14F-4D97-AF65-F5344CB8AC3E}">
        <p14:creationId xmlns:p14="http://schemas.microsoft.com/office/powerpoint/2010/main" val="16723149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534642" y="798973"/>
            <a:ext cx="3183128" cy="2247117"/>
          </a:xfrm>
        </p:spPr>
        <p:txBody>
          <a:bodyPr anchor="b">
            <a:normAutofit/>
          </a:bodyPr>
          <a:lstStyle>
            <a:lvl1pPr algn="l">
              <a:defRPr sz="2400"/>
            </a:lvl1pPr>
          </a:lstStyle>
          <a:p>
            <a:r>
              <a:rPr lang="es-ES"/>
              <a:t>Haga clic para modificar el estilo de título del patrón</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1534695" y="3205491"/>
            <a:ext cx="3184989"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05C68B11-C5A8-448C-8CE9-B1A273C79CFC}" type="datetimeFigureOut">
              <a:rPr lang="en-US" smtClean="0"/>
              <a:t>4/3/2024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‹Nº›</a:t>
            </a:fld>
            <a:endParaRPr lang="en-US" dirty="0"/>
          </a:p>
        </p:txBody>
      </p:sp>
      <p:cxnSp>
        <p:nvCxnSpPr>
          <p:cNvPr id="9" name="Straight Connector 8"/>
          <p:cNvCxnSpPr/>
          <p:nvPr/>
        </p:nvCxnSpPr>
        <p:spPr>
          <a:xfrm>
            <a:off x="1371687" y="798973"/>
            <a:ext cx="0" cy="2247117"/>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3397890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a:xfrm>
              <a:off x="7477387" y="482170"/>
              <a:ext cx="4074533" cy="5149101"/>
            </a:xfrm>
            <a:prstGeom prst="rect">
              <a:avLst/>
            </a:prstGeom>
            <a:gradFill>
              <a:gsLst>
                <a:gs pos="0">
                  <a:schemeClr val="bg2">
                    <a:lumMod val="10000"/>
                  </a:schemeClr>
                </a:gs>
                <a:gs pos="100000">
                  <a:schemeClr val="bg2">
                    <a:lumMod val="10000"/>
                  </a:schemeClr>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prstMaterial="matte">
              <a:bevelT w="133350" h="50800" prst="divot"/>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535694" y="1129513"/>
            <a:ext cx="5447840" cy="1830584"/>
          </a:xfrm>
        </p:spPr>
        <p:txBody>
          <a:bodyPr anchor="b">
            <a:normAutofit/>
          </a:bodyPr>
          <a:lstStyle>
            <a:lvl1pPr>
              <a:defRPr sz="3200"/>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534695" y="3145992"/>
            <a:ext cx="5440037"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Date Placeholder 4"/>
          <p:cNvSpPr>
            <a:spLocks noGrp="1"/>
          </p:cNvSpPr>
          <p:nvPr>
            <p:ph type="dt" sz="half" idx="10"/>
          </p:nvPr>
        </p:nvSpPr>
        <p:spPr>
          <a:xfrm>
            <a:off x="1534695" y="5469856"/>
            <a:ext cx="5440038" cy="320123"/>
          </a:xfrm>
        </p:spPr>
        <p:txBody>
          <a:bodyPr/>
          <a:lstStyle>
            <a:lvl1pPr algn="l">
              <a:defRPr/>
            </a:lvl1pPr>
          </a:lstStyle>
          <a:p>
            <a:fld id="{C7616CA0-919D-4A49-9C8A-62FDFB3A5183}" type="datetimeFigureOut">
              <a:rPr lang="en-US" smtClean="0"/>
              <a:t>4/3/2024</a:t>
            </a:fld>
            <a:endParaRPr lang="en-US" dirty="0"/>
          </a:p>
        </p:txBody>
      </p:sp>
      <p:sp>
        <p:nvSpPr>
          <p:cNvPr id="6" name="Footer Placeholder 5"/>
          <p:cNvSpPr>
            <a:spLocks noGrp="1"/>
          </p:cNvSpPr>
          <p:nvPr>
            <p:ph type="ftr" sz="quarter" idx="11"/>
          </p:nvPr>
        </p:nvSpPr>
        <p:spPr>
          <a:xfrm>
            <a:off x="1534910" y="318640"/>
            <a:ext cx="5453475" cy="320931"/>
          </a:xfrm>
        </p:spPr>
        <p:txBody>
          <a:bodyPr/>
          <a:lstStyle/>
          <a:p>
            <a:endParaRPr lang="en-US" dirty="0"/>
          </a:p>
        </p:txBody>
      </p:sp>
      <p:sp>
        <p:nvSpPr>
          <p:cNvPr id="7" name="Slide Number Placeholder 6"/>
          <p:cNvSpPr>
            <a:spLocks noGrp="1"/>
          </p:cNvSpPr>
          <p:nvPr>
            <p:ph type="sldNum" sz="quarter" idx="12"/>
          </p:nvPr>
        </p:nvSpPr>
        <p:spPr/>
        <p:txBody>
          <a:bodyPr/>
          <a:lstStyle/>
          <a:p>
            <a:fld id="{867E5644-1E61-4311-A31E-84CB9C7AA8A9}" type="slidenum">
              <a:rPr lang="en-US" smtClean="0"/>
              <a:t>‹Nº›</a:t>
            </a:fld>
            <a:endParaRPr lang="en-US" dirty="0"/>
          </a:p>
        </p:txBody>
      </p:sp>
      <p:cxnSp>
        <p:nvCxnSpPr>
          <p:cNvPr id="14" name="Straight Connector 13"/>
          <p:cNvCxnSpPr/>
          <p:nvPr/>
        </p:nvCxnSpPr>
        <p:spPr>
          <a:xfrm>
            <a:off x="1371687" y="798973"/>
            <a:ext cx="0" cy="2161124"/>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384266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4CD73815-2707-4475-8F1A-B873CB631BB4}" type="datetimeFigureOut">
              <a:rPr lang="en-US" smtClean="0"/>
              <a:t>4/3/2024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‹Nº›</a:t>
            </a:fld>
            <a:endParaRPr lang="en-US" dirty="0"/>
          </a:p>
        </p:txBody>
      </p:sp>
      <p:cxnSp>
        <p:nvCxnSpPr>
          <p:cNvPr id="8" name="Straight Connector 7"/>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8947146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883863"/>
            <a:ext cx="1615742" cy="4574999"/>
          </a:xfrm>
        </p:spPr>
        <p:txBody>
          <a:bodyPr vert="eaVert"/>
          <a:lstStyle>
            <a:lvl1pPr algn="l">
              <a:defRPr/>
            </a:lvl1p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1534694" y="883863"/>
            <a:ext cx="7738807" cy="4574999"/>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2A4AFB99-0EAB-4182-AFF8-E214C82A68F6}" type="datetimeFigureOut">
              <a:rPr lang="en-US" smtClean="0"/>
              <a:t>4/3/2024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‹Nº›</a:t>
            </a:fld>
            <a:endParaRPr lang="en-US" dirty="0"/>
          </a:p>
        </p:txBody>
      </p:sp>
      <p:cxnSp>
        <p:nvCxnSpPr>
          <p:cNvPr id="8" name="Straight Connector 7"/>
          <p:cNvCxnSpPr/>
          <p:nvPr/>
        </p:nvCxnSpPr>
        <p:spPr>
          <a:xfrm flipH="1">
            <a:off x="9439111" y="719272"/>
            <a:ext cx="1615742" cy="0"/>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3254929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9" name="Rectangle 8"/>
          <p:cNvSpPr/>
          <p:nvPr/>
        </p:nvSpPr>
        <p:spPr>
          <a:xfrm>
            <a:off x="0" y="2015732"/>
            <a:ext cx="12192000" cy="4118829"/>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srcRect t="2769" b="-2769"/>
          <a:stretch/>
        </p:blipFill>
        <p:spPr>
          <a:xfrm>
            <a:off x="0" y="6135624"/>
            <a:ext cx="12192000" cy="742950"/>
          </a:xfrm>
          <a:prstGeom prst="rect">
            <a:avLst/>
          </a:prstGeom>
        </p:spPr>
      </p:pic>
      <p:sp>
        <p:nvSpPr>
          <p:cNvPr id="2" name="Title Placeholder 1"/>
          <p:cNvSpPr>
            <a:spLocks noGrp="1"/>
          </p:cNvSpPr>
          <p:nvPr>
            <p:ph type="title"/>
          </p:nvPr>
        </p:nvSpPr>
        <p:spPr>
          <a:xfrm>
            <a:off x="1534696" y="804519"/>
            <a:ext cx="9520158" cy="1049235"/>
          </a:xfrm>
          <a:prstGeom prst="rect">
            <a:avLst/>
          </a:prstGeom>
        </p:spPr>
        <p:txBody>
          <a:bodyPr vert="horz" lIns="91440" tIns="45720" rIns="91440" bIns="45720" rtlCol="0" anchor="b">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534696" y="2015732"/>
            <a:ext cx="9520158" cy="3450613"/>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90298CD5-6C1E-4009-B41F-6DF62E31D3BE}" type="datetimeFigureOut">
              <a:rPr lang="en-US" smtClean="0"/>
              <a:pPr/>
              <a:t>4/3/2024</a:t>
            </a:fld>
            <a:endParaRPr lang="en-US" dirty="0"/>
          </a:p>
        </p:txBody>
      </p:sp>
      <p:sp>
        <p:nvSpPr>
          <p:cNvPr id="5" name="Footer Placeholder 4"/>
          <p:cNvSpPr>
            <a:spLocks noGrp="1"/>
          </p:cNvSpPr>
          <p:nvPr>
            <p:ph type="ftr" sz="quarter" idx="3"/>
          </p:nvPr>
        </p:nvSpPr>
        <p:spPr>
          <a:xfrm>
            <a:off x="1534695" y="329307"/>
            <a:ext cx="5855719"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4FAB73BC-B049-4115-A692-8D63A059BFB8}" type="slidenum">
              <a:rPr lang="en-US" smtClean="0"/>
              <a:pPr/>
              <a:t>‹Nº›</a:t>
            </a:fld>
            <a:endParaRPr lang="en-US" dirty="0"/>
          </a:p>
        </p:txBody>
      </p:sp>
      <p:cxnSp>
        <p:nvCxnSpPr>
          <p:cNvPr id="12" name="Straight Connector 11"/>
          <p:cNvCxnSpPr/>
          <p:nvPr/>
        </p:nvCxnSpPr>
        <p:spPr>
          <a:xfrm>
            <a:off x="0" y="6141705"/>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00193400"/>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txStyles>
    <p:titleStyle>
      <a:lvl1pPr algn="l" defTabSz="914400" rtl="0" eaLnBrk="1" latinLnBrk="0" hangingPunct="1">
        <a:lnSpc>
          <a:spcPct val="90000"/>
        </a:lnSpc>
        <a:spcBef>
          <a:spcPct val="0"/>
        </a:spcBef>
        <a:buNone/>
        <a:defRPr sz="3200" b="0" i="0" kern="1200" cap="none">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BE2F877-FE41-4319-9A2E-04703F3A93A7}"/>
              </a:ext>
            </a:extLst>
          </p:cNvPr>
          <p:cNvSpPr>
            <a:spLocks noGrp="1"/>
          </p:cNvSpPr>
          <p:nvPr>
            <p:ph type="ctrTitle"/>
          </p:nvPr>
        </p:nvSpPr>
        <p:spPr>
          <a:xfrm>
            <a:off x="2279375" y="802298"/>
            <a:ext cx="9621077" cy="2541431"/>
          </a:xfrm>
        </p:spPr>
        <p:txBody>
          <a:bodyPr>
            <a:normAutofit/>
          </a:bodyPr>
          <a:lstStyle/>
          <a:p>
            <a:pPr algn="ctr"/>
            <a:r>
              <a:rPr lang="es-MX" sz="4000" dirty="0"/>
              <a:t>ENFOQUE HUMANISTA DE LA ADMINISTRACIÓN  </a:t>
            </a:r>
            <a:endParaRPr lang="es-AR" sz="4000" dirty="0"/>
          </a:p>
        </p:txBody>
      </p:sp>
      <p:sp>
        <p:nvSpPr>
          <p:cNvPr id="3" name="Subtítulo 2">
            <a:extLst>
              <a:ext uri="{FF2B5EF4-FFF2-40B4-BE49-F238E27FC236}">
                <a16:creationId xmlns:a16="http://schemas.microsoft.com/office/drawing/2014/main" id="{21FEC1E1-FF80-4DB7-A6FE-58F49713EAA7}"/>
              </a:ext>
            </a:extLst>
          </p:cNvPr>
          <p:cNvSpPr>
            <a:spLocks noGrp="1"/>
          </p:cNvSpPr>
          <p:nvPr>
            <p:ph type="subTitle" idx="1"/>
          </p:nvPr>
        </p:nvSpPr>
        <p:spPr/>
        <p:txBody>
          <a:bodyPr/>
          <a:lstStyle/>
          <a:p>
            <a:pPr algn="r"/>
            <a:r>
              <a:rPr lang="es-MX" dirty="0"/>
              <a:t>ADALBERTO CHIAVENATO</a:t>
            </a:r>
          </a:p>
        </p:txBody>
      </p:sp>
    </p:spTree>
    <p:extLst>
      <p:ext uri="{BB962C8B-B14F-4D97-AF65-F5344CB8AC3E}">
        <p14:creationId xmlns:p14="http://schemas.microsoft.com/office/powerpoint/2010/main" val="25852649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4C939AE-C82E-44E7-A871-DF172F2C5286}"/>
              </a:ext>
            </a:extLst>
          </p:cNvPr>
          <p:cNvSpPr>
            <a:spLocks noGrp="1"/>
          </p:cNvSpPr>
          <p:nvPr>
            <p:ph type="title"/>
          </p:nvPr>
        </p:nvSpPr>
        <p:spPr/>
        <p:txBody>
          <a:bodyPr/>
          <a:lstStyle/>
          <a:p>
            <a:r>
              <a:rPr lang="es-MX" dirty="0"/>
              <a:t>TEORÍA DE LA ADMINISTRACIÓN</a:t>
            </a:r>
            <a:endParaRPr lang="es-AR" dirty="0"/>
          </a:p>
        </p:txBody>
      </p:sp>
      <p:sp>
        <p:nvSpPr>
          <p:cNvPr id="3" name="Marcador de contenido 2">
            <a:extLst>
              <a:ext uri="{FF2B5EF4-FFF2-40B4-BE49-F238E27FC236}">
                <a16:creationId xmlns:a16="http://schemas.microsoft.com/office/drawing/2014/main" id="{B43C5AAD-01EA-4A9C-B4E0-E8D3690146D3}"/>
              </a:ext>
            </a:extLst>
          </p:cNvPr>
          <p:cNvSpPr>
            <a:spLocks noGrp="1"/>
          </p:cNvSpPr>
          <p:nvPr>
            <p:ph idx="1"/>
          </p:nvPr>
        </p:nvSpPr>
        <p:spPr>
          <a:xfrm>
            <a:off x="106017" y="2015732"/>
            <a:ext cx="11873947" cy="4199538"/>
          </a:xfrm>
        </p:spPr>
        <p:txBody>
          <a:bodyPr/>
          <a:lstStyle/>
          <a:p>
            <a:pPr marL="0" indent="0">
              <a:lnSpc>
                <a:spcPct val="150000"/>
              </a:lnSpc>
              <a:buNone/>
            </a:pPr>
            <a:r>
              <a:rPr lang="es-MX" dirty="0"/>
              <a:t>Sufre revolución conceptual:</a:t>
            </a:r>
          </a:p>
          <a:p>
            <a:pPr>
              <a:lnSpc>
                <a:spcPct val="150000"/>
              </a:lnSpc>
            </a:pPr>
            <a:r>
              <a:rPr lang="es-MX" dirty="0"/>
              <a:t>Administración científica</a:t>
            </a:r>
            <a:r>
              <a:rPr lang="es-MX" dirty="0">
                <a:sym typeface="Wingdings" panose="05000000000000000000" pitchFamily="2" charset="2"/>
              </a:rPr>
              <a:t> énfasis puesto en la tarea; en la maquina y método de trabajo;</a:t>
            </a:r>
          </a:p>
          <a:p>
            <a:pPr>
              <a:lnSpc>
                <a:spcPct val="150000"/>
              </a:lnSpc>
            </a:pPr>
            <a:r>
              <a:rPr lang="es-MX" dirty="0">
                <a:sym typeface="Wingdings" panose="05000000000000000000" pitchFamily="2" charset="2"/>
              </a:rPr>
              <a:t>Administración clásica énfasis puesto en la estructura organizacional; en la organización formal y los principios de la administración; </a:t>
            </a:r>
          </a:p>
          <a:p>
            <a:pPr>
              <a:lnSpc>
                <a:spcPct val="150000"/>
              </a:lnSpc>
            </a:pPr>
            <a:r>
              <a:rPr lang="es-MX" dirty="0">
                <a:sym typeface="Wingdings" panose="05000000000000000000" pitchFamily="2" charset="2"/>
              </a:rPr>
              <a:t>Administración humanista énfasis en las personas que trabajan o que forman parte de una organización. Preocupación por los grupos sociales (psicología y sociología)</a:t>
            </a:r>
          </a:p>
          <a:p>
            <a:endParaRPr lang="es-MX" dirty="0">
              <a:sym typeface="Wingdings" panose="05000000000000000000" pitchFamily="2" charset="2"/>
            </a:endParaRPr>
          </a:p>
          <a:p>
            <a:endParaRPr lang="es-AR" dirty="0"/>
          </a:p>
        </p:txBody>
      </p:sp>
    </p:spTree>
    <p:extLst>
      <p:ext uri="{BB962C8B-B14F-4D97-AF65-F5344CB8AC3E}">
        <p14:creationId xmlns:p14="http://schemas.microsoft.com/office/powerpoint/2010/main" val="39170776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175622C-C855-4A9C-8C63-18DEE0380B2E}"/>
              </a:ext>
            </a:extLst>
          </p:cNvPr>
          <p:cNvSpPr>
            <a:spLocks noGrp="1"/>
          </p:cNvSpPr>
          <p:nvPr>
            <p:ph type="title"/>
          </p:nvPr>
        </p:nvSpPr>
        <p:spPr>
          <a:xfrm>
            <a:off x="1534696" y="804520"/>
            <a:ext cx="9520158" cy="666472"/>
          </a:xfrm>
        </p:spPr>
        <p:txBody>
          <a:bodyPr/>
          <a:lstStyle/>
          <a:p>
            <a:r>
              <a:rPr lang="es-MX" dirty="0"/>
              <a:t>ENFOQUE HUMANISTA</a:t>
            </a:r>
            <a:endParaRPr lang="es-AR" dirty="0"/>
          </a:p>
        </p:txBody>
      </p:sp>
      <p:sp>
        <p:nvSpPr>
          <p:cNvPr id="3" name="Marcador de contenido 2">
            <a:extLst>
              <a:ext uri="{FF2B5EF4-FFF2-40B4-BE49-F238E27FC236}">
                <a16:creationId xmlns:a16="http://schemas.microsoft.com/office/drawing/2014/main" id="{0CE87C34-C38F-4729-BEE1-07C71D1F1C32}"/>
              </a:ext>
            </a:extLst>
          </p:cNvPr>
          <p:cNvSpPr>
            <a:spLocks noGrp="1"/>
          </p:cNvSpPr>
          <p:nvPr>
            <p:ph idx="1"/>
          </p:nvPr>
        </p:nvSpPr>
        <p:spPr>
          <a:xfrm>
            <a:off x="172279" y="1895061"/>
            <a:ext cx="12019722" cy="4158420"/>
          </a:xfrm>
        </p:spPr>
        <p:txBody>
          <a:bodyPr>
            <a:normAutofit lnSpcReduction="10000"/>
          </a:bodyPr>
          <a:lstStyle/>
          <a:p>
            <a:pPr>
              <a:lnSpc>
                <a:spcPct val="150000"/>
              </a:lnSpc>
            </a:pPr>
            <a:r>
              <a:rPr lang="es-AR" dirty="0"/>
              <a:t>Depresión económica de 1929</a:t>
            </a:r>
            <a:r>
              <a:rPr lang="es-AR" dirty="0">
                <a:sym typeface="Wingdings" panose="05000000000000000000" pitchFamily="2" charset="2"/>
              </a:rPr>
              <a:t></a:t>
            </a:r>
            <a:r>
              <a:rPr lang="es-AR" dirty="0"/>
              <a:t> búsqueda de eficiencia en las organizaciones.</a:t>
            </a:r>
          </a:p>
          <a:p>
            <a:pPr>
              <a:lnSpc>
                <a:spcPct val="150000"/>
              </a:lnSpc>
            </a:pPr>
            <a:r>
              <a:rPr lang="es-AR" dirty="0"/>
              <a:t>Provocó indirectamente una reelaboración de conceptos y una reevaluación de los principios clásicos de administración hasta entonces aceptados.</a:t>
            </a:r>
          </a:p>
          <a:p>
            <a:pPr>
              <a:lnSpc>
                <a:spcPct val="150000"/>
              </a:lnSpc>
            </a:pPr>
            <a:r>
              <a:rPr lang="es-AR" dirty="0"/>
              <a:t>Apareció con el surgimiento de la Teoría de las Relaciones Humanas en Estados Unidos, a partir de 1930. </a:t>
            </a:r>
          </a:p>
          <a:p>
            <a:pPr>
              <a:lnSpc>
                <a:spcPct val="150000"/>
              </a:lnSpc>
            </a:pPr>
            <a:r>
              <a:rPr lang="es-AR" dirty="0"/>
              <a:t>Surgió gracias al desarrollo de las ciencias sociales, especialmente de la psicología y, en particular, de la Psicología del Trabajo. </a:t>
            </a:r>
          </a:p>
          <a:p>
            <a:pPr>
              <a:lnSpc>
                <a:spcPct val="150000"/>
              </a:lnSpc>
            </a:pPr>
            <a:r>
              <a:rPr lang="es-AR" dirty="0"/>
              <a:t>Su divulgación fuera de Estados Unidos sólo se dio después del final de la Segunda Guerra Mundial.</a:t>
            </a:r>
          </a:p>
        </p:txBody>
      </p:sp>
    </p:spTree>
    <p:extLst>
      <p:ext uri="{BB962C8B-B14F-4D97-AF65-F5344CB8AC3E}">
        <p14:creationId xmlns:p14="http://schemas.microsoft.com/office/powerpoint/2010/main" val="36487726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C4C78F6-3E8C-47A0-925B-BD1383065D7A}"/>
              </a:ext>
            </a:extLst>
          </p:cNvPr>
          <p:cNvSpPr>
            <a:spLocks noGrp="1"/>
          </p:cNvSpPr>
          <p:nvPr>
            <p:ph type="title"/>
          </p:nvPr>
        </p:nvSpPr>
        <p:spPr>
          <a:xfrm>
            <a:off x="1534696" y="764763"/>
            <a:ext cx="9520158" cy="1024280"/>
          </a:xfrm>
        </p:spPr>
        <p:txBody>
          <a:bodyPr>
            <a:normAutofit/>
          </a:bodyPr>
          <a:lstStyle/>
          <a:p>
            <a:r>
              <a:rPr lang="es-MX" sz="2800" dirty="0"/>
              <a:t>ENFOQUE HUMANISTA DE LA ADMINISTRACIÓN</a:t>
            </a:r>
            <a:br>
              <a:rPr lang="es-MX" sz="2800" dirty="0"/>
            </a:br>
            <a:r>
              <a:rPr lang="es-MX" sz="2800" dirty="0"/>
              <a:t>(o teoría de las relaciones humanas)</a:t>
            </a:r>
            <a:endParaRPr lang="es-AR" sz="2800" dirty="0"/>
          </a:p>
        </p:txBody>
      </p:sp>
      <p:sp>
        <p:nvSpPr>
          <p:cNvPr id="3" name="Marcador de contenido 2">
            <a:extLst>
              <a:ext uri="{FF2B5EF4-FFF2-40B4-BE49-F238E27FC236}">
                <a16:creationId xmlns:a16="http://schemas.microsoft.com/office/drawing/2014/main" id="{1475C9A5-CCAF-4827-801A-22FFD69FF5F6}"/>
              </a:ext>
            </a:extLst>
          </p:cNvPr>
          <p:cNvSpPr>
            <a:spLocks noGrp="1"/>
          </p:cNvSpPr>
          <p:nvPr>
            <p:ph idx="1"/>
          </p:nvPr>
        </p:nvSpPr>
        <p:spPr>
          <a:xfrm>
            <a:off x="251791" y="2015732"/>
            <a:ext cx="11767931" cy="4279051"/>
          </a:xfrm>
        </p:spPr>
        <p:txBody>
          <a:bodyPr>
            <a:normAutofit lnSpcReduction="10000"/>
          </a:bodyPr>
          <a:lstStyle/>
          <a:p>
            <a:pPr>
              <a:lnSpc>
                <a:spcPct val="150000"/>
              </a:lnSpc>
            </a:pPr>
            <a:r>
              <a:rPr lang="es-MX" dirty="0"/>
              <a:t>Movimiento de</a:t>
            </a:r>
            <a:r>
              <a:rPr lang="es-MX" b="1" dirty="0"/>
              <a:t> reacción </a:t>
            </a:r>
            <a:r>
              <a:rPr lang="es-MX" dirty="0"/>
              <a:t>y oposición a la teoría clásica de la administración.</a:t>
            </a:r>
          </a:p>
          <a:p>
            <a:pPr>
              <a:lnSpc>
                <a:spcPct val="150000"/>
              </a:lnSpc>
            </a:pPr>
            <a:r>
              <a:rPr lang="es-MX" u="sng" dirty="0"/>
              <a:t>Tiene sus orígenes en los siguientes hechos:</a:t>
            </a:r>
          </a:p>
          <a:p>
            <a:pPr>
              <a:lnSpc>
                <a:spcPct val="150000"/>
              </a:lnSpc>
              <a:buFontTx/>
              <a:buChar char="-"/>
            </a:pPr>
            <a:r>
              <a:rPr lang="es-AR" dirty="0"/>
              <a:t>Necesidad de </a:t>
            </a:r>
            <a:r>
              <a:rPr lang="es-AR" b="1" dirty="0"/>
              <a:t>humanizar y democratizar </a:t>
            </a:r>
            <a:r>
              <a:rPr lang="es-AR" dirty="0"/>
              <a:t>la Administración, liberándola de los conceptos rígidos y mecanicistas de la Teoría Clásica;</a:t>
            </a:r>
          </a:p>
          <a:p>
            <a:pPr>
              <a:lnSpc>
                <a:spcPct val="150000"/>
              </a:lnSpc>
              <a:buFontTx/>
              <a:buChar char="-"/>
            </a:pPr>
            <a:r>
              <a:rPr lang="es-AR" dirty="0"/>
              <a:t>El desarrollo de </a:t>
            </a:r>
            <a:r>
              <a:rPr lang="es-AR" b="1" dirty="0"/>
              <a:t>las ciencias humanas</a:t>
            </a:r>
            <a:r>
              <a:rPr lang="es-AR" dirty="0"/>
              <a:t>, principalmente de la psicología, su creciente influencia intelectual y primeras aplicaciones a las organizaciones industriales.</a:t>
            </a:r>
          </a:p>
          <a:p>
            <a:pPr>
              <a:lnSpc>
                <a:spcPct val="150000"/>
              </a:lnSpc>
              <a:buFontTx/>
              <a:buChar char="-"/>
            </a:pPr>
            <a:r>
              <a:rPr lang="es-AR" dirty="0"/>
              <a:t>Las ideas de la filosofía pragmática de John Dewey y de la psicología dinámica de Kurt Lewin.</a:t>
            </a:r>
          </a:p>
          <a:p>
            <a:pPr>
              <a:lnSpc>
                <a:spcPct val="150000"/>
              </a:lnSpc>
              <a:buFontTx/>
              <a:buChar char="-"/>
            </a:pPr>
            <a:r>
              <a:rPr lang="es-AR" dirty="0"/>
              <a:t>Las conclusiones del experimento de Hawthorne (1927/1932), bajo la coordinación de Elton Mayo.</a:t>
            </a:r>
          </a:p>
        </p:txBody>
      </p:sp>
    </p:spTree>
    <p:extLst>
      <p:ext uri="{BB962C8B-B14F-4D97-AF65-F5344CB8AC3E}">
        <p14:creationId xmlns:p14="http://schemas.microsoft.com/office/powerpoint/2010/main" val="31005018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94C21B2-F95D-48AD-8966-47ADFE3FBF58}"/>
              </a:ext>
            </a:extLst>
          </p:cNvPr>
          <p:cNvSpPr>
            <a:spLocks noGrp="1"/>
          </p:cNvSpPr>
          <p:nvPr>
            <p:ph type="title"/>
          </p:nvPr>
        </p:nvSpPr>
        <p:spPr>
          <a:xfrm>
            <a:off x="1534696" y="804519"/>
            <a:ext cx="9520158" cy="732733"/>
          </a:xfrm>
        </p:spPr>
        <p:txBody>
          <a:bodyPr/>
          <a:lstStyle/>
          <a:p>
            <a:r>
              <a:rPr lang="es-MX" dirty="0"/>
              <a:t>ENFOQUE HUMANISTA</a:t>
            </a:r>
            <a:endParaRPr lang="es-AR" dirty="0"/>
          </a:p>
        </p:txBody>
      </p:sp>
      <p:sp>
        <p:nvSpPr>
          <p:cNvPr id="3" name="Marcador de contenido 2">
            <a:extLst>
              <a:ext uri="{FF2B5EF4-FFF2-40B4-BE49-F238E27FC236}">
                <a16:creationId xmlns:a16="http://schemas.microsoft.com/office/drawing/2014/main" id="{851107C3-21B5-404E-B232-59E3AE31A8A0}"/>
              </a:ext>
            </a:extLst>
          </p:cNvPr>
          <p:cNvSpPr>
            <a:spLocks noGrp="1"/>
          </p:cNvSpPr>
          <p:nvPr>
            <p:ph idx="1"/>
          </p:nvPr>
        </p:nvSpPr>
        <p:spPr>
          <a:xfrm>
            <a:off x="251791" y="1802295"/>
            <a:ext cx="11781183" cy="4359965"/>
          </a:xfrm>
        </p:spPr>
        <p:txBody>
          <a:bodyPr>
            <a:normAutofit/>
          </a:bodyPr>
          <a:lstStyle/>
          <a:p>
            <a:pPr>
              <a:lnSpc>
                <a:spcPct val="150000"/>
              </a:lnSpc>
            </a:pPr>
            <a:r>
              <a:rPr lang="es-MX" dirty="0"/>
              <a:t>Experimento Hawthorne</a:t>
            </a:r>
            <a:r>
              <a:rPr lang="es-MX" dirty="0">
                <a:sym typeface="Wingdings" panose="05000000000000000000" pitchFamily="2" charset="2"/>
              </a:rPr>
              <a:t></a:t>
            </a:r>
            <a:r>
              <a:rPr lang="es-MX" dirty="0"/>
              <a:t> nuevos conceptos de administración;</a:t>
            </a:r>
          </a:p>
          <a:p>
            <a:pPr>
              <a:lnSpc>
                <a:spcPct val="150000"/>
              </a:lnSpc>
            </a:pPr>
            <a:r>
              <a:rPr lang="es-MX" dirty="0"/>
              <a:t>Organización industrial</a:t>
            </a:r>
            <a:r>
              <a:rPr lang="es-MX" dirty="0">
                <a:sym typeface="Wingdings" panose="05000000000000000000" pitchFamily="2" charset="2"/>
              </a:rPr>
              <a:t> 2 funciones:</a:t>
            </a:r>
          </a:p>
          <a:p>
            <a:pPr marL="0" indent="0">
              <a:lnSpc>
                <a:spcPct val="150000"/>
              </a:lnSpc>
              <a:buNone/>
            </a:pPr>
            <a:r>
              <a:rPr lang="es-MX" dirty="0">
                <a:sym typeface="Wingdings" panose="05000000000000000000" pitchFamily="2" charset="2"/>
              </a:rPr>
              <a:t>1- </a:t>
            </a:r>
            <a:r>
              <a:rPr lang="es-AR" dirty="0">
                <a:sym typeface="Wingdings" panose="05000000000000000000" pitchFamily="2" charset="2"/>
              </a:rPr>
              <a:t>Producir </a:t>
            </a:r>
            <a:r>
              <a:rPr lang="es-AR" b="1" dirty="0">
                <a:sym typeface="Wingdings" panose="05000000000000000000" pitchFamily="2" charset="2"/>
              </a:rPr>
              <a:t>bienes o servicios </a:t>
            </a:r>
            <a:r>
              <a:rPr lang="es-AR" dirty="0">
                <a:sym typeface="Wingdings" panose="05000000000000000000" pitchFamily="2" charset="2"/>
              </a:rPr>
              <a:t>(función económica que busca el equilibrio externo);</a:t>
            </a:r>
          </a:p>
          <a:p>
            <a:pPr marL="0" indent="0">
              <a:lnSpc>
                <a:spcPct val="150000"/>
              </a:lnSpc>
              <a:buNone/>
            </a:pPr>
            <a:r>
              <a:rPr lang="es-AR" dirty="0">
                <a:sym typeface="Wingdings" panose="05000000000000000000" pitchFamily="2" charset="2"/>
              </a:rPr>
              <a:t>2- Producir </a:t>
            </a:r>
            <a:r>
              <a:rPr lang="es-AR" b="1" dirty="0">
                <a:sym typeface="Wingdings" panose="05000000000000000000" pitchFamily="2" charset="2"/>
              </a:rPr>
              <a:t>satisfacción</a:t>
            </a:r>
            <a:r>
              <a:rPr lang="es-AR" dirty="0">
                <a:sym typeface="Wingdings" panose="05000000000000000000" pitchFamily="2" charset="2"/>
              </a:rPr>
              <a:t> entre sus colaboradores (función social que busca el equilibrio interno de la organización).</a:t>
            </a:r>
          </a:p>
          <a:p>
            <a:pPr>
              <a:lnSpc>
                <a:spcPct val="150000"/>
              </a:lnSpc>
            </a:pPr>
            <a:r>
              <a:rPr lang="es-AR" dirty="0"/>
              <a:t>La organización industrial está compuesta de una </a:t>
            </a:r>
            <a:r>
              <a:rPr lang="es-AR" b="1" dirty="0"/>
              <a:t>organización técnica </a:t>
            </a:r>
            <a:r>
              <a:rPr lang="es-AR" dirty="0"/>
              <a:t>(locales, máquinas, equipos instalaciones, productos o servicios producidos, materias primas, etc.) y de una </a:t>
            </a:r>
            <a:r>
              <a:rPr lang="es-AR" b="1" dirty="0"/>
              <a:t>organización humana</a:t>
            </a:r>
            <a:r>
              <a:rPr lang="es-AR" dirty="0"/>
              <a:t> (personas que constituyen la organización social)</a:t>
            </a:r>
            <a:endParaRPr lang="es-MX" dirty="0"/>
          </a:p>
          <a:p>
            <a:endParaRPr lang="es-AR" dirty="0"/>
          </a:p>
        </p:txBody>
      </p:sp>
    </p:spTree>
    <p:extLst>
      <p:ext uri="{BB962C8B-B14F-4D97-AF65-F5344CB8AC3E}">
        <p14:creationId xmlns:p14="http://schemas.microsoft.com/office/powerpoint/2010/main" val="31857263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C5A226F-4731-428A-93AE-DA799FE48A17}"/>
              </a:ext>
            </a:extLst>
          </p:cNvPr>
          <p:cNvSpPr>
            <a:spLocks noGrp="1"/>
          </p:cNvSpPr>
          <p:nvPr>
            <p:ph type="title"/>
          </p:nvPr>
        </p:nvSpPr>
        <p:spPr>
          <a:xfrm>
            <a:off x="1534696" y="804519"/>
            <a:ext cx="9520158" cy="706229"/>
          </a:xfrm>
        </p:spPr>
        <p:txBody>
          <a:bodyPr/>
          <a:lstStyle/>
          <a:p>
            <a:r>
              <a:rPr lang="es-MX" dirty="0"/>
              <a:t>ENFOQUE HUMANISTA</a:t>
            </a:r>
            <a:endParaRPr lang="es-AR" dirty="0"/>
          </a:p>
        </p:txBody>
      </p:sp>
      <p:sp>
        <p:nvSpPr>
          <p:cNvPr id="3" name="Marcador de contenido 2">
            <a:extLst>
              <a:ext uri="{FF2B5EF4-FFF2-40B4-BE49-F238E27FC236}">
                <a16:creationId xmlns:a16="http://schemas.microsoft.com/office/drawing/2014/main" id="{2D4B4A66-628E-468A-807F-40B87A3EE3AF}"/>
              </a:ext>
            </a:extLst>
          </p:cNvPr>
          <p:cNvSpPr>
            <a:spLocks noGrp="1"/>
          </p:cNvSpPr>
          <p:nvPr>
            <p:ph idx="1"/>
          </p:nvPr>
        </p:nvSpPr>
        <p:spPr>
          <a:xfrm>
            <a:off x="92765" y="1855304"/>
            <a:ext cx="12006470" cy="4293705"/>
          </a:xfrm>
        </p:spPr>
        <p:txBody>
          <a:bodyPr>
            <a:normAutofit/>
          </a:bodyPr>
          <a:lstStyle/>
          <a:p>
            <a:pPr>
              <a:lnSpc>
                <a:spcPct val="150000"/>
              </a:lnSpc>
            </a:pPr>
            <a:r>
              <a:rPr lang="es-AR" dirty="0"/>
              <a:t>Organización humana</a:t>
            </a:r>
            <a:r>
              <a:rPr lang="es-AR" dirty="0">
                <a:sym typeface="Wingdings" panose="05000000000000000000" pitchFamily="2" charset="2"/>
              </a:rPr>
              <a:t> </a:t>
            </a:r>
            <a:r>
              <a:rPr lang="es-AR" dirty="0"/>
              <a:t>más que suma de individuos: </a:t>
            </a:r>
            <a:r>
              <a:rPr lang="es-AR" b="1" dirty="0"/>
              <a:t>interacción</a:t>
            </a:r>
            <a:r>
              <a:rPr lang="es-AR" dirty="0"/>
              <a:t> social diaria y constante. </a:t>
            </a:r>
          </a:p>
          <a:p>
            <a:pPr>
              <a:lnSpc>
                <a:spcPct val="150000"/>
              </a:lnSpc>
            </a:pPr>
            <a:r>
              <a:rPr lang="es-AR" dirty="0"/>
              <a:t>En la fábrica todo evento se convierte en objeto de un sistema de sentimientos, ideas, creencias y expectativas;</a:t>
            </a:r>
          </a:p>
          <a:p>
            <a:pPr>
              <a:lnSpc>
                <a:spcPct val="150000"/>
              </a:lnSpc>
            </a:pPr>
            <a:r>
              <a:rPr lang="es-AR" dirty="0"/>
              <a:t>Diferencian el comportamiento en "bueno" o "malo" y el nivel social en "superior" o "inferior". </a:t>
            </a:r>
          </a:p>
          <a:p>
            <a:pPr>
              <a:lnSpc>
                <a:spcPct val="150000"/>
              </a:lnSpc>
            </a:pPr>
            <a:r>
              <a:rPr lang="es-AR" dirty="0"/>
              <a:t>Cada hecho, actitud o decisión se convierte en: aprobación, neutralidad o resistencia, que pueden conducir a la cooperación, a la oposición o a la confusión (interpretación) </a:t>
            </a:r>
          </a:p>
          <a:p>
            <a:pPr>
              <a:lnSpc>
                <a:spcPct val="150000"/>
              </a:lnSpc>
            </a:pPr>
            <a:r>
              <a:rPr lang="es-AR" dirty="0"/>
              <a:t>Organización técnica y organización humana (formal e informal)</a:t>
            </a:r>
            <a:r>
              <a:rPr lang="es-AR" dirty="0">
                <a:sym typeface="Wingdings" panose="05000000000000000000" pitchFamily="2" charset="2"/>
              </a:rPr>
              <a:t></a:t>
            </a:r>
            <a:r>
              <a:rPr lang="es-AR" dirty="0"/>
              <a:t>subsistemas interrelacionados e interdependientes. </a:t>
            </a:r>
          </a:p>
        </p:txBody>
      </p:sp>
    </p:spTree>
    <p:extLst>
      <p:ext uri="{BB962C8B-B14F-4D97-AF65-F5344CB8AC3E}">
        <p14:creationId xmlns:p14="http://schemas.microsoft.com/office/powerpoint/2010/main" val="31298200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A4F9F79-E1AF-4F68-ABB7-157E6AB73F05}"/>
              </a:ext>
            </a:extLst>
          </p:cNvPr>
          <p:cNvSpPr>
            <a:spLocks noGrp="1"/>
          </p:cNvSpPr>
          <p:nvPr>
            <p:ph type="title"/>
          </p:nvPr>
        </p:nvSpPr>
        <p:spPr>
          <a:xfrm>
            <a:off x="1534696" y="804519"/>
            <a:ext cx="9520158" cy="706229"/>
          </a:xfrm>
        </p:spPr>
        <p:txBody>
          <a:bodyPr/>
          <a:lstStyle/>
          <a:p>
            <a:r>
              <a:rPr lang="es-MX" dirty="0"/>
              <a:t>ENFOQUE HUMANISTA</a:t>
            </a:r>
            <a:endParaRPr lang="es-AR" dirty="0"/>
          </a:p>
        </p:txBody>
      </p:sp>
      <p:sp>
        <p:nvSpPr>
          <p:cNvPr id="3" name="Marcador de contenido 2">
            <a:extLst>
              <a:ext uri="{FF2B5EF4-FFF2-40B4-BE49-F238E27FC236}">
                <a16:creationId xmlns:a16="http://schemas.microsoft.com/office/drawing/2014/main" id="{88638259-98A3-45A6-A6D2-C7BC84C86258}"/>
              </a:ext>
            </a:extLst>
          </p:cNvPr>
          <p:cNvSpPr>
            <a:spLocks noGrp="1"/>
          </p:cNvSpPr>
          <p:nvPr>
            <p:ph idx="1"/>
          </p:nvPr>
        </p:nvSpPr>
        <p:spPr>
          <a:xfrm>
            <a:off x="225287" y="2015732"/>
            <a:ext cx="11794435" cy="4037749"/>
          </a:xfrm>
        </p:spPr>
        <p:txBody>
          <a:bodyPr>
            <a:normAutofit/>
          </a:bodyPr>
          <a:lstStyle/>
          <a:p>
            <a:pPr>
              <a:lnSpc>
                <a:spcPct val="150000"/>
              </a:lnSpc>
            </a:pPr>
            <a:r>
              <a:rPr lang="es-AR" sz="2400" dirty="0"/>
              <a:t>La colaboración es un fenómeno social </a:t>
            </a:r>
            <a:r>
              <a:rPr lang="es-AR" sz="2400" dirty="0">
                <a:sym typeface="Wingdings" panose="05000000000000000000" pitchFamily="2" charset="2"/>
              </a:rPr>
              <a:t></a:t>
            </a:r>
            <a:r>
              <a:rPr lang="es-AR" sz="2400" dirty="0"/>
              <a:t> basado en códigos sociales, convenciones, tradiciones, expectativas y maneras de reaccionar ante las situaciones. </a:t>
            </a:r>
          </a:p>
          <a:p>
            <a:pPr>
              <a:lnSpc>
                <a:spcPct val="150000"/>
              </a:lnSpc>
            </a:pPr>
            <a:r>
              <a:rPr lang="es-AR" sz="2400" dirty="0"/>
              <a:t>No es cuestión de lógica, sino de psicología. </a:t>
            </a:r>
          </a:p>
          <a:p>
            <a:pPr>
              <a:lnSpc>
                <a:spcPct val="150000"/>
              </a:lnSpc>
            </a:pPr>
            <a:r>
              <a:rPr lang="es-AR" sz="2400" dirty="0"/>
              <a:t>Dentro de ese espíritu, la Teoría de las relaciones humanas aportó nuevas dimensiones y variables a la </a:t>
            </a:r>
            <a:r>
              <a:rPr lang="es-AR" sz="2400" dirty="0" err="1"/>
              <a:t>TGA</a:t>
            </a:r>
            <a:r>
              <a:rPr lang="es-AR" sz="2400" dirty="0"/>
              <a:t>. </a:t>
            </a:r>
          </a:p>
        </p:txBody>
      </p:sp>
    </p:spTree>
    <p:extLst>
      <p:ext uri="{BB962C8B-B14F-4D97-AF65-F5344CB8AC3E}">
        <p14:creationId xmlns:p14="http://schemas.microsoft.com/office/powerpoint/2010/main" val="33984696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F71EA3A-39A1-4F99-B775-C734F89C34A1}"/>
              </a:ext>
            </a:extLst>
          </p:cNvPr>
          <p:cNvSpPr>
            <a:spLocks noGrp="1"/>
          </p:cNvSpPr>
          <p:nvPr>
            <p:ph type="title"/>
          </p:nvPr>
        </p:nvSpPr>
        <p:spPr>
          <a:xfrm>
            <a:off x="1534696" y="804520"/>
            <a:ext cx="9520158" cy="772490"/>
          </a:xfrm>
        </p:spPr>
        <p:txBody>
          <a:bodyPr/>
          <a:lstStyle/>
          <a:p>
            <a:r>
              <a:rPr lang="es-MX" dirty="0"/>
              <a:t>TEORÍA DE LAS RELACIONES HUMANAS</a:t>
            </a:r>
            <a:endParaRPr lang="es-AR" dirty="0"/>
          </a:p>
        </p:txBody>
      </p:sp>
      <p:sp>
        <p:nvSpPr>
          <p:cNvPr id="3" name="Marcador de contenido 2">
            <a:extLst>
              <a:ext uri="{FF2B5EF4-FFF2-40B4-BE49-F238E27FC236}">
                <a16:creationId xmlns:a16="http://schemas.microsoft.com/office/drawing/2014/main" id="{6AFADB3F-36F5-49AE-8794-BAA26B1C2816}"/>
              </a:ext>
            </a:extLst>
          </p:cNvPr>
          <p:cNvSpPr>
            <a:spLocks noGrp="1"/>
          </p:cNvSpPr>
          <p:nvPr>
            <p:ph idx="1"/>
          </p:nvPr>
        </p:nvSpPr>
        <p:spPr>
          <a:xfrm>
            <a:off x="119271" y="2015732"/>
            <a:ext cx="11966712" cy="4037748"/>
          </a:xfrm>
        </p:spPr>
        <p:txBody>
          <a:bodyPr>
            <a:normAutofit/>
          </a:bodyPr>
          <a:lstStyle/>
          <a:p>
            <a:pPr marL="0" indent="0">
              <a:lnSpc>
                <a:spcPct val="150000"/>
              </a:lnSpc>
              <a:buNone/>
            </a:pPr>
            <a:r>
              <a:rPr lang="es-AR" dirty="0"/>
              <a:t>Aporta nuevo</a:t>
            </a:r>
            <a:r>
              <a:rPr lang="es-AR" b="1" dirty="0"/>
              <a:t> lenguaje </a:t>
            </a:r>
            <a:r>
              <a:rPr lang="es-AR" dirty="0"/>
              <a:t>al repertorio administrativo: </a:t>
            </a:r>
          </a:p>
          <a:p>
            <a:pPr>
              <a:lnSpc>
                <a:spcPct val="150000"/>
              </a:lnSpc>
            </a:pPr>
            <a:r>
              <a:rPr lang="es-AR" dirty="0"/>
              <a:t>Motivación, liderazgo, comunicación, organización informal, dinámica de grupo, etcétera;</a:t>
            </a:r>
          </a:p>
          <a:p>
            <a:pPr>
              <a:lnSpc>
                <a:spcPct val="150000"/>
              </a:lnSpc>
            </a:pPr>
            <a:r>
              <a:rPr lang="es-AR" dirty="0"/>
              <a:t>Se critican y se dejan a un lado los antiguos conceptos clásicos de autoridad, jerarquía, racionalización del trabajo, departamentalización, principios generales de administración, etc. </a:t>
            </a:r>
          </a:p>
          <a:p>
            <a:pPr>
              <a:lnSpc>
                <a:spcPct val="150000"/>
              </a:lnSpc>
            </a:pPr>
            <a:r>
              <a:rPr lang="es-AR" dirty="0"/>
              <a:t>El método y la máquina pierden primacía ante la dinámica de grupo.</a:t>
            </a:r>
          </a:p>
          <a:p>
            <a:pPr>
              <a:lnSpc>
                <a:spcPct val="150000"/>
              </a:lnSpc>
            </a:pPr>
            <a:r>
              <a:rPr lang="es-AR" dirty="0"/>
              <a:t>El </a:t>
            </a:r>
            <a:r>
              <a:rPr lang="es-AR" dirty="0" err="1"/>
              <a:t>hommo</a:t>
            </a:r>
            <a:r>
              <a:rPr lang="es-AR" dirty="0"/>
              <a:t> </a:t>
            </a:r>
            <a:r>
              <a:rPr lang="es-AR" dirty="0" err="1"/>
              <a:t>economicus</a:t>
            </a:r>
            <a:r>
              <a:rPr lang="es-AR" dirty="0"/>
              <a:t> da lugar al hombre social.</a:t>
            </a:r>
          </a:p>
        </p:txBody>
      </p:sp>
    </p:spTree>
    <p:extLst>
      <p:ext uri="{BB962C8B-B14F-4D97-AF65-F5344CB8AC3E}">
        <p14:creationId xmlns:p14="http://schemas.microsoft.com/office/powerpoint/2010/main" val="17452880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FF59975-413E-4003-823C-F1B46AD1D2E6}"/>
              </a:ext>
            </a:extLst>
          </p:cNvPr>
          <p:cNvSpPr>
            <a:spLocks noGrp="1"/>
          </p:cNvSpPr>
          <p:nvPr>
            <p:ph type="title"/>
          </p:nvPr>
        </p:nvSpPr>
        <p:spPr>
          <a:xfrm>
            <a:off x="1534696" y="804520"/>
            <a:ext cx="9520158" cy="587136"/>
          </a:xfrm>
        </p:spPr>
        <p:txBody>
          <a:bodyPr/>
          <a:lstStyle/>
          <a:p>
            <a:r>
              <a:rPr lang="es-MX" dirty="0"/>
              <a:t>TEORÍA DE LAS RELACIONES HUMANAS</a:t>
            </a:r>
            <a:endParaRPr lang="es-AR" dirty="0"/>
          </a:p>
        </p:txBody>
      </p:sp>
      <p:sp>
        <p:nvSpPr>
          <p:cNvPr id="3" name="Marcador de contenido 2">
            <a:extLst>
              <a:ext uri="{FF2B5EF4-FFF2-40B4-BE49-F238E27FC236}">
                <a16:creationId xmlns:a16="http://schemas.microsoft.com/office/drawing/2014/main" id="{622D206E-B52F-4F51-AF61-DF4D89A7E19B}"/>
              </a:ext>
            </a:extLst>
          </p:cNvPr>
          <p:cNvSpPr>
            <a:spLocks noGrp="1"/>
          </p:cNvSpPr>
          <p:nvPr>
            <p:ph idx="1"/>
          </p:nvPr>
        </p:nvSpPr>
        <p:spPr>
          <a:xfrm>
            <a:off x="159027" y="2042236"/>
            <a:ext cx="12032974" cy="4146529"/>
          </a:xfrm>
        </p:spPr>
        <p:txBody>
          <a:bodyPr/>
          <a:lstStyle/>
          <a:p>
            <a:pPr marL="0" indent="0">
              <a:lnSpc>
                <a:spcPct val="150000"/>
              </a:lnSpc>
              <a:buNone/>
            </a:pPr>
            <a:r>
              <a:rPr lang="es-MX" sz="2400" dirty="0"/>
              <a:t>Nace un nuevo hombre</a:t>
            </a:r>
            <a:r>
              <a:rPr lang="es-MX" sz="2400" b="1" dirty="0">
                <a:sym typeface="Wingdings" panose="05000000000000000000" pitchFamily="2" charset="2"/>
              </a:rPr>
              <a:t> H. social.</a:t>
            </a:r>
          </a:p>
          <a:p>
            <a:pPr>
              <a:lnSpc>
                <a:spcPct val="150000"/>
              </a:lnSpc>
              <a:buFont typeface="Wingdings" panose="05000000000000000000" pitchFamily="2" charset="2"/>
              <a:buChar char="ü"/>
            </a:pPr>
            <a:r>
              <a:rPr lang="es-AR" dirty="0">
                <a:ea typeface="Calibri" panose="020F0502020204030204" pitchFamily="34" charset="0"/>
                <a:cs typeface="Times New Roman" panose="02020603050405020304" pitchFamily="18" charset="0"/>
              </a:rPr>
              <a:t>Los t</a:t>
            </a:r>
            <a:r>
              <a:rPr lang="es-AR" dirty="0">
                <a:effectLst/>
                <a:ea typeface="Calibri" panose="020F0502020204030204" pitchFamily="34" charset="0"/>
                <a:cs typeface="Times New Roman" panose="02020603050405020304" pitchFamily="18" charset="0"/>
              </a:rPr>
              <a:t>rabajadores son criaturas sociales complejas con sentimientos, deseos y temores. </a:t>
            </a:r>
          </a:p>
          <a:p>
            <a:pPr>
              <a:lnSpc>
                <a:spcPct val="150000"/>
              </a:lnSpc>
              <a:buFont typeface="Wingdings" panose="05000000000000000000" pitchFamily="2" charset="2"/>
              <a:buChar char="ü"/>
            </a:pPr>
            <a:r>
              <a:rPr lang="es-AR" dirty="0">
                <a:effectLst/>
                <a:ea typeface="Calibri" panose="020F0502020204030204" pitchFamily="34" charset="0"/>
                <a:cs typeface="Times New Roman" panose="02020603050405020304" pitchFamily="18" charset="0"/>
              </a:rPr>
              <a:t>El comportamiento en el trabajo, como en cualquier lugar, es consecuencia de muchos factores motivacionales.</a:t>
            </a:r>
          </a:p>
          <a:p>
            <a:pPr>
              <a:lnSpc>
                <a:spcPct val="150000"/>
              </a:lnSpc>
              <a:buFont typeface="Wingdings" panose="05000000000000000000" pitchFamily="2" charset="2"/>
              <a:buChar char="ü"/>
            </a:pPr>
            <a:r>
              <a:rPr lang="es-AR" dirty="0">
                <a:ea typeface="Calibri" panose="020F0502020204030204" pitchFamily="34" charset="0"/>
                <a:cs typeface="Times New Roman" panose="02020603050405020304" pitchFamily="18" charset="0"/>
              </a:rPr>
              <a:t>M</a:t>
            </a:r>
            <a:r>
              <a:rPr lang="es-AR" dirty="0">
                <a:effectLst/>
                <a:ea typeface="Calibri" panose="020F0502020204030204" pitchFamily="34" charset="0"/>
                <a:cs typeface="Times New Roman" panose="02020603050405020304" pitchFamily="18" charset="0"/>
              </a:rPr>
              <a:t>otivadas por ciertas necesidades que logran satisfacer en los grupos sociales en que interactúan. </a:t>
            </a:r>
          </a:p>
          <a:p>
            <a:pPr>
              <a:lnSpc>
                <a:spcPct val="150000"/>
              </a:lnSpc>
              <a:buFont typeface="Wingdings" panose="05000000000000000000" pitchFamily="2" charset="2"/>
              <a:buChar char="ü"/>
            </a:pPr>
            <a:r>
              <a:rPr lang="es-AR" dirty="0">
                <a:ea typeface="Calibri" panose="020F0502020204030204" pitchFamily="34" charset="0"/>
                <a:cs typeface="Times New Roman" panose="02020603050405020304" pitchFamily="18" charset="0"/>
              </a:rPr>
              <a:t>D</a:t>
            </a:r>
            <a:r>
              <a:rPr lang="es-AR" dirty="0">
                <a:effectLst/>
                <a:ea typeface="Calibri" panose="020F0502020204030204" pitchFamily="34" charset="0"/>
                <a:cs typeface="Times New Roman" panose="02020603050405020304" pitchFamily="18" charset="0"/>
              </a:rPr>
              <a:t>ificultades en la participación y las relaciones con el grupo </a:t>
            </a:r>
            <a:r>
              <a:rPr lang="es-AR" dirty="0">
                <a:effectLst/>
                <a:ea typeface="Calibri" panose="020F0502020204030204" pitchFamily="34" charset="0"/>
                <a:cs typeface="Times New Roman" panose="02020603050405020304" pitchFamily="18" charset="0"/>
                <a:sym typeface="Wingdings" panose="05000000000000000000" pitchFamily="2" charset="2"/>
              </a:rPr>
              <a:t></a:t>
            </a:r>
            <a:r>
              <a:rPr lang="es-AR" dirty="0">
                <a:effectLst/>
                <a:ea typeface="Calibri" panose="020F0502020204030204" pitchFamily="34" charset="0"/>
                <a:cs typeface="Times New Roman" panose="02020603050405020304" pitchFamily="18" charset="0"/>
              </a:rPr>
              <a:t>aumenta la rotación de personal (</a:t>
            </a:r>
            <a:r>
              <a:rPr lang="es-AR" dirty="0" err="1">
                <a:effectLst/>
                <a:ea typeface="Calibri" panose="020F0502020204030204" pitchFamily="34" charset="0"/>
                <a:cs typeface="Times New Roman" panose="02020603050405020304" pitchFamily="18" charset="0"/>
              </a:rPr>
              <a:t>turnover</a:t>
            </a:r>
            <a:r>
              <a:rPr lang="es-AR" dirty="0">
                <a:effectLst/>
                <a:ea typeface="Calibri" panose="020F0502020204030204" pitchFamily="34" charset="0"/>
                <a:cs typeface="Times New Roman" panose="02020603050405020304" pitchFamily="18" charset="0"/>
              </a:rPr>
              <a:t>), baja la moral, aumenta la fatiga psicológica, y se reducen los niveles de desempeño. </a:t>
            </a:r>
            <a:endParaRPr lang="es-MX" sz="2400" dirty="0"/>
          </a:p>
          <a:p>
            <a:endParaRPr lang="es-AR" dirty="0"/>
          </a:p>
        </p:txBody>
      </p:sp>
    </p:spTree>
    <p:extLst>
      <p:ext uri="{BB962C8B-B14F-4D97-AF65-F5344CB8AC3E}">
        <p14:creationId xmlns:p14="http://schemas.microsoft.com/office/powerpoint/2010/main" val="19583221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51E2712-B2D3-4E40-BF2A-F9AD145FF4A8}"/>
              </a:ext>
            </a:extLst>
          </p:cNvPr>
          <p:cNvSpPr>
            <a:spLocks noGrp="1"/>
          </p:cNvSpPr>
          <p:nvPr>
            <p:ph type="title"/>
          </p:nvPr>
        </p:nvSpPr>
        <p:spPr>
          <a:xfrm>
            <a:off x="1534696" y="804520"/>
            <a:ext cx="9520158" cy="587136"/>
          </a:xfrm>
        </p:spPr>
        <p:txBody>
          <a:bodyPr/>
          <a:lstStyle/>
          <a:p>
            <a:r>
              <a:rPr lang="es-MX" dirty="0"/>
              <a:t>TEORÍA DE LAS RELACIONES HUMANAS </a:t>
            </a:r>
            <a:endParaRPr lang="es-AR" dirty="0"/>
          </a:p>
        </p:txBody>
      </p:sp>
      <p:sp>
        <p:nvSpPr>
          <p:cNvPr id="3" name="Marcador de contenido 2">
            <a:extLst>
              <a:ext uri="{FF2B5EF4-FFF2-40B4-BE49-F238E27FC236}">
                <a16:creationId xmlns:a16="http://schemas.microsoft.com/office/drawing/2014/main" id="{757E5003-2347-43E4-A192-B03A16313149}"/>
              </a:ext>
            </a:extLst>
          </p:cNvPr>
          <p:cNvSpPr>
            <a:spLocks noGrp="1"/>
          </p:cNvSpPr>
          <p:nvPr>
            <p:ph idx="1"/>
          </p:nvPr>
        </p:nvSpPr>
        <p:spPr>
          <a:xfrm>
            <a:off x="344557" y="2015732"/>
            <a:ext cx="11847443" cy="4037748"/>
          </a:xfrm>
        </p:spPr>
        <p:txBody>
          <a:bodyPr>
            <a:normAutofit/>
          </a:bodyPr>
          <a:lstStyle/>
          <a:p>
            <a:pPr>
              <a:lnSpc>
                <a:spcPct val="150000"/>
              </a:lnSpc>
              <a:buFont typeface="Wingdings" panose="05000000000000000000" pitchFamily="2" charset="2"/>
              <a:buChar char="ü"/>
            </a:pPr>
            <a:r>
              <a:rPr lang="es-AR" dirty="0">
                <a:effectLst/>
                <a:ea typeface="Calibri" panose="020F0502020204030204" pitchFamily="34" charset="0"/>
                <a:cs typeface="Times New Roman" panose="02020603050405020304" pitchFamily="18" charset="0"/>
              </a:rPr>
              <a:t>El comportamiento de los grupos depende del </a:t>
            </a:r>
            <a:r>
              <a:rPr lang="es-AR" b="1" dirty="0">
                <a:effectLst/>
                <a:ea typeface="Calibri" panose="020F0502020204030204" pitchFamily="34" charset="0"/>
                <a:cs typeface="Times New Roman" panose="02020603050405020304" pitchFamily="18" charset="0"/>
              </a:rPr>
              <a:t>estilo de supervisión y liderazgo. </a:t>
            </a:r>
          </a:p>
          <a:p>
            <a:pPr>
              <a:lnSpc>
                <a:spcPct val="150000"/>
              </a:lnSpc>
              <a:buFont typeface="Wingdings" panose="05000000000000000000" pitchFamily="2" charset="2"/>
              <a:buChar char="ü"/>
            </a:pPr>
            <a:r>
              <a:rPr lang="es-AR" dirty="0">
                <a:effectLst/>
                <a:ea typeface="Calibri" panose="020F0502020204030204" pitchFamily="34" charset="0"/>
                <a:cs typeface="Times New Roman" panose="02020603050405020304" pitchFamily="18" charset="0"/>
              </a:rPr>
              <a:t>El supervisor eficaz influye en sus subordinados para lograr lealtad, estándares elevados de desempeño y compromiso con los objetivos de la organización.</a:t>
            </a:r>
          </a:p>
          <a:p>
            <a:pPr>
              <a:lnSpc>
                <a:spcPct val="150000"/>
              </a:lnSpc>
              <a:buFont typeface="Wingdings" panose="05000000000000000000" pitchFamily="2" charset="2"/>
              <a:buChar char="ü"/>
            </a:pPr>
            <a:r>
              <a:rPr lang="es-AR" dirty="0">
                <a:effectLst/>
                <a:ea typeface="Calibri" panose="020F0502020204030204" pitchFamily="34" charset="0"/>
                <a:cs typeface="Times New Roman" panose="02020603050405020304" pitchFamily="18" charset="0"/>
              </a:rPr>
              <a:t>Las normas del grupo sirven de mecanismos reguladores del comportamiento de los miembros y controlan de modo informal los niveles de producción. </a:t>
            </a:r>
          </a:p>
          <a:p>
            <a:pPr>
              <a:lnSpc>
                <a:spcPct val="150000"/>
              </a:lnSpc>
              <a:buFont typeface="Wingdings" panose="05000000000000000000" pitchFamily="2" charset="2"/>
              <a:buChar char="ü"/>
            </a:pPr>
            <a:r>
              <a:rPr lang="es-AR" dirty="0">
                <a:effectLst/>
                <a:ea typeface="Calibri" panose="020F0502020204030204" pitchFamily="34" charset="0"/>
                <a:cs typeface="Times New Roman" panose="02020603050405020304" pitchFamily="18" charset="0"/>
              </a:rPr>
              <a:t>Este control social puede adoptar sanciones positivas (estímulos, aceptación social, etc.) o negativas (burlas, rechazo por parte del grupo, sanciones simbólicas, etcétera). </a:t>
            </a:r>
            <a:endParaRPr lang="es-AR" sz="2800" dirty="0"/>
          </a:p>
        </p:txBody>
      </p:sp>
    </p:spTree>
    <p:extLst>
      <p:ext uri="{BB962C8B-B14F-4D97-AF65-F5344CB8AC3E}">
        <p14:creationId xmlns:p14="http://schemas.microsoft.com/office/powerpoint/2010/main" val="9927985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24667CB-D7B5-480A-9C01-DA3ABD097F0C}"/>
              </a:ext>
            </a:extLst>
          </p:cNvPr>
          <p:cNvSpPr>
            <a:spLocks noGrp="1"/>
          </p:cNvSpPr>
          <p:nvPr>
            <p:ph type="title"/>
          </p:nvPr>
        </p:nvSpPr>
        <p:spPr>
          <a:xfrm>
            <a:off x="1534696" y="804520"/>
            <a:ext cx="9520158" cy="587136"/>
          </a:xfrm>
        </p:spPr>
        <p:txBody>
          <a:bodyPr/>
          <a:lstStyle/>
          <a:p>
            <a:r>
              <a:rPr lang="es-MX" dirty="0"/>
              <a:t>SOBRE LIDERAZGO</a:t>
            </a:r>
            <a:endParaRPr lang="es-AR" dirty="0"/>
          </a:p>
        </p:txBody>
      </p:sp>
      <p:sp>
        <p:nvSpPr>
          <p:cNvPr id="3" name="Marcador de contenido 2">
            <a:extLst>
              <a:ext uri="{FF2B5EF4-FFF2-40B4-BE49-F238E27FC236}">
                <a16:creationId xmlns:a16="http://schemas.microsoft.com/office/drawing/2014/main" id="{6D024D30-01EA-482C-8E9B-35097974B870}"/>
              </a:ext>
            </a:extLst>
          </p:cNvPr>
          <p:cNvSpPr>
            <a:spLocks noGrp="1"/>
          </p:cNvSpPr>
          <p:nvPr>
            <p:ph idx="1"/>
          </p:nvPr>
        </p:nvSpPr>
        <p:spPr>
          <a:xfrm>
            <a:off x="185531" y="2028984"/>
            <a:ext cx="11913704" cy="4037748"/>
          </a:xfrm>
        </p:spPr>
        <p:txBody>
          <a:bodyPr/>
          <a:lstStyle/>
          <a:p>
            <a:pPr>
              <a:lnSpc>
                <a:spcPct val="150000"/>
              </a:lnSpc>
            </a:pPr>
            <a:r>
              <a:rPr lang="es-AR" dirty="0"/>
              <a:t>Teoría clásica</a:t>
            </a:r>
            <a:r>
              <a:rPr lang="es-AR" dirty="0">
                <a:sym typeface="Wingdings" panose="05000000000000000000" pitchFamily="2" charset="2"/>
              </a:rPr>
              <a:t> </a:t>
            </a:r>
            <a:r>
              <a:rPr lang="es-AR" dirty="0"/>
              <a:t>no se preocupó por el liderazgo y sus implicaciones. </a:t>
            </a:r>
          </a:p>
          <a:p>
            <a:pPr>
              <a:lnSpc>
                <a:spcPct val="150000"/>
              </a:lnSpc>
            </a:pPr>
            <a:r>
              <a:rPr lang="es-AR" dirty="0"/>
              <a:t>Autores clásicos se refirieron al liderazgo de manera superficial, sin importancia;</a:t>
            </a:r>
          </a:p>
          <a:p>
            <a:pPr>
              <a:lnSpc>
                <a:spcPct val="150000"/>
              </a:lnSpc>
            </a:pPr>
            <a:r>
              <a:rPr lang="es-AR" dirty="0"/>
              <a:t>Se centraba en la autoridad formal</a:t>
            </a:r>
            <a:r>
              <a:rPr lang="es-AR" dirty="0">
                <a:sym typeface="Wingdings" panose="05000000000000000000" pitchFamily="2" charset="2"/>
              </a:rPr>
              <a:t> dirección de los niveles jerárquicos superiores sobre los inferiores.</a:t>
            </a:r>
          </a:p>
          <a:p>
            <a:pPr>
              <a:lnSpc>
                <a:spcPct val="150000"/>
              </a:lnSpc>
            </a:pPr>
            <a:r>
              <a:rPr lang="es-AR" dirty="0">
                <a:sym typeface="Wingdings" panose="05000000000000000000" pitchFamily="2" charset="2"/>
              </a:rPr>
              <a:t>Experiencia Hawthorne </a:t>
            </a:r>
            <a:r>
              <a:rPr lang="es-AR" dirty="0"/>
              <a:t>mostró la existencia de líderes informales que encarnaban las normas y expectativas del grupo, mantenían control sobre el comportamiento y ayudaban a los operarios a actuar como grupo social cohesionado e integrado.</a:t>
            </a:r>
          </a:p>
        </p:txBody>
      </p:sp>
    </p:spTree>
    <p:extLst>
      <p:ext uri="{BB962C8B-B14F-4D97-AF65-F5344CB8AC3E}">
        <p14:creationId xmlns:p14="http://schemas.microsoft.com/office/powerpoint/2010/main" val="11032752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06DDE10-762D-496F-BCC2-5B2141A8C7D6}"/>
              </a:ext>
            </a:extLst>
          </p:cNvPr>
          <p:cNvSpPr>
            <a:spLocks noGrp="1"/>
          </p:cNvSpPr>
          <p:nvPr>
            <p:ph type="title"/>
          </p:nvPr>
        </p:nvSpPr>
        <p:spPr>
          <a:xfrm>
            <a:off x="1534696" y="804519"/>
            <a:ext cx="9520158" cy="719481"/>
          </a:xfrm>
        </p:spPr>
        <p:txBody>
          <a:bodyPr/>
          <a:lstStyle/>
          <a:p>
            <a:r>
              <a:rPr lang="es-MX" dirty="0"/>
              <a:t>LIDERAZGO</a:t>
            </a:r>
            <a:endParaRPr lang="es-AR" dirty="0"/>
          </a:p>
        </p:txBody>
      </p:sp>
      <p:sp>
        <p:nvSpPr>
          <p:cNvPr id="3" name="Marcador de contenido 2">
            <a:extLst>
              <a:ext uri="{FF2B5EF4-FFF2-40B4-BE49-F238E27FC236}">
                <a16:creationId xmlns:a16="http://schemas.microsoft.com/office/drawing/2014/main" id="{5B206766-1A0B-4442-AF2D-E72B4E599D4D}"/>
              </a:ext>
            </a:extLst>
          </p:cNvPr>
          <p:cNvSpPr>
            <a:spLocks noGrp="1"/>
          </p:cNvSpPr>
          <p:nvPr>
            <p:ph idx="1"/>
          </p:nvPr>
        </p:nvSpPr>
        <p:spPr>
          <a:xfrm>
            <a:off x="212035" y="1775791"/>
            <a:ext cx="11979965" cy="4664765"/>
          </a:xfrm>
        </p:spPr>
        <p:txBody>
          <a:bodyPr>
            <a:normAutofit fontScale="92500" lnSpcReduction="20000"/>
          </a:bodyPr>
          <a:lstStyle/>
          <a:p>
            <a:pPr>
              <a:lnSpc>
                <a:spcPct val="160000"/>
              </a:lnSpc>
            </a:pPr>
            <a:r>
              <a:rPr lang="es-AR" sz="2100" dirty="0"/>
              <a:t>Necesario en todos los tipos de organización humana.</a:t>
            </a:r>
          </a:p>
          <a:p>
            <a:pPr>
              <a:lnSpc>
                <a:spcPct val="160000"/>
              </a:lnSpc>
            </a:pPr>
            <a:r>
              <a:rPr lang="es-AR" sz="2100" dirty="0"/>
              <a:t>Esencial en las funciones de la administración</a:t>
            </a:r>
            <a:r>
              <a:rPr lang="es-AR" sz="2100" dirty="0">
                <a:sym typeface="Wingdings" panose="05000000000000000000" pitchFamily="2" charset="2"/>
              </a:rPr>
              <a:t> </a:t>
            </a:r>
            <a:r>
              <a:rPr lang="es-AR" sz="2100" dirty="0"/>
              <a:t>administrador necesita conocer la motivación humana y saber conducir a las personas, ser líder. </a:t>
            </a:r>
          </a:p>
          <a:p>
            <a:pPr>
              <a:lnSpc>
                <a:spcPct val="160000"/>
              </a:lnSpc>
            </a:pPr>
            <a:r>
              <a:rPr lang="es-AR" sz="2100" dirty="0"/>
              <a:t>Según los autores de la Teoría de las relaciones humanas, el liderazgo puede verse desde perspectivas diferentes:</a:t>
            </a:r>
          </a:p>
          <a:p>
            <a:pPr marL="0" indent="0">
              <a:lnSpc>
                <a:spcPct val="160000"/>
              </a:lnSpc>
              <a:buNone/>
            </a:pPr>
            <a:r>
              <a:rPr lang="es-AR" sz="2100" b="1" dirty="0"/>
              <a:t>1- Liderazgo como fenómeno de influencia interpersonal</a:t>
            </a:r>
            <a:r>
              <a:rPr lang="es-AR" sz="2100" dirty="0"/>
              <a:t>: orientada a la consecución de uno o diversos objetivos específicos mediante el proceso de comunicación humana.</a:t>
            </a:r>
          </a:p>
          <a:p>
            <a:pPr>
              <a:lnSpc>
                <a:spcPct val="160000"/>
              </a:lnSpc>
              <a:buFontTx/>
              <a:buChar char="-"/>
            </a:pPr>
            <a:r>
              <a:rPr lang="es-AR" sz="2100" dirty="0"/>
              <a:t>Fenómeno social que ocurre sólo en grupos sociales, debe analizarse en función de las relaciones interpersonales en determinada estructura social y no de una serie de características de la personalidad del líder.</a:t>
            </a:r>
          </a:p>
          <a:p>
            <a:pPr>
              <a:buFontTx/>
              <a:buChar char="-"/>
            </a:pPr>
            <a:endParaRPr lang="es-AR" dirty="0"/>
          </a:p>
          <a:p>
            <a:pPr marL="0" indent="0">
              <a:buNone/>
            </a:pPr>
            <a:endParaRPr lang="es-AR" dirty="0"/>
          </a:p>
        </p:txBody>
      </p:sp>
    </p:spTree>
    <p:extLst>
      <p:ext uri="{BB962C8B-B14F-4D97-AF65-F5344CB8AC3E}">
        <p14:creationId xmlns:p14="http://schemas.microsoft.com/office/powerpoint/2010/main" val="39326975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F866293-58DD-4D13-9D63-161CCE12CCC8}"/>
              </a:ext>
            </a:extLst>
          </p:cNvPr>
          <p:cNvSpPr>
            <a:spLocks noGrp="1"/>
          </p:cNvSpPr>
          <p:nvPr>
            <p:ph type="title"/>
          </p:nvPr>
        </p:nvSpPr>
        <p:spPr>
          <a:xfrm>
            <a:off x="1534696" y="804520"/>
            <a:ext cx="9520158" cy="587136"/>
          </a:xfrm>
        </p:spPr>
        <p:txBody>
          <a:bodyPr/>
          <a:lstStyle/>
          <a:p>
            <a:r>
              <a:rPr lang="es-MX" dirty="0"/>
              <a:t>LIDERAZGO </a:t>
            </a:r>
            <a:r>
              <a:rPr lang="es-MX" sz="2000" dirty="0"/>
              <a:t>(como fenómeno de influencia)</a:t>
            </a:r>
            <a:endParaRPr lang="es-AR" dirty="0"/>
          </a:p>
        </p:txBody>
      </p:sp>
      <p:sp>
        <p:nvSpPr>
          <p:cNvPr id="3" name="Marcador de contenido 2">
            <a:extLst>
              <a:ext uri="{FF2B5EF4-FFF2-40B4-BE49-F238E27FC236}">
                <a16:creationId xmlns:a16="http://schemas.microsoft.com/office/drawing/2014/main" id="{1B183323-A55B-4F33-A1F2-801670E57667}"/>
              </a:ext>
            </a:extLst>
          </p:cNvPr>
          <p:cNvSpPr>
            <a:spLocks noGrp="1"/>
          </p:cNvSpPr>
          <p:nvPr>
            <p:ph idx="1"/>
          </p:nvPr>
        </p:nvSpPr>
        <p:spPr>
          <a:xfrm>
            <a:off x="673768" y="1888958"/>
            <a:ext cx="11518232" cy="4164522"/>
          </a:xfrm>
        </p:spPr>
        <p:txBody>
          <a:bodyPr>
            <a:normAutofit/>
          </a:bodyPr>
          <a:lstStyle/>
          <a:p>
            <a:pPr>
              <a:lnSpc>
                <a:spcPct val="150000"/>
              </a:lnSpc>
            </a:pPr>
            <a:r>
              <a:rPr lang="es-MX" dirty="0"/>
              <a:t>Influencia</a:t>
            </a:r>
            <a:r>
              <a:rPr lang="es-MX" dirty="0">
                <a:sym typeface="Wingdings" panose="05000000000000000000" pitchFamily="2" charset="2"/>
              </a:rPr>
              <a:t> fuerza psicológica, </a:t>
            </a:r>
            <a:r>
              <a:rPr lang="es-AR" dirty="0"/>
              <a:t>transacción interpersonal en que una persona actúa para modificar el comportamiento de otra.</a:t>
            </a:r>
          </a:p>
          <a:p>
            <a:pPr>
              <a:lnSpc>
                <a:spcPct val="150000"/>
              </a:lnSpc>
            </a:pPr>
            <a:r>
              <a:rPr lang="es-AR" dirty="0"/>
              <a:t>Control</a:t>
            </a:r>
            <a:r>
              <a:rPr lang="es-AR" dirty="0">
                <a:sym typeface="Wingdings" panose="05000000000000000000" pitchFamily="2" charset="2"/>
              </a:rPr>
              <a:t></a:t>
            </a:r>
            <a:r>
              <a:rPr lang="es-AR" dirty="0"/>
              <a:t> tentativa de asegurar la influencia, desencadenar las consecuencias previstas por quien ejerce la influencia. </a:t>
            </a:r>
          </a:p>
          <a:p>
            <a:pPr>
              <a:lnSpc>
                <a:spcPct val="150000"/>
              </a:lnSpc>
            </a:pPr>
            <a:r>
              <a:rPr lang="es-AR" dirty="0"/>
              <a:t>Poder</a:t>
            </a:r>
            <a:r>
              <a:rPr lang="es-AR" dirty="0">
                <a:sym typeface="Wingdings" panose="05000000000000000000" pitchFamily="2" charset="2"/>
              </a:rPr>
              <a:t></a:t>
            </a:r>
            <a:r>
              <a:rPr lang="es-AR" dirty="0"/>
              <a:t> potencial de influencia de una persona sobre otras; capacidad de ejercer influencia, aunque no garantiza el ejercicio de la misma.</a:t>
            </a:r>
          </a:p>
          <a:p>
            <a:pPr>
              <a:lnSpc>
                <a:spcPct val="150000"/>
              </a:lnSpc>
            </a:pPr>
            <a:r>
              <a:rPr lang="es-AR" dirty="0"/>
              <a:t>Autoridad</a:t>
            </a:r>
            <a:r>
              <a:rPr lang="es-AR" dirty="0">
                <a:sym typeface="Wingdings" panose="05000000000000000000" pitchFamily="2" charset="2"/>
              </a:rPr>
              <a:t></a:t>
            </a:r>
            <a:r>
              <a:rPr lang="es-AR" dirty="0"/>
              <a:t> poder legítimo, el poder de una persona derivado de su posición en una estructura organizacional. En consecuencia, el poder legal se acepta socialmente. </a:t>
            </a:r>
          </a:p>
        </p:txBody>
      </p:sp>
    </p:spTree>
    <p:extLst>
      <p:ext uri="{BB962C8B-B14F-4D97-AF65-F5344CB8AC3E}">
        <p14:creationId xmlns:p14="http://schemas.microsoft.com/office/powerpoint/2010/main" val="31485313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02D0920-5A0F-48E9-AEFD-1804CB601CE9}"/>
              </a:ext>
            </a:extLst>
          </p:cNvPr>
          <p:cNvSpPr>
            <a:spLocks noGrp="1"/>
          </p:cNvSpPr>
          <p:nvPr>
            <p:ph type="title"/>
          </p:nvPr>
        </p:nvSpPr>
        <p:spPr>
          <a:xfrm>
            <a:off x="1534696" y="804520"/>
            <a:ext cx="9520158" cy="639270"/>
          </a:xfrm>
        </p:spPr>
        <p:txBody>
          <a:bodyPr/>
          <a:lstStyle/>
          <a:p>
            <a:r>
              <a:rPr lang="es-MX" dirty="0"/>
              <a:t>LIDERAZGO </a:t>
            </a:r>
            <a:endParaRPr lang="es-AR" dirty="0"/>
          </a:p>
        </p:txBody>
      </p:sp>
      <p:sp>
        <p:nvSpPr>
          <p:cNvPr id="3" name="Marcador de contenido 2">
            <a:extLst>
              <a:ext uri="{FF2B5EF4-FFF2-40B4-BE49-F238E27FC236}">
                <a16:creationId xmlns:a16="http://schemas.microsoft.com/office/drawing/2014/main" id="{71BCC88F-7A7E-4C36-B327-23E00C9FB664}"/>
              </a:ext>
            </a:extLst>
          </p:cNvPr>
          <p:cNvSpPr>
            <a:spLocks noGrp="1"/>
          </p:cNvSpPr>
          <p:nvPr>
            <p:ph idx="1"/>
          </p:nvPr>
        </p:nvSpPr>
        <p:spPr>
          <a:xfrm>
            <a:off x="661737" y="2015732"/>
            <a:ext cx="11405937" cy="4037749"/>
          </a:xfrm>
        </p:spPr>
        <p:txBody>
          <a:bodyPr>
            <a:normAutofit lnSpcReduction="10000"/>
          </a:bodyPr>
          <a:lstStyle/>
          <a:p>
            <a:pPr marL="0" indent="0">
              <a:lnSpc>
                <a:spcPct val="150000"/>
              </a:lnSpc>
              <a:buNone/>
            </a:pPr>
            <a:r>
              <a:rPr lang="es-AR" dirty="0"/>
              <a:t>2- </a:t>
            </a:r>
            <a:r>
              <a:rPr lang="es-AR" b="1" dirty="0"/>
              <a:t>Liderazgo como proceso de reducción de la incertidumbre de un grupo:</a:t>
            </a:r>
          </a:p>
          <a:p>
            <a:pPr marL="0" indent="0">
              <a:lnSpc>
                <a:spcPct val="150000"/>
              </a:lnSpc>
              <a:buNone/>
            </a:pPr>
            <a:r>
              <a:rPr lang="es-AR" b="1" dirty="0"/>
              <a:t>- C</a:t>
            </a:r>
            <a:r>
              <a:rPr lang="es-AR" dirty="0"/>
              <a:t>ualidades de liderazgo de un individuo depende no sólo de sus propias características, sino también de las características de las situaciones en que se encuentra;</a:t>
            </a:r>
          </a:p>
          <a:p>
            <a:pPr>
              <a:lnSpc>
                <a:spcPct val="150000"/>
              </a:lnSpc>
              <a:buFontTx/>
              <a:buChar char="-"/>
            </a:pPr>
            <a:r>
              <a:rPr lang="es-AR" dirty="0"/>
              <a:t>El grupo tiende a escoger como líder a la persona que puede orientarlo y apoyarlo (que defina o ayude al grupo a elegir el rumbo y las mejores soluciones a los problemas) en la consecución de los objetivos. </a:t>
            </a:r>
          </a:p>
          <a:p>
            <a:pPr>
              <a:lnSpc>
                <a:spcPct val="150000"/>
              </a:lnSpc>
              <a:buFontTx/>
              <a:buChar char="-"/>
            </a:pPr>
            <a:r>
              <a:rPr lang="es-AR" dirty="0"/>
              <a:t>El liderazgo</a:t>
            </a:r>
            <a:r>
              <a:rPr lang="es-AR" dirty="0">
                <a:sym typeface="Wingdings" panose="05000000000000000000" pitchFamily="2" charset="2"/>
              </a:rPr>
              <a:t> </a:t>
            </a:r>
            <a:r>
              <a:rPr lang="es-AR" dirty="0"/>
              <a:t>reducción de incertidumbre en el grupo;</a:t>
            </a:r>
          </a:p>
          <a:p>
            <a:pPr>
              <a:lnSpc>
                <a:spcPct val="150000"/>
              </a:lnSpc>
              <a:buFontTx/>
              <a:buChar char="-"/>
            </a:pPr>
            <a:r>
              <a:rPr lang="es-AR" dirty="0"/>
              <a:t>Líder</a:t>
            </a:r>
            <a:r>
              <a:rPr lang="es-AR" dirty="0">
                <a:sym typeface="Wingdings" panose="05000000000000000000" pitchFamily="2" charset="2"/>
              </a:rPr>
              <a:t> </a:t>
            </a:r>
            <a:r>
              <a:rPr lang="es-AR" dirty="0"/>
              <a:t>persona que toma decisiones y ayuda a que el grupo tome decisiones adecuadas.</a:t>
            </a:r>
            <a:endParaRPr lang="es-AR" b="1" dirty="0"/>
          </a:p>
        </p:txBody>
      </p:sp>
    </p:spTree>
    <p:extLst>
      <p:ext uri="{BB962C8B-B14F-4D97-AF65-F5344CB8AC3E}">
        <p14:creationId xmlns:p14="http://schemas.microsoft.com/office/powerpoint/2010/main" val="26351774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B4B7331-52E7-4C25-AEB5-2BC35DF4782F}"/>
              </a:ext>
            </a:extLst>
          </p:cNvPr>
          <p:cNvSpPr>
            <a:spLocks noGrp="1"/>
          </p:cNvSpPr>
          <p:nvPr>
            <p:ph type="title"/>
          </p:nvPr>
        </p:nvSpPr>
        <p:spPr>
          <a:xfrm>
            <a:off x="1534696" y="804520"/>
            <a:ext cx="9520158" cy="587136"/>
          </a:xfrm>
        </p:spPr>
        <p:txBody>
          <a:bodyPr/>
          <a:lstStyle/>
          <a:p>
            <a:r>
              <a:rPr lang="es-MX" dirty="0"/>
              <a:t>LIDERAZGO</a:t>
            </a:r>
            <a:endParaRPr lang="es-AR" dirty="0"/>
          </a:p>
        </p:txBody>
      </p:sp>
      <p:sp>
        <p:nvSpPr>
          <p:cNvPr id="3" name="Marcador de contenido 2">
            <a:extLst>
              <a:ext uri="{FF2B5EF4-FFF2-40B4-BE49-F238E27FC236}">
                <a16:creationId xmlns:a16="http://schemas.microsoft.com/office/drawing/2014/main" id="{CD9BE769-E2F8-4019-A94D-CCEBE4EEF644}"/>
              </a:ext>
            </a:extLst>
          </p:cNvPr>
          <p:cNvSpPr>
            <a:spLocks noGrp="1"/>
          </p:cNvSpPr>
          <p:nvPr>
            <p:ph idx="1"/>
          </p:nvPr>
        </p:nvSpPr>
        <p:spPr>
          <a:xfrm>
            <a:off x="493295" y="1852864"/>
            <a:ext cx="11574379" cy="4200616"/>
          </a:xfrm>
        </p:spPr>
        <p:txBody>
          <a:bodyPr>
            <a:normAutofit lnSpcReduction="10000"/>
          </a:bodyPr>
          <a:lstStyle/>
          <a:p>
            <a:pPr marL="0" indent="0">
              <a:lnSpc>
                <a:spcPct val="150000"/>
              </a:lnSpc>
              <a:buNone/>
            </a:pPr>
            <a:r>
              <a:rPr lang="es-AR" b="1" dirty="0"/>
              <a:t>3. Liderazgo como relación funcional entre líder y subordinados</a:t>
            </a:r>
            <a:r>
              <a:rPr lang="es-AR" b="1" dirty="0">
                <a:sym typeface="Wingdings" panose="05000000000000000000" pitchFamily="2" charset="2"/>
              </a:rPr>
              <a:t> </a:t>
            </a:r>
            <a:r>
              <a:rPr lang="es-AR" dirty="0"/>
              <a:t>en función de ciertas necesidades en determinada situación, y es la relación entre un individuo y un grupo.</a:t>
            </a:r>
          </a:p>
          <a:p>
            <a:pPr marL="0" indent="0">
              <a:lnSpc>
                <a:spcPct val="150000"/>
              </a:lnSpc>
              <a:buNone/>
            </a:pPr>
            <a:r>
              <a:rPr lang="es-AR" dirty="0"/>
              <a:t>Relación</a:t>
            </a:r>
            <a:r>
              <a:rPr lang="es-AR" dirty="0">
                <a:sym typeface="Wingdings" panose="05000000000000000000" pitchFamily="2" charset="2"/>
              </a:rPr>
              <a:t> </a:t>
            </a:r>
            <a:r>
              <a:rPr lang="es-AR" dirty="0"/>
              <a:t>líder y subordinados </a:t>
            </a:r>
            <a:r>
              <a:rPr lang="es-AR" dirty="0">
                <a:sym typeface="Wingdings" panose="05000000000000000000" pitchFamily="2" charset="2"/>
              </a:rPr>
              <a:t> </a:t>
            </a:r>
            <a:r>
              <a:rPr lang="es-AR" dirty="0"/>
              <a:t>tres generalizaciones:</a:t>
            </a:r>
          </a:p>
          <a:p>
            <a:pPr marL="0" indent="0">
              <a:lnSpc>
                <a:spcPct val="150000"/>
              </a:lnSpc>
              <a:buNone/>
            </a:pPr>
            <a:r>
              <a:rPr lang="es-AR" dirty="0"/>
              <a:t>A- Vida como una lucha continua por satisfacer necesidades, aliviar tensiones y mantener el equilibrio;</a:t>
            </a:r>
          </a:p>
          <a:p>
            <a:pPr marL="0" indent="0">
              <a:lnSpc>
                <a:spcPct val="150000"/>
              </a:lnSpc>
              <a:buNone/>
            </a:pPr>
            <a:r>
              <a:rPr lang="es-AR" dirty="0"/>
              <a:t>B- Nuestra cultura, la mayor parte de las necesidades individuales se satisface a través de las relaciones con otras personas y grupos sociales;</a:t>
            </a:r>
          </a:p>
          <a:p>
            <a:pPr marL="0" indent="0">
              <a:lnSpc>
                <a:spcPct val="150000"/>
              </a:lnSpc>
              <a:buNone/>
            </a:pPr>
            <a:r>
              <a:rPr lang="es-AR" dirty="0"/>
              <a:t>C- Proceso de relación con otras personas es un proceso activo de satisfacción de necesidades.</a:t>
            </a:r>
          </a:p>
        </p:txBody>
      </p:sp>
    </p:spTree>
    <p:extLst>
      <p:ext uri="{BB962C8B-B14F-4D97-AF65-F5344CB8AC3E}">
        <p14:creationId xmlns:p14="http://schemas.microsoft.com/office/powerpoint/2010/main" val="30091887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DB6CE37-E0F2-4890-904C-B1F89B05633B}"/>
              </a:ext>
            </a:extLst>
          </p:cNvPr>
          <p:cNvSpPr>
            <a:spLocks noGrp="1"/>
          </p:cNvSpPr>
          <p:nvPr>
            <p:ph type="title"/>
          </p:nvPr>
        </p:nvSpPr>
        <p:spPr>
          <a:xfrm>
            <a:off x="1534696" y="804519"/>
            <a:ext cx="9520158" cy="555049"/>
          </a:xfrm>
        </p:spPr>
        <p:txBody>
          <a:bodyPr/>
          <a:lstStyle/>
          <a:p>
            <a:r>
              <a:rPr lang="es-MX" dirty="0"/>
              <a:t>LIDERAZGO</a:t>
            </a:r>
            <a:endParaRPr lang="es-AR" dirty="0"/>
          </a:p>
        </p:txBody>
      </p:sp>
      <p:sp>
        <p:nvSpPr>
          <p:cNvPr id="3" name="Marcador de contenido 2">
            <a:extLst>
              <a:ext uri="{FF2B5EF4-FFF2-40B4-BE49-F238E27FC236}">
                <a16:creationId xmlns:a16="http://schemas.microsoft.com/office/drawing/2014/main" id="{4758953C-E6A8-407F-BBDF-F7A5EED41593}"/>
              </a:ext>
            </a:extLst>
          </p:cNvPr>
          <p:cNvSpPr>
            <a:spLocks noGrp="1"/>
          </p:cNvSpPr>
          <p:nvPr>
            <p:ph idx="1"/>
          </p:nvPr>
        </p:nvSpPr>
        <p:spPr>
          <a:xfrm>
            <a:off x="505326" y="2015732"/>
            <a:ext cx="11490158" cy="4037749"/>
          </a:xfrm>
        </p:spPr>
        <p:txBody>
          <a:bodyPr>
            <a:normAutofit fontScale="92500" lnSpcReduction="10000"/>
          </a:bodyPr>
          <a:lstStyle/>
          <a:p>
            <a:pPr marL="0" indent="0">
              <a:lnSpc>
                <a:spcPct val="150000"/>
              </a:lnSpc>
              <a:buNone/>
            </a:pPr>
            <a:r>
              <a:rPr lang="es-AR" b="1" dirty="0"/>
              <a:t>4- El liderazgo como proceso en función del líder, de los seguidores y de las variables de situación. </a:t>
            </a:r>
          </a:p>
          <a:p>
            <a:pPr marL="0" indent="0">
              <a:lnSpc>
                <a:spcPct val="150000"/>
              </a:lnSpc>
              <a:buNone/>
            </a:pPr>
            <a:r>
              <a:rPr lang="es-AR" dirty="0"/>
              <a:t>-Liderazgo</a:t>
            </a:r>
            <a:r>
              <a:rPr lang="es-AR" dirty="0">
                <a:sym typeface="Wingdings" panose="05000000000000000000" pitchFamily="2" charset="2"/>
              </a:rPr>
              <a:t> </a:t>
            </a:r>
            <a:r>
              <a:rPr lang="es-AR" dirty="0"/>
              <a:t>proceso de ejercer influencia sobre una persona o un grupo de personas que se esfuerzan por lograr sus objetivos en determinada situación.</a:t>
            </a:r>
          </a:p>
          <a:p>
            <a:pPr>
              <a:lnSpc>
                <a:spcPct val="150000"/>
              </a:lnSpc>
              <a:buFontTx/>
              <a:buChar char="-"/>
            </a:pPr>
            <a:r>
              <a:rPr lang="es-AR" dirty="0"/>
              <a:t>Depende de las variables del líder, de los subordinados y de la situación. </a:t>
            </a:r>
          </a:p>
          <a:p>
            <a:pPr>
              <a:lnSpc>
                <a:spcPct val="150000"/>
              </a:lnSpc>
              <a:buFontTx/>
              <a:buChar char="-"/>
            </a:pPr>
            <a:r>
              <a:rPr lang="es-AR" dirty="0"/>
              <a:t>El liderazgo se presenta en función de las necesidades existentes en determinada situación.</a:t>
            </a:r>
          </a:p>
          <a:p>
            <a:pPr>
              <a:lnSpc>
                <a:spcPct val="150000"/>
              </a:lnSpc>
              <a:buFontTx/>
              <a:buChar char="-"/>
            </a:pPr>
            <a:r>
              <a:rPr lang="es-AR" dirty="0"/>
              <a:t>Es un enfoque situacional. </a:t>
            </a:r>
          </a:p>
          <a:p>
            <a:pPr>
              <a:lnSpc>
                <a:spcPct val="150000"/>
              </a:lnSpc>
              <a:buFontTx/>
              <a:buChar char="-"/>
            </a:pPr>
            <a:r>
              <a:rPr lang="es-AR" dirty="0"/>
              <a:t>El líder conjuga y adapta todas estas características. Por tanto, no hay un tipo de líder único y exclusivo para cada situación. </a:t>
            </a:r>
          </a:p>
        </p:txBody>
      </p:sp>
    </p:spTree>
    <p:extLst>
      <p:ext uri="{BB962C8B-B14F-4D97-AF65-F5344CB8AC3E}">
        <p14:creationId xmlns:p14="http://schemas.microsoft.com/office/powerpoint/2010/main" val="29326087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109C79C-3FC4-4352-BFF0-11FBC4F9DFE5}"/>
              </a:ext>
            </a:extLst>
          </p:cNvPr>
          <p:cNvSpPr>
            <a:spLocks noGrp="1"/>
          </p:cNvSpPr>
          <p:nvPr>
            <p:ph type="title"/>
          </p:nvPr>
        </p:nvSpPr>
        <p:spPr>
          <a:xfrm>
            <a:off x="1534696" y="804520"/>
            <a:ext cx="9520158" cy="587136"/>
          </a:xfrm>
        </p:spPr>
        <p:txBody>
          <a:bodyPr/>
          <a:lstStyle/>
          <a:p>
            <a:r>
              <a:rPr lang="es-MX" dirty="0"/>
              <a:t>TEORÍAS SOBRE LIDERAZGO</a:t>
            </a:r>
            <a:endParaRPr lang="es-AR" dirty="0"/>
          </a:p>
        </p:txBody>
      </p:sp>
      <p:sp>
        <p:nvSpPr>
          <p:cNvPr id="3" name="Marcador de contenido 2">
            <a:extLst>
              <a:ext uri="{FF2B5EF4-FFF2-40B4-BE49-F238E27FC236}">
                <a16:creationId xmlns:a16="http://schemas.microsoft.com/office/drawing/2014/main" id="{00C92C56-4ED4-4587-9ACC-A5A167135242}"/>
              </a:ext>
            </a:extLst>
          </p:cNvPr>
          <p:cNvSpPr>
            <a:spLocks noGrp="1"/>
          </p:cNvSpPr>
          <p:nvPr>
            <p:ph idx="1"/>
          </p:nvPr>
        </p:nvSpPr>
        <p:spPr>
          <a:xfrm>
            <a:off x="324853" y="1624263"/>
            <a:ext cx="11766884" cy="4429217"/>
          </a:xfrm>
        </p:spPr>
        <p:txBody>
          <a:bodyPr>
            <a:normAutofit fontScale="92500" lnSpcReduction="10000"/>
          </a:bodyPr>
          <a:lstStyle/>
          <a:p>
            <a:pPr marL="0" indent="0">
              <a:buNone/>
            </a:pPr>
            <a:r>
              <a:rPr lang="es-AR" dirty="0"/>
              <a:t>Las teorías sobre liderazgo formuladas por los autores de las relaciones humanas pueden clasificarse en tres grupos, cada uno de los cuales tiene sus propias características:</a:t>
            </a:r>
          </a:p>
          <a:p>
            <a:pPr marL="0" indent="0">
              <a:buNone/>
            </a:pPr>
            <a:r>
              <a:rPr lang="es-AR" b="1" dirty="0"/>
              <a:t>1- Teorías de rasgos de personalidad:</a:t>
            </a:r>
          </a:p>
          <a:p>
            <a:pPr marL="0" indent="0">
              <a:buNone/>
            </a:pPr>
            <a:r>
              <a:rPr lang="es-AR" dirty="0"/>
              <a:t>Rasgo</a:t>
            </a:r>
            <a:r>
              <a:rPr lang="es-AR" dirty="0">
                <a:sym typeface="Wingdings" panose="05000000000000000000" pitchFamily="2" charset="2"/>
              </a:rPr>
              <a:t></a:t>
            </a:r>
            <a:r>
              <a:rPr lang="es-AR" dirty="0"/>
              <a:t> una cualidad o característica distintiva de la personalidad. </a:t>
            </a:r>
          </a:p>
          <a:p>
            <a:pPr marL="0" indent="0">
              <a:buNone/>
            </a:pPr>
            <a:r>
              <a:rPr lang="es-AR" dirty="0"/>
              <a:t>El líder posee rasgos específicos de personalidad que lo distinguen de las demás personas, que le permiten influir en el comportamiento de sus semejantes. Como por eje:</a:t>
            </a:r>
          </a:p>
          <a:p>
            <a:pPr marL="0" indent="0">
              <a:buNone/>
            </a:pPr>
            <a:r>
              <a:rPr lang="es-AR" dirty="0"/>
              <a:t>Rasgos físicos: energía, apariencia personal, estatura y peso;</a:t>
            </a:r>
          </a:p>
          <a:p>
            <a:pPr marL="0" indent="0">
              <a:buNone/>
            </a:pPr>
            <a:r>
              <a:rPr lang="es-AR" dirty="0"/>
              <a:t>Rasgos intelectuales: adaptabilidad, combatividad, entusiasmo y autoestima;</a:t>
            </a:r>
          </a:p>
          <a:p>
            <a:pPr marL="0" indent="0">
              <a:buNone/>
            </a:pPr>
            <a:r>
              <a:rPr lang="es-AR" dirty="0"/>
              <a:t>Rasgos sociales: cooperación, habilidades interpersonales y habilidad administrativa;</a:t>
            </a:r>
          </a:p>
          <a:p>
            <a:pPr marL="0" indent="0">
              <a:buNone/>
            </a:pPr>
            <a:r>
              <a:rPr lang="es-AR" dirty="0"/>
              <a:t>Rasgos relacionados con el trabajo: interés en la realización, persistencia e iniciativa.</a:t>
            </a:r>
            <a:endParaRPr lang="es-AR" b="1" dirty="0"/>
          </a:p>
          <a:p>
            <a:pPr marL="0" indent="0">
              <a:buNone/>
            </a:pPr>
            <a:endParaRPr lang="es-AR" dirty="0"/>
          </a:p>
          <a:p>
            <a:pPr marL="0" indent="0">
              <a:buNone/>
            </a:pPr>
            <a:endParaRPr lang="es-AR" dirty="0"/>
          </a:p>
        </p:txBody>
      </p:sp>
    </p:spTree>
    <p:extLst>
      <p:ext uri="{BB962C8B-B14F-4D97-AF65-F5344CB8AC3E}">
        <p14:creationId xmlns:p14="http://schemas.microsoft.com/office/powerpoint/2010/main" val="41215424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485B386-7CE0-4A0B-BC50-318D3A03869F}"/>
              </a:ext>
            </a:extLst>
          </p:cNvPr>
          <p:cNvSpPr>
            <a:spLocks noGrp="1"/>
          </p:cNvSpPr>
          <p:nvPr>
            <p:ph type="title"/>
          </p:nvPr>
        </p:nvSpPr>
        <p:spPr>
          <a:xfrm>
            <a:off x="1534696" y="804520"/>
            <a:ext cx="9520158" cy="587135"/>
          </a:xfrm>
        </p:spPr>
        <p:txBody>
          <a:bodyPr/>
          <a:lstStyle/>
          <a:p>
            <a:r>
              <a:rPr lang="es-MX" dirty="0"/>
              <a:t>TEORÍAS SOBRE LIDERAZGO</a:t>
            </a:r>
            <a:endParaRPr lang="es-AR" dirty="0"/>
          </a:p>
        </p:txBody>
      </p:sp>
      <p:sp>
        <p:nvSpPr>
          <p:cNvPr id="3" name="Marcador de contenido 2">
            <a:extLst>
              <a:ext uri="{FF2B5EF4-FFF2-40B4-BE49-F238E27FC236}">
                <a16:creationId xmlns:a16="http://schemas.microsoft.com/office/drawing/2014/main" id="{89CDAC70-6765-4F7F-9EC6-C1F5CF6E148A}"/>
              </a:ext>
            </a:extLst>
          </p:cNvPr>
          <p:cNvSpPr>
            <a:spLocks noGrp="1"/>
          </p:cNvSpPr>
          <p:nvPr>
            <p:ph idx="1"/>
          </p:nvPr>
        </p:nvSpPr>
        <p:spPr>
          <a:xfrm>
            <a:off x="463826" y="1775792"/>
            <a:ext cx="11728174" cy="4373218"/>
          </a:xfrm>
        </p:spPr>
        <p:txBody>
          <a:bodyPr>
            <a:normAutofit/>
          </a:bodyPr>
          <a:lstStyle/>
          <a:p>
            <a:pPr marL="0" indent="0">
              <a:buNone/>
            </a:pPr>
            <a:r>
              <a:rPr lang="es-MX" dirty="0"/>
              <a:t>Críticas:</a:t>
            </a:r>
          </a:p>
          <a:p>
            <a:r>
              <a:rPr lang="es-AR" dirty="0"/>
              <a:t>Las teorías de rasgos no ponderan la importancia relativa de cada una de las diversas características y rasgos de personalidad que destacan los aspectos del liderazgo; como no todos los rasgos tienen la misma importancia.</a:t>
            </a:r>
          </a:p>
          <a:p>
            <a:r>
              <a:rPr lang="es-AR" dirty="0"/>
              <a:t>Las teorías de rasgos olvidan la influencia y reacción de los subordinados. La pregunta que debe formularse es: ¿Un individuo puede ser líder de cualquier tipo de subordinado o de grupo social? </a:t>
            </a:r>
          </a:p>
          <a:p>
            <a:r>
              <a:rPr lang="es-AR" dirty="0"/>
              <a:t>Dichas teorías no distinguen entre los rasgos pertinentes para lograr cierto tipo de objetivos. En algunos casos, ciertos rasgos de la personalidad son más importantes que otros: una misión militar en guerra exige rasgos de liderazgo diferentes de los. exigidos por una misión religiosa o filantrópica.</a:t>
            </a:r>
          </a:p>
        </p:txBody>
      </p:sp>
    </p:spTree>
    <p:extLst>
      <p:ext uri="{BB962C8B-B14F-4D97-AF65-F5344CB8AC3E}">
        <p14:creationId xmlns:p14="http://schemas.microsoft.com/office/powerpoint/2010/main" val="15355656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B86C155-A2F5-47E3-8A62-BF9A0C60AA64}"/>
              </a:ext>
            </a:extLst>
          </p:cNvPr>
          <p:cNvSpPr>
            <a:spLocks noGrp="1"/>
          </p:cNvSpPr>
          <p:nvPr>
            <p:ph type="title"/>
          </p:nvPr>
        </p:nvSpPr>
        <p:spPr>
          <a:xfrm>
            <a:off x="1534696" y="804520"/>
            <a:ext cx="9520158" cy="587136"/>
          </a:xfrm>
        </p:spPr>
        <p:txBody>
          <a:bodyPr/>
          <a:lstStyle/>
          <a:p>
            <a:r>
              <a:rPr lang="es-MX" dirty="0"/>
              <a:t>TEORÍAS SOBRE LIDERAZGO</a:t>
            </a:r>
            <a:endParaRPr lang="es-AR" dirty="0"/>
          </a:p>
        </p:txBody>
      </p:sp>
      <p:sp>
        <p:nvSpPr>
          <p:cNvPr id="3" name="Marcador de contenido 2">
            <a:extLst>
              <a:ext uri="{FF2B5EF4-FFF2-40B4-BE49-F238E27FC236}">
                <a16:creationId xmlns:a16="http://schemas.microsoft.com/office/drawing/2014/main" id="{7DBF3A76-0BED-4241-95A7-F4E13576EEC6}"/>
              </a:ext>
            </a:extLst>
          </p:cNvPr>
          <p:cNvSpPr>
            <a:spLocks noGrp="1"/>
          </p:cNvSpPr>
          <p:nvPr>
            <p:ph idx="1"/>
          </p:nvPr>
        </p:nvSpPr>
        <p:spPr>
          <a:xfrm>
            <a:off x="675861" y="1722784"/>
            <a:ext cx="11516139" cy="4330696"/>
          </a:xfrm>
        </p:spPr>
        <p:txBody>
          <a:bodyPr>
            <a:normAutofit/>
          </a:bodyPr>
          <a:lstStyle/>
          <a:p>
            <a:pPr>
              <a:lnSpc>
                <a:spcPct val="150000"/>
              </a:lnSpc>
            </a:pPr>
            <a:r>
              <a:rPr lang="es-AR" dirty="0"/>
              <a:t>Las teorías de rasgos ignoran por completo la situación en que el liderazgo es efectivo. En una empresa se presentan situaciones que exigen diversas características de los líderes. </a:t>
            </a:r>
          </a:p>
          <a:p>
            <a:pPr>
              <a:lnSpc>
                <a:spcPct val="150000"/>
              </a:lnSpc>
            </a:pPr>
            <a:r>
              <a:rPr lang="es-AR" dirty="0"/>
              <a:t>Una situación de emergencia requiere cierto comportamiento del líder; una situación de estabilidad y calma requiere otras características. </a:t>
            </a:r>
          </a:p>
          <a:p>
            <a:pPr>
              <a:lnSpc>
                <a:spcPct val="150000"/>
              </a:lnSpc>
            </a:pPr>
            <a:r>
              <a:rPr lang="es-AR" dirty="0"/>
              <a:t>Desde este punto de vista simplista, un individuo dotado de rasgos de liderazgo será líder siempre y en cualquier situación, lo cual no ocurre en la realidad. Un individuo puede ser líder indiscutible en la sección donde trabaja, pero quizá sea el último en opinar en el hogar.</a:t>
            </a:r>
          </a:p>
        </p:txBody>
      </p:sp>
    </p:spTree>
    <p:extLst>
      <p:ext uri="{BB962C8B-B14F-4D97-AF65-F5344CB8AC3E}">
        <p14:creationId xmlns:p14="http://schemas.microsoft.com/office/powerpoint/2010/main" val="21941876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2CFE2B7-0CE2-4111-AAF2-2CA5E11C10EB}"/>
              </a:ext>
            </a:extLst>
          </p:cNvPr>
          <p:cNvSpPr>
            <a:spLocks noGrp="1"/>
          </p:cNvSpPr>
          <p:nvPr>
            <p:ph type="title"/>
          </p:nvPr>
        </p:nvSpPr>
        <p:spPr>
          <a:xfrm>
            <a:off x="1534696" y="804520"/>
            <a:ext cx="9520158" cy="587136"/>
          </a:xfrm>
        </p:spPr>
        <p:txBody>
          <a:bodyPr/>
          <a:lstStyle/>
          <a:p>
            <a:r>
              <a:rPr lang="es-MX" dirty="0"/>
              <a:t>TEORÍAS DE ESTILOS DE LIDERAZGOS</a:t>
            </a:r>
            <a:endParaRPr lang="es-AR" dirty="0"/>
          </a:p>
        </p:txBody>
      </p:sp>
      <p:sp>
        <p:nvSpPr>
          <p:cNvPr id="3" name="Marcador de contenido 2">
            <a:extLst>
              <a:ext uri="{FF2B5EF4-FFF2-40B4-BE49-F238E27FC236}">
                <a16:creationId xmlns:a16="http://schemas.microsoft.com/office/drawing/2014/main" id="{09D00532-4FB0-40EC-95BE-EA6BB97F574E}"/>
              </a:ext>
            </a:extLst>
          </p:cNvPr>
          <p:cNvSpPr>
            <a:spLocks noGrp="1"/>
          </p:cNvSpPr>
          <p:nvPr>
            <p:ph idx="1"/>
          </p:nvPr>
        </p:nvSpPr>
        <p:spPr>
          <a:xfrm>
            <a:off x="583095" y="1895060"/>
            <a:ext cx="11516139" cy="4158419"/>
          </a:xfrm>
        </p:spPr>
        <p:txBody>
          <a:bodyPr>
            <a:normAutofit/>
          </a:bodyPr>
          <a:lstStyle/>
          <a:p>
            <a:pPr marL="0" indent="0">
              <a:buNone/>
            </a:pPr>
            <a:r>
              <a:rPr lang="es-AR" dirty="0"/>
              <a:t>Estudian el liderazgo en cuanto a estilos de comportamiento del líder frente a los subordinados. </a:t>
            </a:r>
          </a:p>
          <a:p>
            <a:pPr marL="0" indent="0">
              <a:buNone/>
            </a:pPr>
            <a:r>
              <a:rPr lang="es-AR" dirty="0"/>
              <a:t>La principal teoría señala tres estilos de liderazgo:</a:t>
            </a:r>
          </a:p>
          <a:p>
            <a:pPr marL="0" indent="0">
              <a:buNone/>
            </a:pPr>
            <a:r>
              <a:rPr lang="es-AR" dirty="0"/>
              <a:t>1- Liderazgo autocrático</a:t>
            </a:r>
            <a:r>
              <a:rPr lang="es-AR" dirty="0">
                <a:sym typeface="Wingdings" panose="05000000000000000000" pitchFamily="2" charset="2"/>
              </a:rPr>
              <a:t> </a:t>
            </a:r>
            <a:r>
              <a:rPr lang="es-AR" dirty="0"/>
              <a:t>el líder centraliza las decisiones e impone órdenes al grupo. Puede producir tensión, frustración y agresividad; ausencia de espontaneidad, de iniciativa e insatisfacción en la tarea.</a:t>
            </a:r>
          </a:p>
          <a:p>
            <a:pPr marL="0" indent="0">
              <a:buNone/>
            </a:pPr>
            <a:r>
              <a:rPr lang="es-AR" dirty="0"/>
              <a:t>2- Liderazgo liberal</a:t>
            </a:r>
            <a:r>
              <a:rPr lang="es-AR" dirty="0">
                <a:sym typeface="Wingdings" panose="05000000000000000000" pitchFamily="2" charset="2"/>
              </a:rPr>
              <a:t> </a:t>
            </a:r>
            <a:r>
              <a:rPr lang="es-AR" dirty="0"/>
              <a:t>líder delega todas las decisiones en el grupo y no ejerce ningún control. Mas participación de todos, pero menos rendimiento en la producción.</a:t>
            </a:r>
          </a:p>
          <a:p>
            <a:pPr marL="0" indent="0">
              <a:buNone/>
            </a:pPr>
            <a:r>
              <a:rPr lang="es-AR" dirty="0"/>
              <a:t>3- Liderazgo democrático</a:t>
            </a:r>
            <a:r>
              <a:rPr lang="es-AR" dirty="0">
                <a:sym typeface="Wingdings" panose="05000000000000000000" pitchFamily="2" charset="2"/>
              </a:rPr>
              <a:t> </a:t>
            </a:r>
            <a:r>
              <a:rPr lang="es-AR" dirty="0"/>
              <a:t>líder conduce y orienta el grupo, e incentiva la participación de las personas. Relaciones cordiales entre los miembros; comunicación espontanea; trabajo eficiente</a:t>
            </a:r>
          </a:p>
        </p:txBody>
      </p:sp>
    </p:spTree>
    <p:extLst>
      <p:ext uri="{BB962C8B-B14F-4D97-AF65-F5344CB8AC3E}">
        <p14:creationId xmlns:p14="http://schemas.microsoft.com/office/powerpoint/2010/main" val="18034713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C33029C-70EE-48E3-A3B3-3ECCE335C4C4}"/>
              </a:ext>
            </a:extLst>
          </p:cNvPr>
          <p:cNvSpPr>
            <a:spLocks noGrp="1"/>
          </p:cNvSpPr>
          <p:nvPr>
            <p:ph type="title"/>
          </p:nvPr>
        </p:nvSpPr>
        <p:spPr>
          <a:xfrm>
            <a:off x="1534696" y="804519"/>
            <a:ext cx="9520158" cy="646594"/>
          </a:xfrm>
        </p:spPr>
        <p:txBody>
          <a:bodyPr/>
          <a:lstStyle/>
          <a:p>
            <a:r>
              <a:rPr lang="es-MX" dirty="0"/>
              <a:t>ESTILOS DE LIDERAZGOS</a:t>
            </a:r>
            <a:endParaRPr lang="es-AR" dirty="0"/>
          </a:p>
        </p:txBody>
      </p:sp>
      <p:sp>
        <p:nvSpPr>
          <p:cNvPr id="3" name="Marcador de contenido 2">
            <a:extLst>
              <a:ext uri="{FF2B5EF4-FFF2-40B4-BE49-F238E27FC236}">
                <a16:creationId xmlns:a16="http://schemas.microsoft.com/office/drawing/2014/main" id="{3E09425C-4455-47A9-B98F-71C966911187}"/>
              </a:ext>
            </a:extLst>
          </p:cNvPr>
          <p:cNvSpPr>
            <a:spLocks noGrp="1"/>
          </p:cNvSpPr>
          <p:nvPr>
            <p:ph idx="1"/>
          </p:nvPr>
        </p:nvSpPr>
        <p:spPr>
          <a:xfrm>
            <a:off x="477078" y="2015732"/>
            <a:ext cx="11410122" cy="3391155"/>
          </a:xfrm>
        </p:spPr>
        <p:txBody>
          <a:bodyPr/>
          <a:lstStyle/>
          <a:p>
            <a:pPr>
              <a:lnSpc>
                <a:spcPct val="150000"/>
              </a:lnSpc>
            </a:pPr>
            <a:r>
              <a:rPr lang="es-AR" dirty="0"/>
              <a:t>En la práctica, el líder utiliza los tres procesos de liderazgo de acuerdo con la situación, las personas y la tarea por ejecutar. Hace cumplir órdenes, pero también consulta a los subordinados antes de tomar una decisión, y sugiere realizar determinadas tareas: utiliza el liderazgo autoritario, el democrático y el liberal.</a:t>
            </a:r>
          </a:p>
          <a:p>
            <a:pPr>
              <a:lnSpc>
                <a:spcPct val="150000"/>
              </a:lnSpc>
            </a:pPr>
            <a:r>
              <a:rPr lang="es-AR" dirty="0"/>
              <a:t>La principal dificultad en el ejercicio del liderazgo es saber cuándo aplicar cuál proceso, con quién y en qué circunstancias y actividades.</a:t>
            </a:r>
          </a:p>
        </p:txBody>
      </p:sp>
    </p:spTree>
    <p:extLst>
      <p:ext uri="{BB962C8B-B14F-4D97-AF65-F5344CB8AC3E}">
        <p14:creationId xmlns:p14="http://schemas.microsoft.com/office/powerpoint/2010/main" val="401429297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A7CF3D0-A56E-4618-8C06-8ECEDB1FDC66}"/>
              </a:ext>
            </a:extLst>
          </p:cNvPr>
          <p:cNvSpPr>
            <a:spLocks noGrp="1"/>
          </p:cNvSpPr>
          <p:nvPr>
            <p:ph type="title"/>
          </p:nvPr>
        </p:nvSpPr>
        <p:spPr>
          <a:xfrm>
            <a:off x="1534696" y="804520"/>
            <a:ext cx="9520158" cy="587136"/>
          </a:xfrm>
        </p:spPr>
        <p:txBody>
          <a:bodyPr/>
          <a:lstStyle/>
          <a:p>
            <a:r>
              <a:rPr lang="es-MX" dirty="0"/>
              <a:t>TEORÍAS SITUACIONALES DE LIDERAZGOS</a:t>
            </a:r>
            <a:endParaRPr lang="es-AR" dirty="0"/>
          </a:p>
        </p:txBody>
      </p:sp>
      <p:sp>
        <p:nvSpPr>
          <p:cNvPr id="3" name="Marcador de contenido 2">
            <a:extLst>
              <a:ext uri="{FF2B5EF4-FFF2-40B4-BE49-F238E27FC236}">
                <a16:creationId xmlns:a16="http://schemas.microsoft.com/office/drawing/2014/main" id="{25F11688-ADC5-4C16-871E-3086A27F396B}"/>
              </a:ext>
            </a:extLst>
          </p:cNvPr>
          <p:cNvSpPr>
            <a:spLocks noGrp="1"/>
          </p:cNvSpPr>
          <p:nvPr>
            <p:ph idx="1"/>
          </p:nvPr>
        </p:nvSpPr>
        <p:spPr>
          <a:xfrm>
            <a:off x="675861" y="1934816"/>
            <a:ext cx="11516139" cy="4118663"/>
          </a:xfrm>
        </p:spPr>
        <p:txBody>
          <a:bodyPr/>
          <a:lstStyle/>
          <a:p>
            <a:pPr>
              <a:lnSpc>
                <a:spcPct val="150000"/>
              </a:lnSpc>
            </a:pPr>
            <a:r>
              <a:rPr lang="es-AR" dirty="0"/>
              <a:t>Parten de un contexto más amplio y pregonan que no existe un único estilo o característica de liderazgo válido en cualquier situación: cada situación requiere un tipo de liderazgo para liderar con éxito los subordinados. </a:t>
            </a:r>
          </a:p>
          <a:p>
            <a:pPr>
              <a:lnSpc>
                <a:spcPct val="150000"/>
              </a:lnSpc>
            </a:pPr>
            <a:r>
              <a:rPr lang="es-AR" dirty="0"/>
              <a:t>El líder debe adaptarse a un grupo de personas en condiciones variadas. La ascendencia de un líder depende mucho más de la posición estratégica que ocupa en la red de comunicaciones, que de sus características de personalidad.</a:t>
            </a:r>
          </a:p>
          <a:p>
            <a:pPr>
              <a:lnSpc>
                <a:spcPct val="150000"/>
              </a:lnSpc>
            </a:pPr>
            <a:r>
              <a:rPr lang="es-AR" dirty="0"/>
              <a:t>Para decidir qué estilo de liderazgo adoptar</a:t>
            </a:r>
            <a:r>
              <a:rPr lang="es-AR" dirty="0">
                <a:sym typeface="Wingdings" panose="05000000000000000000" pitchFamily="2" charset="2"/>
              </a:rPr>
              <a:t></a:t>
            </a:r>
            <a:r>
              <a:rPr lang="es-AR" dirty="0"/>
              <a:t> considerar y evaluar tres fuerzas que actúan de manera simultánea:</a:t>
            </a:r>
          </a:p>
        </p:txBody>
      </p:sp>
    </p:spTree>
    <p:extLst>
      <p:ext uri="{BB962C8B-B14F-4D97-AF65-F5344CB8AC3E}">
        <p14:creationId xmlns:p14="http://schemas.microsoft.com/office/powerpoint/2010/main" val="32327254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247F202-1202-45AD-8A9E-FC7987168D76}"/>
              </a:ext>
            </a:extLst>
          </p:cNvPr>
          <p:cNvSpPr>
            <a:spLocks noGrp="1"/>
          </p:cNvSpPr>
          <p:nvPr>
            <p:ph type="title"/>
          </p:nvPr>
        </p:nvSpPr>
        <p:spPr>
          <a:xfrm>
            <a:off x="1534696" y="804520"/>
            <a:ext cx="9520158" cy="587136"/>
          </a:xfrm>
        </p:spPr>
        <p:txBody>
          <a:bodyPr/>
          <a:lstStyle/>
          <a:p>
            <a:r>
              <a:rPr lang="es-MX" dirty="0"/>
              <a:t>TEORÍAS SITUACIONALES DE LIDERAZGOS</a:t>
            </a:r>
            <a:endParaRPr lang="es-AR" dirty="0"/>
          </a:p>
        </p:txBody>
      </p:sp>
      <p:sp>
        <p:nvSpPr>
          <p:cNvPr id="3" name="Marcador de contenido 2">
            <a:extLst>
              <a:ext uri="{FF2B5EF4-FFF2-40B4-BE49-F238E27FC236}">
                <a16:creationId xmlns:a16="http://schemas.microsoft.com/office/drawing/2014/main" id="{B52BDC14-FC8E-48C2-A90F-29F8939805D8}"/>
              </a:ext>
            </a:extLst>
          </p:cNvPr>
          <p:cNvSpPr>
            <a:spLocks noGrp="1"/>
          </p:cNvSpPr>
          <p:nvPr>
            <p:ph idx="1"/>
          </p:nvPr>
        </p:nvSpPr>
        <p:spPr>
          <a:xfrm>
            <a:off x="251792" y="1974575"/>
            <a:ext cx="11940208" cy="4214190"/>
          </a:xfrm>
        </p:spPr>
        <p:txBody>
          <a:bodyPr/>
          <a:lstStyle/>
          <a:p>
            <a:pPr>
              <a:lnSpc>
                <a:spcPct val="150000"/>
              </a:lnSpc>
            </a:pPr>
            <a:r>
              <a:rPr lang="es-MX" dirty="0"/>
              <a:t>Fuerza en el gerente</a:t>
            </a:r>
            <a:r>
              <a:rPr lang="es-MX" dirty="0">
                <a:sym typeface="Wingdings" panose="05000000000000000000" pitchFamily="2" charset="2"/>
              </a:rPr>
              <a:t> valores y convicciones personales; confianza en los subordinados; inclinación hacia un tipo de liderazgo; tolerancia a la ambigüedad, etc.</a:t>
            </a:r>
          </a:p>
          <a:p>
            <a:pPr>
              <a:lnSpc>
                <a:spcPct val="150000"/>
              </a:lnSpc>
            </a:pPr>
            <a:r>
              <a:rPr lang="es-MX" dirty="0">
                <a:sym typeface="Wingdings" panose="05000000000000000000" pitchFamily="2" charset="2"/>
              </a:rPr>
              <a:t>Fuerza en los subordinados necesidad de autonomía; deseo de asumir responsabilidad; tolerancia a la incertidumbre; conocimientos y experiencia; deseo de participar en las decisiones, etc.</a:t>
            </a:r>
          </a:p>
          <a:p>
            <a:pPr>
              <a:lnSpc>
                <a:spcPct val="150000"/>
              </a:lnSpc>
            </a:pPr>
            <a:r>
              <a:rPr lang="es-MX" dirty="0">
                <a:sym typeface="Wingdings" panose="05000000000000000000" pitchFamily="2" charset="2"/>
              </a:rPr>
              <a:t>Fuerzas situacionales clase de empresa y valores; eficiencia del grupo; problema a resolver;</a:t>
            </a:r>
            <a:r>
              <a:rPr lang="es-AR" dirty="0">
                <a:sym typeface="Wingdings" panose="05000000000000000000" pitchFamily="2" charset="2"/>
              </a:rPr>
              <a:t> tiempo disponible para hacerlo, etc.</a:t>
            </a:r>
            <a:endParaRPr lang="es-MX" dirty="0">
              <a:sym typeface="Wingdings" panose="05000000000000000000" pitchFamily="2" charset="2"/>
            </a:endParaRPr>
          </a:p>
        </p:txBody>
      </p:sp>
    </p:spTree>
    <p:extLst>
      <p:ext uri="{BB962C8B-B14F-4D97-AF65-F5344CB8AC3E}">
        <p14:creationId xmlns:p14="http://schemas.microsoft.com/office/powerpoint/2010/main" val="10319375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8D92D0C-297C-410E-8D72-DA037F36755A}"/>
              </a:ext>
            </a:extLst>
          </p:cNvPr>
          <p:cNvSpPr>
            <a:spLocks noGrp="1"/>
          </p:cNvSpPr>
          <p:nvPr>
            <p:ph type="title"/>
          </p:nvPr>
        </p:nvSpPr>
        <p:spPr/>
        <p:txBody>
          <a:bodyPr/>
          <a:lstStyle/>
          <a:p>
            <a:endParaRPr lang="es-AR"/>
          </a:p>
        </p:txBody>
      </p:sp>
      <p:sp>
        <p:nvSpPr>
          <p:cNvPr id="3" name="Marcador de contenido 2">
            <a:extLst>
              <a:ext uri="{FF2B5EF4-FFF2-40B4-BE49-F238E27FC236}">
                <a16:creationId xmlns:a16="http://schemas.microsoft.com/office/drawing/2014/main" id="{2C1E2785-EF4A-4255-BFC5-31B8F9E73C4E}"/>
              </a:ext>
            </a:extLst>
          </p:cNvPr>
          <p:cNvSpPr>
            <a:spLocks noGrp="1"/>
          </p:cNvSpPr>
          <p:nvPr>
            <p:ph idx="1"/>
          </p:nvPr>
        </p:nvSpPr>
        <p:spPr/>
        <p:txBody>
          <a:bodyPr/>
          <a:lstStyle/>
          <a:p>
            <a:endParaRPr lang="es-AR"/>
          </a:p>
        </p:txBody>
      </p:sp>
    </p:spTree>
    <p:extLst>
      <p:ext uri="{BB962C8B-B14F-4D97-AF65-F5344CB8AC3E}">
        <p14:creationId xmlns:p14="http://schemas.microsoft.com/office/powerpoint/2010/main" val="1489927739"/>
      </p:ext>
    </p:extLst>
  </p:cSld>
  <p:clrMapOvr>
    <a:masterClrMapping/>
  </p:clrMapOvr>
</p:sld>
</file>

<file path=ppt/theme/theme1.xml><?xml version="1.0" encoding="utf-8"?>
<a:theme xmlns:a="http://schemas.openxmlformats.org/drawingml/2006/main" name="Galería">
  <a:themeElements>
    <a:clrScheme name="Galería">
      <a:dk1>
        <a:sysClr val="windowText" lastClr="000000"/>
      </a:dk1>
      <a:lt1>
        <a:sysClr val="window" lastClr="FFFFFF"/>
      </a:lt1>
      <a:dk2>
        <a:srgbClr val="454545"/>
      </a:dk2>
      <a:lt2>
        <a:srgbClr val="EDEBE7"/>
      </a:lt2>
      <a:accent1>
        <a:srgbClr val="5FA534"/>
      </a:accent1>
      <a:accent2>
        <a:srgbClr val="DCAB34"/>
      </a:accent2>
      <a:accent3>
        <a:srgbClr val="D26D23"/>
      </a:accent3>
      <a:accent4>
        <a:srgbClr val="972323"/>
      </a:accent4>
      <a:accent5>
        <a:srgbClr val="236797"/>
      </a:accent5>
      <a:accent6>
        <a:srgbClr val="2FB6C6"/>
      </a:accent6>
      <a:hlink>
        <a:srgbClr val="8FC639"/>
      </a:hlink>
      <a:folHlink>
        <a:srgbClr val="E7C272"/>
      </a:folHlink>
    </a:clrScheme>
    <a:fontScheme name="Galería">
      <a:majorFont>
        <a:latin typeface="Palatino Linotype" panose="020405020505050303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Palatino Linotype" panose="020405020505050303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ería">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AC464412-510E-4F2B-8947-A0DDBD028997}"/>
    </a:ext>
  </a:extLst>
</a:theme>
</file>

<file path=docProps/app.xml><?xml version="1.0" encoding="utf-8"?>
<Properties xmlns="http://schemas.openxmlformats.org/officeDocument/2006/extended-properties" xmlns:vt="http://schemas.openxmlformats.org/officeDocument/2006/docPropsVTypes">
  <Template>Gallery</Template>
  <TotalTime>715</TotalTime>
  <Words>2183</Words>
  <Application>Microsoft Office PowerPoint</Application>
  <PresentationFormat>Panorámica</PresentationFormat>
  <Paragraphs>123</Paragraphs>
  <Slides>24</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24</vt:i4>
      </vt:variant>
    </vt:vector>
  </HeadingPairs>
  <TitlesOfParts>
    <vt:vector size="28" baseType="lpstr">
      <vt:lpstr>Arial</vt:lpstr>
      <vt:lpstr>Palatino Linotype</vt:lpstr>
      <vt:lpstr>Wingdings</vt:lpstr>
      <vt:lpstr>Galería</vt:lpstr>
      <vt:lpstr>ENFOQUE HUMANISTA DE LA ADMINISTRACIÓN  </vt:lpstr>
      <vt:lpstr>TEORÍA DE LA ADMINISTRACIÓN</vt:lpstr>
      <vt:lpstr>ENFOQUE HUMANISTA</vt:lpstr>
      <vt:lpstr>ENFOQUE HUMANISTA DE LA ADMINISTRACIÓN (o teoría de las relaciones humanas)</vt:lpstr>
      <vt:lpstr>ENFOQUE HUMANISTA</vt:lpstr>
      <vt:lpstr>ENFOQUE HUMANISTA</vt:lpstr>
      <vt:lpstr>ENFOQUE HUMANISTA</vt:lpstr>
      <vt:lpstr>TEORÍA DE LAS RELACIONES HUMANAS</vt:lpstr>
      <vt:lpstr>TEORÍA DE LAS RELACIONES HUMANAS</vt:lpstr>
      <vt:lpstr>TEORÍA DE LAS RELACIONES HUMANAS </vt:lpstr>
      <vt:lpstr>SOBRE LIDERAZGO</vt:lpstr>
      <vt:lpstr>LIDERAZGO</vt:lpstr>
      <vt:lpstr>LIDERAZGO (como fenómeno de influencia)</vt:lpstr>
      <vt:lpstr>LIDERAZGO </vt:lpstr>
      <vt:lpstr>LIDERAZGO</vt:lpstr>
      <vt:lpstr>LIDERAZGO</vt:lpstr>
      <vt:lpstr>TEORÍAS SOBRE LIDERAZGO</vt:lpstr>
      <vt:lpstr>TEORÍAS SOBRE LIDERAZGO</vt:lpstr>
      <vt:lpstr>TEORÍAS SOBRE LIDERAZGO</vt:lpstr>
      <vt:lpstr>TEORÍAS DE ESTILOS DE LIDERAZGOS</vt:lpstr>
      <vt:lpstr>ESTILOS DE LIDERAZGOS</vt:lpstr>
      <vt:lpstr>TEORÍAS SITUACIONALES DE LIDERAZGOS</vt:lpstr>
      <vt:lpstr>TEORÍAS SITUACIONALES DE LIDERAZGOS</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ENFOQUE HUMANISTA DE LA ADMINISTRACIÓN</dc:title>
  <dc:creator>Usuario</dc:creator>
  <cp:lastModifiedBy>Usuario</cp:lastModifiedBy>
  <cp:revision>12</cp:revision>
  <dcterms:created xsi:type="dcterms:W3CDTF">2023-05-08T00:42:25Z</dcterms:created>
  <dcterms:modified xsi:type="dcterms:W3CDTF">2024-04-03T16:04:23Z</dcterms:modified>
</cp:coreProperties>
</file>