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77" r:id="rId6"/>
    <p:sldId id="278" r:id="rId7"/>
    <p:sldId id="27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  <p:sldId id="270" r:id="rId19"/>
    <p:sldId id="271" r:id="rId20"/>
    <p:sldId id="274" r:id="rId21"/>
    <p:sldId id="275" r:id="rId22"/>
    <p:sldId id="276" r:id="rId23"/>
    <p:sldId id="272" r:id="rId24"/>
    <p:sldId id="273" r:id="rId2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joaquin11delosreyes@gmail.com" initials="j" lastIdx="1" clrIdx="0">
    <p:extLst>
      <p:ext uri="{19B8F6BF-5375-455C-9EA6-DF929625EA0E}">
        <p15:presenceInfo xmlns:p15="http://schemas.microsoft.com/office/powerpoint/2012/main" userId="b47f6d93bb658d29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39A9A-B4B0-4B32-B8CD-2E25E95134C4}" type="datetimeFigureOut">
              <a:rPr lang="en-US" dirty="0"/>
              <a:t>3/26/2025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5518A9-B687-4302-9395-2322403C6656}" type="datetimeFigureOut">
              <a:rPr lang="en-US" dirty="0"/>
              <a:t>3/26/2025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99A684-0CB7-41E9-A4DF-5D1C2CA5BF6F}" type="datetimeFigureOut">
              <a:rPr lang="en-US" dirty="0"/>
              <a:t>3/26/2025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D7C35-9E19-4518-A4B2-3B09CD8CC756}" type="datetimeFigureOut">
              <a:rPr lang="en-US" dirty="0"/>
              <a:t>3/26/2025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96DA8-8897-4DDF-BFB6-5D83863C837A}" type="datetimeFigureOut">
              <a:rPr lang="en-US" dirty="0"/>
              <a:t>3/26/2025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BBA708-C5F0-412D-90E2-1919F0D196AE}" type="datetimeFigureOut">
              <a:rPr lang="en-US" dirty="0"/>
              <a:t>3/26/2025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de imagen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C8F8FA-EF43-4642-9368-3F4E33039BD9}" type="datetimeFigureOut">
              <a:rPr lang="en-US" dirty="0"/>
              <a:t>3/26/2025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1E721-B01C-4D5D-A3CA-2E5518383F10}" type="datetimeFigureOut">
              <a:rPr lang="en-US" dirty="0"/>
              <a:t>3/26/2025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ltGray"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6513FEF9-69D0-4F8C-A336-59491FBEDC47}" type="datetimeFigureOut">
              <a:rPr lang="en-US" dirty="0"/>
              <a:t>3/26/2025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6D22F896-40B5-4ADD-8801-0D06FADFA09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E21DC-8981-44E6-BC8C-2BA8F673FFBB}" type="datetimeFigureOut">
              <a:rPr lang="en-US" dirty="0"/>
              <a:t>3/26/2025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9C5D3-0140-4E75-8D7F-C0623D06DFD7}" type="datetimeFigureOut">
              <a:rPr lang="en-US" dirty="0"/>
              <a:t>3/26/2025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5666F9-5B40-48E0-8DFD-99EF944CDD22}" type="datetimeFigureOut">
              <a:rPr lang="en-US" dirty="0"/>
              <a:t>3/26/2025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698D6B-2C72-4E21-9893-A649C6E2A47D}" type="datetimeFigureOut">
              <a:rPr lang="en-US" dirty="0"/>
              <a:t>3/26/2025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811C9-A66C-49F0-970E-F7B68D9109A0}" type="datetimeFigureOut">
              <a:rPr lang="en-US" dirty="0"/>
              <a:t>3/26/2025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01AE78-96A2-4A23-B183-3B6DB4374FE7}" type="datetimeFigureOut">
              <a:rPr lang="en-US" dirty="0"/>
              <a:t>3/26/2025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AE0757-B101-4811-9189-10EB2F458E2D}" type="datetimeFigureOut">
              <a:rPr lang="en-US" dirty="0"/>
              <a:t>3/26/2025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DC078-589F-40E3-816C-EE21D62B5BBA}" type="datetimeFigureOut">
              <a:rPr lang="en-US" dirty="0"/>
              <a:t>3/26/2025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004436-CA73-4D53-89B4-2A5C7347BF2F}" type="datetimeFigureOut">
              <a:rPr lang="en-US" dirty="0"/>
              <a:t>3/26/2025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effectLst>
            <a:outerShdw blurRad="228600" algn="ctr" rotWithShape="0">
              <a:prstClr val="black">
                <a:alpha val="53000"/>
              </a:prstClr>
            </a:outerShdw>
          </a:effectLst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effectLst>
            <a:outerShdw blurRad="228600" algn="ctr" rotWithShape="0">
              <a:prstClr val="black">
                <a:alpha val="53000"/>
              </a:prstClr>
            </a:outerShdw>
          </a:effectLst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effectLst>
            <a:outerShdw blurRad="228600" algn="ctr" rotWithShape="0">
              <a:prstClr val="black">
                <a:alpha val="53000"/>
              </a:prstClr>
            </a:outerShdw>
          </a:effectLst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effectLst>
            <a:outerShdw blurRad="228600" algn="ctr" rotWithShape="0">
              <a:prstClr val="black">
                <a:alpha val="53000"/>
              </a:prstClr>
            </a:outerShdw>
          </a:effectLst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effectLst>
            <a:outerShdw blurRad="228600" algn="ctr" rotWithShape="0">
              <a:prstClr val="black">
                <a:alpha val="53000"/>
              </a:prstClr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DB8FEB9-6749-49FE-B4E0-22819CE32C7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-119269" y="2733709"/>
            <a:ext cx="9104243" cy="1373070"/>
          </a:xfrm>
        </p:spPr>
        <p:txBody>
          <a:bodyPr/>
          <a:lstStyle/>
          <a:p>
            <a:r>
              <a:rPr lang="es-MX" sz="4000" dirty="0"/>
              <a:t>LAS PERSONAS Y LAS ORGANIZACIONES</a:t>
            </a:r>
            <a:endParaRPr lang="es-AR" sz="4000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96EC8E47-56A1-47A3-BD0B-729ACE5E9C6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MX" dirty="0"/>
              <a:t>Adalberto Chiavenato</a:t>
            </a:r>
            <a:endParaRPr lang="es-AR" dirty="0"/>
          </a:p>
          <a:p>
            <a:r>
              <a:rPr lang="es-AR" dirty="0"/>
              <a:t>Robbins y </a:t>
            </a:r>
            <a:r>
              <a:rPr lang="es-AR" dirty="0" err="1"/>
              <a:t>Judge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74327232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5920038-196F-4404-B058-98B52B34B9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CICLO MOTIVACIONAL</a:t>
            </a:r>
            <a:endParaRPr lang="es-AR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6EA627E-A5F4-4008-83C2-6C7608989C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0817" y="2336872"/>
            <a:ext cx="11184835" cy="4368727"/>
          </a:xfrm>
        </p:spPr>
        <p:txBody>
          <a:bodyPr>
            <a:normAutofit lnSpcReduction="10000"/>
          </a:bodyPr>
          <a:lstStyle/>
          <a:p>
            <a:pPr>
              <a:lnSpc>
                <a:spcPct val="150000"/>
              </a:lnSpc>
            </a:pPr>
            <a:r>
              <a:rPr lang="es-MX" dirty="0"/>
              <a:t>*NECESIDAD. Fuerza dinámica y persistente que origina comportamiento.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s-MX" dirty="0"/>
              <a:t>*Se rompe el estado de equilibrio: tensión, insatisfacción</a:t>
            </a:r>
            <a:r>
              <a:rPr lang="es-MX" dirty="0">
                <a:sym typeface="Wingdings" panose="05000000000000000000" pitchFamily="2" charset="2"/>
              </a:rPr>
              <a:t> comportamiento para descargar la tensión.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s-MX" dirty="0">
                <a:sym typeface="Wingdings" panose="05000000000000000000" pitchFamily="2" charset="2"/>
              </a:rPr>
              <a:t>*Comportamiento eficaz satisfacción de la necesidad;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s-MX" dirty="0">
                <a:sym typeface="Wingdings" panose="05000000000000000000" pitchFamily="2" charset="2"/>
              </a:rPr>
              <a:t>*Estado nuevo de equilibrio.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s-MX" dirty="0">
                <a:sym typeface="Wingdings" panose="05000000000000000000" pitchFamily="2" charset="2"/>
              </a:rPr>
              <a:t>*Satisfecha la necesidad, deja de ser motivo de comportamiento.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s-MX" dirty="0">
                <a:sym typeface="Wingdings" panose="05000000000000000000" pitchFamily="2" charset="2"/>
              </a:rPr>
              <a:t>Puede generar insatisfacción. </a:t>
            </a:r>
          </a:p>
          <a:p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8699703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7A51E69-6630-4E07-8095-535291F563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CICLO MOTIVACIONAL</a:t>
            </a:r>
            <a:endParaRPr lang="es-AR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B5D4B47-2001-4336-8EAD-906B6180A6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4557" y="2336873"/>
            <a:ext cx="11847443" cy="4156692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s-MX" dirty="0"/>
              <a:t>El fracaso de la satisfacción </a:t>
            </a:r>
            <a:r>
              <a:rPr lang="es-MX" dirty="0">
                <a:sym typeface="Wingdings" panose="05000000000000000000" pitchFamily="2" charset="2"/>
              </a:rPr>
              <a:t> barrera u obstáculo psicológico (agresividad, descontento, etc.), o fisiológico (tensión nerviosa, insomnio, etc.)</a:t>
            </a:r>
          </a:p>
          <a:p>
            <a:pPr>
              <a:lnSpc>
                <a:spcPct val="150000"/>
              </a:lnSpc>
            </a:pPr>
            <a:r>
              <a:rPr lang="es-MX" dirty="0">
                <a:sym typeface="Wingdings" panose="05000000000000000000" pitchFamily="2" charset="2"/>
              </a:rPr>
              <a:t>Puede no satisfacerse necesidad y que no haya frustración (se compensa)</a:t>
            </a:r>
          </a:p>
          <a:p>
            <a:pPr>
              <a:lnSpc>
                <a:spcPct val="150000"/>
              </a:lnSpc>
            </a:pPr>
            <a:r>
              <a:rPr lang="es-AR" dirty="0"/>
              <a:t>Motivación cíclica. </a:t>
            </a:r>
          </a:p>
          <a:p>
            <a:pPr>
              <a:lnSpc>
                <a:spcPct val="150000"/>
              </a:lnSpc>
            </a:pPr>
            <a:r>
              <a:rPr lang="es-AR" dirty="0"/>
              <a:t>Comportamiento: proceso continuo de solución de problemas y satisfacción de necesidades.</a:t>
            </a:r>
          </a:p>
          <a:p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297352365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84E891B-886A-4A25-952E-6F04B44B4D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0321" y="921810"/>
            <a:ext cx="9613861" cy="602189"/>
          </a:xfrm>
        </p:spPr>
        <p:txBody>
          <a:bodyPr/>
          <a:lstStyle/>
          <a:p>
            <a:r>
              <a:rPr lang="es-MX" dirty="0"/>
              <a:t>TEORÍAS DE LA MOTIVACIÓN</a:t>
            </a:r>
            <a:endParaRPr lang="es-AR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EAD7694-F062-4398-A884-F1756EB70C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4557" y="2336873"/>
            <a:ext cx="11489634" cy="4103684"/>
          </a:xfrm>
        </p:spPr>
        <p:txBody>
          <a:bodyPr>
            <a:normAutofit fontScale="92500" lnSpcReduction="10000"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s-MX" dirty="0"/>
              <a:t>JERARQUÍA DE LAS NECESIDADES DE MASLOW.</a:t>
            </a:r>
          </a:p>
          <a:p>
            <a:pPr>
              <a:lnSpc>
                <a:spcPct val="150000"/>
              </a:lnSpc>
            </a:pPr>
            <a:r>
              <a:rPr lang="es-MX" dirty="0"/>
              <a:t>Motivo de comportamiento reside en el individuo.</a:t>
            </a:r>
          </a:p>
          <a:p>
            <a:pPr>
              <a:lnSpc>
                <a:spcPct val="150000"/>
              </a:lnSpc>
            </a:pPr>
            <a:r>
              <a:rPr lang="es-MX" dirty="0"/>
              <a:t>Actúa mediante fuerzas internas;</a:t>
            </a:r>
          </a:p>
          <a:p>
            <a:pPr>
              <a:lnSpc>
                <a:spcPct val="150000"/>
              </a:lnSpc>
            </a:pPr>
            <a:r>
              <a:rPr lang="es-MX" dirty="0"/>
              <a:t>Consciente de sus necesidades (algunas).</a:t>
            </a:r>
          </a:p>
          <a:p>
            <a:pPr>
              <a:lnSpc>
                <a:spcPct val="150000"/>
              </a:lnSpc>
            </a:pPr>
            <a:endParaRPr lang="es-MX" dirty="0"/>
          </a:p>
          <a:p>
            <a:pPr marL="0" indent="0">
              <a:lnSpc>
                <a:spcPct val="150000"/>
              </a:lnSpc>
              <a:buNone/>
            </a:pPr>
            <a:r>
              <a:rPr lang="es-MX" dirty="0"/>
              <a:t>Las necesidades humanas distribuidas dependiendo la importancia e influencia en el comportamiento.</a:t>
            </a:r>
          </a:p>
          <a:p>
            <a:pPr marL="0" indent="0">
              <a:buNone/>
            </a:pPr>
            <a:endParaRPr lang="es-MX" dirty="0"/>
          </a:p>
          <a:p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419385521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5BCFBFE-E202-4061-9D14-400326AE89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0321" y="795130"/>
            <a:ext cx="9613861" cy="728870"/>
          </a:xfrm>
        </p:spPr>
        <p:txBody>
          <a:bodyPr/>
          <a:lstStyle/>
          <a:p>
            <a:r>
              <a:rPr lang="es-MX" dirty="0"/>
              <a:t>TEORÍAS DE LA MOTIVACIÓN </a:t>
            </a:r>
            <a:endParaRPr lang="es-AR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A02EBBE-5222-4DBD-A55D-79177E4ECB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775" y="2014330"/>
            <a:ext cx="11688416" cy="4585253"/>
          </a:xfrm>
        </p:spPr>
        <p:txBody>
          <a:bodyPr>
            <a:normAutofit lnSpcReduction="10000"/>
          </a:bodyPr>
          <a:lstStyle/>
          <a:p>
            <a:pPr>
              <a:lnSpc>
                <a:spcPct val="170000"/>
              </a:lnSpc>
            </a:pPr>
            <a:r>
              <a:rPr lang="es-MX" sz="1600" dirty="0"/>
              <a:t>Base: necesidades elementales, primarias (fisiológicas, seguridad)</a:t>
            </a:r>
          </a:p>
          <a:p>
            <a:pPr>
              <a:lnSpc>
                <a:spcPct val="170000"/>
              </a:lnSpc>
            </a:pPr>
            <a:r>
              <a:rPr lang="es-MX" sz="1600" dirty="0"/>
              <a:t>Cima: necesidades abstractas, secundarias (sociales, autoestima, autorrealización)</a:t>
            </a:r>
          </a:p>
          <a:p>
            <a:pPr>
              <a:lnSpc>
                <a:spcPct val="170000"/>
              </a:lnSpc>
            </a:pPr>
            <a:r>
              <a:rPr lang="es-AR" sz="1600" dirty="0"/>
              <a:t>Pirámide.</a:t>
            </a:r>
          </a:p>
          <a:p>
            <a:pPr>
              <a:lnSpc>
                <a:spcPct val="170000"/>
              </a:lnSpc>
            </a:pPr>
            <a:r>
              <a:rPr lang="es-AR" sz="1600" dirty="0"/>
              <a:t>Aspectos importantes:</a:t>
            </a:r>
          </a:p>
          <a:p>
            <a:pPr marL="0" indent="0">
              <a:lnSpc>
                <a:spcPct val="170000"/>
              </a:lnSpc>
              <a:buNone/>
            </a:pPr>
            <a:r>
              <a:rPr lang="es-AR" sz="1600" dirty="0"/>
              <a:t>-Solo necesidades insatisfechas motivan el comportamiento;</a:t>
            </a:r>
          </a:p>
          <a:p>
            <a:pPr marL="0" indent="0">
              <a:lnSpc>
                <a:spcPct val="170000"/>
              </a:lnSpc>
              <a:buNone/>
            </a:pPr>
            <a:r>
              <a:rPr lang="es-AR" sz="1600" dirty="0"/>
              <a:t>-Nacemos con necesidades fisiológicas innatas o hereditarias. </a:t>
            </a:r>
          </a:p>
          <a:p>
            <a:pPr marL="0" indent="0">
              <a:lnSpc>
                <a:spcPct val="170000"/>
              </a:lnSpc>
              <a:buNone/>
            </a:pPr>
            <a:r>
              <a:rPr lang="es-AR" sz="1600" dirty="0"/>
              <a:t>-Aprendizaje de nuevos patrones de necesidades.</a:t>
            </a:r>
          </a:p>
          <a:p>
            <a:pPr marL="0" indent="0">
              <a:lnSpc>
                <a:spcPct val="170000"/>
              </a:lnSpc>
              <a:buNone/>
            </a:pPr>
            <a:r>
              <a:rPr lang="es-AR" sz="1600" dirty="0"/>
              <a:t>-Control de las n. básicas</a:t>
            </a:r>
            <a:r>
              <a:rPr lang="es-AR" sz="1600" dirty="0">
                <a:sym typeface="Wingdings" panose="05000000000000000000" pitchFamily="2" charset="2"/>
              </a:rPr>
              <a:t> aparecen n. mas elevadas.</a:t>
            </a:r>
          </a:p>
          <a:p>
            <a:pPr marL="0" indent="0">
              <a:lnSpc>
                <a:spcPct val="170000"/>
              </a:lnSpc>
              <a:buNone/>
            </a:pPr>
            <a:r>
              <a:rPr lang="es-AR" sz="1600" dirty="0">
                <a:sym typeface="Wingdings" panose="05000000000000000000" pitchFamily="2" charset="2"/>
              </a:rPr>
              <a:t>-No se satisfacen las mas altas antes. </a:t>
            </a:r>
            <a:endParaRPr lang="es-AR" sz="1600" dirty="0"/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437CCD5C-35F3-46DB-ABB7-2A96FF02D18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69357" y="2388478"/>
            <a:ext cx="3776868" cy="41415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713684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AB9AC8B-6C0B-4C93-ADE2-5AF2628735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TEORÍAS DE LA MOTIVACIÓN </a:t>
            </a:r>
            <a:endParaRPr lang="es-AR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79EEA64-02AD-4879-82CE-9B78C14B13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8783" y="2014330"/>
            <a:ext cx="11343860" cy="4691269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60000"/>
              </a:lnSpc>
            </a:pPr>
            <a:r>
              <a:rPr lang="es-MX" dirty="0"/>
              <a:t>TEORÍA DE HERZBERG.</a:t>
            </a:r>
          </a:p>
          <a:p>
            <a:pPr>
              <a:lnSpc>
                <a:spcPct val="160000"/>
              </a:lnSpc>
            </a:pPr>
            <a:r>
              <a:rPr lang="es-AR" dirty="0"/>
              <a:t>Enfoque orientado hacia el exterior. </a:t>
            </a:r>
          </a:p>
          <a:p>
            <a:pPr>
              <a:lnSpc>
                <a:spcPct val="160000"/>
              </a:lnSpc>
            </a:pPr>
            <a:r>
              <a:rPr lang="es-AR" dirty="0"/>
              <a:t>La motivación depende de dos factores:</a:t>
            </a:r>
          </a:p>
          <a:p>
            <a:pPr marL="0" indent="0">
              <a:lnSpc>
                <a:spcPct val="160000"/>
              </a:lnSpc>
              <a:buNone/>
            </a:pPr>
            <a:r>
              <a:rPr lang="es-AR" dirty="0"/>
              <a:t>1- Factores higiénicos</a:t>
            </a:r>
            <a:r>
              <a:rPr lang="es-AR" dirty="0">
                <a:sym typeface="Wingdings" panose="05000000000000000000" pitchFamily="2" charset="2"/>
              </a:rPr>
              <a:t> condiciones físicas y ambientales de trabajo; factores que las empresas utilizan par lograr motivación en sus empleados. </a:t>
            </a:r>
          </a:p>
          <a:p>
            <a:pPr marL="0" indent="0">
              <a:lnSpc>
                <a:spcPct val="160000"/>
              </a:lnSpc>
              <a:buNone/>
            </a:pPr>
            <a:r>
              <a:rPr lang="es-AR" dirty="0">
                <a:sym typeface="Wingdings" panose="05000000000000000000" pitchFamily="2" charset="2"/>
              </a:rPr>
              <a:t>Poseen capacidad limitada para influir en el comportamiento (solo se evita la insatisfacción). </a:t>
            </a:r>
          </a:p>
          <a:p>
            <a:pPr marL="0" indent="0">
              <a:lnSpc>
                <a:spcPct val="160000"/>
              </a:lnSpc>
              <a:buNone/>
            </a:pPr>
            <a:r>
              <a:rPr lang="es-AR" dirty="0">
                <a:sym typeface="Wingdings" panose="05000000000000000000" pitchFamily="2" charset="2"/>
              </a:rPr>
              <a:t>Factores influyentes (precarios o no)</a:t>
            </a: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322816028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64BA9E7-95DF-4367-8060-0834E88383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TEORÍAS DE LA MOTIVACIÓN </a:t>
            </a:r>
            <a:endParaRPr lang="es-AR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AE7DA4D-530E-4D71-89AA-18329CC285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9027" y="2336873"/>
            <a:ext cx="11622156" cy="3599316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s-MX" dirty="0"/>
              <a:t>2- Factores motivacionales: tareas y deberes relacionadas con el cargo.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s-MX" dirty="0"/>
              <a:t>Efecto de satisfacción duradera y aumento de productividad;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s-MX" dirty="0"/>
              <a:t>Sentimientos de realización, crecimiento y reconocimiento profesional;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s-MX" dirty="0"/>
              <a:t>Factores óptimos</a:t>
            </a:r>
            <a:r>
              <a:rPr lang="es-MX" dirty="0">
                <a:sym typeface="Wingdings" panose="05000000000000000000" pitchFamily="2" charset="2"/>
              </a:rPr>
              <a:t> elevan la satisfacción.</a:t>
            </a:r>
          </a:p>
          <a:p>
            <a:pPr marL="0" indent="0">
              <a:buNone/>
            </a:pPr>
            <a:endParaRPr lang="es-MX" dirty="0"/>
          </a:p>
          <a:p>
            <a:pPr marL="0" indent="0">
              <a:buNone/>
            </a:pP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146462403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C573808-C56D-4E22-8232-F03E1A9489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TEORÍAS DE LA MOTIVACIÓN </a:t>
            </a:r>
            <a:endParaRPr lang="es-AR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52F296F-21A8-4D57-ACC3-3A0FCAC528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4557" y="2336873"/>
            <a:ext cx="11436626" cy="3599316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s-MX" dirty="0"/>
              <a:t>Satisfacción del cargo </a:t>
            </a:r>
            <a:r>
              <a:rPr lang="es-MX" dirty="0">
                <a:sym typeface="Wingdings" panose="05000000000000000000" pitchFamily="2" charset="2"/>
              </a:rPr>
              <a:t> función del contenido  factores motivadores.</a:t>
            </a:r>
          </a:p>
          <a:p>
            <a:pPr>
              <a:lnSpc>
                <a:spcPct val="150000"/>
              </a:lnSpc>
            </a:pPr>
            <a:r>
              <a:rPr lang="es-MX" dirty="0">
                <a:sym typeface="Wingdings" panose="05000000000000000000" pitchFamily="2" charset="2"/>
              </a:rPr>
              <a:t>Insatisfacción  ambiente, supervisión, contexto factores higiénicos.</a:t>
            </a:r>
          </a:p>
          <a:p>
            <a:pPr>
              <a:lnSpc>
                <a:spcPct val="150000"/>
              </a:lnSpc>
            </a:pPr>
            <a:r>
              <a:rPr lang="es-MX" dirty="0">
                <a:sym typeface="Wingdings" panose="05000000000000000000" pitchFamily="2" charset="2"/>
              </a:rPr>
              <a:t>Factores satisfactorios desligados de los insatisfactorios. </a:t>
            </a:r>
          </a:p>
          <a:p>
            <a:endParaRPr lang="es-MX" dirty="0">
              <a:sym typeface="Wingdings" panose="05000000000000000000" pitchFamily="2" charset="2"/>
            </a:endParaRPr>
          </a:p>
          <a:p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115806458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FC88DB9-9930-4FA8-B4EA-48D78DB826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TEORÍAS MOTIVACIONALES</a:t>
            </a:r>
            <a:endParaRPr lang="es-AR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25EF07C-2B8B-478B-8053-2FC0ED0268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774" y="2336873"/>
            <a:ext cx="11913703" cy="4143440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s-MX" dirty="0"/>
              <a:t>MODELO SITUACIONAL DE MOTIVACIÓN DE </a:t>
            </a:r>
            <a:r>
              <a:rPr lang="es-MX" dirty="0" err="1"/>
              <a:t>VROOM</a:t>
            </a:r>
            <a:r>
              <a:rPr lang="es-MX" dirty="0"/>
              <a:t>: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s-MX" dirty="0"/>
              <a:t>Rechazo de nociones preconcebidas.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s-MX" dirty="0"/>
              <a:t>Motivación para producir</a:t>
            </a:r>
            <a:r>
              <a:rPr lang="es-MX" dirty="0">
                <a:sym typeface="Wingdings" panose="05000000000000000000" pitchFamily="2" charset="2"/>
              </a:rPr>
              <a:t> en cada individuo influyen 3 factores: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s-MX" dirty="0">
                <a:sym typeface="Wingdings" panose="05000000000000000000" pitchFamily="2" charset="2"/>
              </a:rPr>
              <a:t>1- Objetivos individuales;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s-MX" dirty="0">
                <a:sym typeface="Wingdings" panose="05000000000000000000" pitchFamily="2" charset="2"/>
              </a:rPr>
              <a:t>2- Relación entre productividad y logro de objetivos;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s-MX" dirty="0">
                <a:sym typeface="Wingdings" panose="05000000000000000000" pitchFamily="2" charset="2"/>
              </a:rPr>
              <a:t>3- Capacidad para influir en su productividad;</a:t>
            </a:r>
          </a:p>
          <a:p>
            <a:pPr marL="0" indent="0">
              <a:buNone/>
            </a:pPr>
            <a:endParaRPr lang="es-MX" dirty="0">
              <a:sym typeface="Wingdings" panose="05000000000000000000" pitchFamily="2" charset="2"/>
            </a:endParaRPr>
          </a:p>
          <a:p>
            <a:pPr marL="0" indent="0">
              <a:buNone/>
            </a:pP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209901202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C32B497-1803-46F8-AE64-2C26EA9880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TEORÍAS MOTIVACIONALES </a:t>
            </a:r>
            <a:endParaRPr lang="es-AR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E896D83-C55A-4965-8F0D-C5AFF839E9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2035" y="2080591"/>
            <a:ext cx="11781182" cy="4678018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160000"/>
              </a:lnSpc>
            </a:pPr>
            <a:r>
              <a:rPr lang="es-MX" b="1" dirty="0">
                <a:solidFill>
                  <a:schemeClr val="bg1"/>
                </a:solidFill>
              </a:rPr>
              <a:t>TEORÍA DE LA EXPECTATIVA:</a:t>
            </a:r>
          </a:p>
          <a:p>
            <a:pPr marL="0" indent="0">
              <a:lnSpc>
                <a:spcPct val="160000"/>
              </a:lnSpc>
              <a:buNone/>
            </a:pPr>
            <a:r>
              <a:rPr lang="es-AR" dirty="0" err="1"/>
              <a:t>Lawler</a:t>
            </a:r>
            <a:r>
              <a:rPr lang="es-AR" dirty="0"/>
              <a:t> III: dinero como motivador de desempeño y otros comportamientos. </a:t>
            </a:r>
          </a:p>
          <a:p>
            <a:pPr>
              <a:lnSpc>
                <a:spcPct val="160000"/>
              </a:lnSpc>
              <a:buFontTx/>
              <a:buChar char="-"/>
            </a:pPr>
            <a:r>
              <a:rPr lang="es-AR" dirty="0"/>
              <a:t>Escasa motivación del dinero es por empleo incorrecto de el;</a:t>
            </a:r>
          </a:p>
          <a:p>
            <a:pPr>
              <a:lnSpc>
                <a:spcPct val="160000"/>
              </a:lnSpc>
              <a:buFontTx/>
              <a:buChar char="-"/>
            </a:pPr>
            <a:r>
              <a:rPr lang="es-AR" dirty="0"/>
              <a:t>Incoherencia entre dinero y desempeño en organizaciones:</a:t>
            </a:r>
          </a:p>
          <a:p>
            <a:pPr>
              <a:lnSpc>
                <a:spcPct val="160000"/>
              </a:lnSpc>
              <a:buFontTx/>
              <a:buChar char="-"/>
            </a:pPr>
            <a:r>
              <a:rPr lang="es-AR" dirty="0"/>
              <a:t>Por el largo periodo entre el desempeño y el incentivo;</a:t>
            </a:r>
          </a:p>
          <a:p>
            <a:pPr>
              <a:lnSpc>
                <a:spcPct val="160000"/>
              </a:lnSpc>
              <a:buFontTx/>
              <a:buChar char="-"/>
            </a:pPr>
            <a:r>
              <a:rPr lang="es-AR" dirty="0"/>
              <a:t>Evaluaciones de desempeño no producen distinciones salariales (para no comparar), salarios promedios.</a:t>
            </a:r>
          </a:p>
          <a:p>
            <a:pPr>
              <a:lnSpc>
                <a:spcPct val="160000"/>
              </a:lnSpc>
              <a:buFontTx/>
              <a:buChar char="-"/>
            </a:pPr>
            <a:r>
              <a:rPr lang="es-AR" dirty="0"/>
              <a:t>Políticas salariales ligadas a políticas gubernamentales o convenciones laborales. </a:t>
            </a:r>
          </a:p>
          <a:p>
            <a:pPr>
              <a:buFontTx/>
              <a:buChar char="-"/>
            </a:pPr>
            <a:endParaRPr lang="es-AR" dirty="0"/>
          </a:p>
          <a:p>
            <a:pPr>
              <a:buFontTx/>
              <a:buChar char="-"/>
            </a:pPr>
            <a:endParaRPr lang="es-AR" dirty="0"/>
          </a:p>
          <a:p>
            <a:pPr>
              <a:buFontTx/>
              <a:buChar char="-"/>
            </a:pP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61382748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69D562E-712B-4814-9DBF-338830BBA6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TEORÍAS DE LA MOTIVACIÓN </a:t>
            </a:r>
            <a:endParaRPr lang="es-AR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1643FA3-A116-468D-9FC9-DCDD18FA91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7272" y="2257359"/>
            <a:ext cx="11924728" cy="3599316"/>
          </a:xfrm>
        </p:spPr>
        <p:txBody>
          <a:bodyPr/>
          <a:lstStyle/>
          <a:p>
            <a:pPr marL="0" indent="0">
              <a:lnSpc>
                <a:spcPct val="150000"/>
              </a:lnSpc>
              <a:buNone/>
            </a:pPr>
            <a:r>
              <a:rPr lang="es-MX" dirty="0"/>
              <a:t>-Prejuicios hacia el dinero;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s-AR" dirty="0"/>
              <a:t>2 fundamentos de </a:t>
            </a:r>
            <a:r>
              <a:rPr lang="es-AR" dirty="0" err="1"/>
              <a:t>Lawler</a:t>
            </a:r>
            <a:r>
              <a:rPr lang="es-AR" dirty="0"/>
              <a:t>: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s-AR" dirty="0"/>
              <a:t>1- Personas desean ganar dinero </a:t>
            </a:r>
            <a:r>
              <a:rPr lang="es-AR" dirty="0">
                <a:sym typeface="Wingdings" panose="05000000000000000000" pitchFamily="2" charset="2"/>
              </a:rPr>
              <a:t> satisfacción de necesidades (un medio y no fin)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s-AR" dirty="0">
                <a:sym typeface="Wingdings" panose="05000000000000000000" pitchFamily="2" charset="2"/>
              </a:rPr>
              <a:t>2- Mas desempeño  mas dinero. (crear la percepción)</a:t>
            </a:r>
          </a:p>
        </p:txBody>
      </p:sp>
    </p:spTree>
    <p:extLst>
      <p:ext uri="{BB962C8B-B14F-4D97-AF65-F5344CB8AC3E}">
        <p14:creationId xmlns:p14="http://schemas.microsoft.com/office/powerpoint/2010/main" val="25078924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DE0B99F-F1A4-4A01-A885-D3E498EA24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0321" y="921810"/>
            <a:ext cx="9613861" cy="761215"/>
          </a:xfrm>
        </p:spPr>
        <p:txBody>
          <a:bodyPr/>
          <a:lstStyle/>
          <a:p>
            <a:r>
              <a:rPr lang="es-MX" dirty="0"/>
              <a:t>PERSONAS Y ORGANIZACIONES</a:t>
            </a:r>
            <a:endParaRPr lang="es-AR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294EA68-856F-4177-809A-5EAA3D17F3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7079" y="2160104"/>
            <a:ext cx="11277600" cy="4373217"/>
          </a:xfrm>
        </p:spPr>
        <p:txBody>
          <a:bodyPr>
            <a:normAutofit fontScale="92500"/>
          </a:bodyPr>
          <a:lstStyle/>
          <a:p>
            <a:pPr algn="ctr">
              <a:lnSpc>
                <a:spcPct val="150000"/>
              </a:lnSpc>
            </a:pPr>
            <a:r>
              <a:rPr lang="es-MX" dirty="0"/>
              <a:t>“</a:t>
            </a:r>
            <a:r>
              <a:rPr lang="es-MX" i="1" dirty="0"/>
              <a:t>Las personas planean, organizan, dirigen y controlan las empresas, para que funcionen y operen. Sin personas no existe organización. Toda organización esta compuesta de personas de las cuales dependen para alcanzar el éxito y mantener la continuidad”.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s-MX" dirty="0">
                <a:effectLst/>
              </a:rPr>
              <a:t>La </a:t>
            </a:r>
            <a:r>
              <a:rPr lang="es-MX" dirty="0" err="1">
                <a:effectLst/>
              </a:rPr>
              <a:t>ARH</a:t>
            </a:r>
            <a:r>
              <a:rPr lang="es-MX" dirty="0">
                <a:effectLst/>
              </a:rPr>
              <a:t> puede estudiarlas:</a:t>
            </a:r>
          </a:p>
          <a:p>
            <a:pPr>
              <a:lnSpc>
                <a:spcPct val="150000"/>
              </a:lnSpc>
            </a:pPr>
            <a:r>
              <a:rPr lang="es-MX" dirty="0">
                <a:effectLst/>
              </a:rPr>
              <a:t>Personas como personas (</a:t>
            </a:r>
            <a:r>
              <a:rPr lang="es-MX" dirty="0" err="1">
                <a:effectLst/>
              </a:rPr>
              <a:t>caract</a:t>
            </a:r>
            <a:r>
              <a:rPr lang="es-MX" dirty="0">
                <a:effectLst/>
              </a:rPr>
              <a:t> propias de personalidad, valores, actitudes, etc.)</a:t>
            </a:r>
          </a:p>
          <a:p>
            <a:pPr>
              <a:lnSpc>
                <a:spcPct val="150000"/>
              </a:lnSpc>
            </a:pPr>
            <a:r>
              <a:rPr lang="es-MX" dirty="0">
                <a:effectLst/>
              </a:rPr>
              <a:t>Personas como recursos (</a:t>
            </a:r>
            <a:r>
              <a:rPr lang="es-MX" dirty="0" err="1">
                <a:effectLst/>
              </a:rPr>
              <a:t>capac</a:t>
            </a:r>
            <a:r>
              <a:rPr lang="es-MX" dirty="0">
                <a:effectLst/>
              </a:rPr>
              <a:t>, destrezas, conocimientos necesarios, etc.)</a:t>
            </a:r>
            <a:endParaRPr lang="es-AR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72923226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C7788E6-E83F-4E5D-A577-F07272C193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TEORÍAS DE LA MOTIVACIÓN </a:t>
            </a:r>
            <a:endParaRPr lang="es-AR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94F7809-5E20-4317-BCD4-17A0D5451A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5530" y="2054086"/>
            <a:ext cx="11714921" cy="4651513"/>
          </a:xfrm>
        </p:spPr>
        <p:txBody>
          <a:bodyPr>
            <a:normAutofit fontScale="85000" lnSpcReduction="20000"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s-MX" u="sng" dirty="0"/>
              <a:t>ROBBINS Y </a:t>
            </a:r>
            <a:r>
              <a:rPr lang="es-MX" u="sng" dirty="0" err="1"/>
              <a:t>JUDGE</a:t>
            </a:r>
            <a:r>
              <a:rPr lang="es-MX" u="sng" dirty="0"/>
              <a:t>:</a:t>
            </a:r>
          </a:p>
          <a:p>
            <a:pPr>
              <a:lnSpc>
                <a:spcPct val="150000"/>
              </a:lnSpc>
            </a:pPr>
            <a:r>
              <a:rPr lang="es-AR" dirty="0"/>
              <a:t>Motivación</a:t>
            </a:r>
            <a:r>
              <a:rPr lang="es-AR" dirty="0">
                <a:sym typeface="Wingdings" panose="05000000000000000000" pitchFamily="2" charset="2"/>
              </a:rPr>
              <a:t> es el resultado de la interacción de los individuos con la situación; varía dependiendo de ésta. </a:t>
            </a:r>
          </a:p>
          <a:p>
            <a:pPr>
              <a:lnSpc>
                <a:spcPct val="150000"/>
              </a:lnSpc>
            </a:pPr>
            <a:r>
              <a:rPr lang="es-AR" dirty="0">
                <a:sym typeface="Wingdings" panose="05000000000000000000" pitchFamily="2" charset="2"/>
              </a:rPr>
              <a:t>Procesos que inciden en la intensidad, dirección y persistencia del esfuerzo, para lograr un objetivo.</a:t>
            </a:r>
          </a:p>
          <a:p>
            <a:pPr>
              <a:lnSpc>
                <a:spcPct val="150000"/>
              </a:lnSpc>
            </a:pPr>
            <a:endParaRPr lang="es-AR" dirty="0">
              <a:sym typeface="Wingdings" panose="05000000000000000000" pitchFamily="2" charset="2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es-AR" dirty="0">
                <a:solidFill>
                  <a:schemeClr val="bg1"/>
                </a:solidFill>
                <a:sym typeface="Wingdings" panose="05000000000000000000" pitchFamily="2" charset="2"/>
              </a:rPr>
              <a:t>TEORÍAS CONTEMPORÁNEAS DE LA MOTIVACIÓN</a:t>
            </a:r>
          </a:p>
          <a:p>
            <a:pPr>
              <a:lnSpc>
                <a:spcPct val="150000"/>
              </a:lnSpc>
            </a:pPr>
            <a:r>
              <a:rPr lang="es-AR" u="sng" dirty="0">
                <a:solidFill>
                  <a:schemeClr val="bg1"/>
                </a:solidFill>
                <a:sym typeface="Wingdings" panose="05000000000000000000" pitchFamily="2" charset="2"/>
              </a:rPr>
              <a:t>Teoría de la evaluación cognitiva: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s-AR" dirty="0">
                <a:sym typeface="Wingdings" panose="05000000000000000000" pitchFamily="2" charset="2"/>
              </a:rPr>
              <a:t>+ premios extrínsecos por el mismo trabajo con recompensas intrínsecas – motivación. </a:t>
            </a:r>
          </a:p>
          <a:p>
            <a:endParaRPr lang="es-AR" dirty="0"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33442100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0BE26E6-C5EF-4782-A501-549C89DF9A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TEORÍAS CONTEMPORÁNEAS </a:t>
            </a:r>
            <a:endParaRPr lang="es-AR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24F2755-C664-483D-9D40-01859B2C88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5530" y="2173358"/>
            <a:ext cx="11741427" cy="4505738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s-MX" b="1" dirty="0">
                <a:solidFill>
                  <a:schemeClr val="bg1"/>
                </a:solidFill>
              </a:rPr>
              <a:t>Teoría del establecimiento de metas: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s-MX" dirty="0"/>
              <a:t>-Las metas sirven para saber qué se debe hacer y cuánto esfuerzo requiere.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s-MX" dirty="0"/>
              <a:t>-Metas especificas + desempeño;</a:t>
            </a:r>
          </a:p>
          <a:p>
            <a:pPr>
              <a:lnSpc>
                <a:spcPct val="150000"/>
              </a:lnSpc>
            </a:pPr>
            <a:r>
              <a:rPr lang="es-MX" dirty="0">
                <a:solidFill>
                  <a:schemeClr val="bg1"/>
                </a:solidFill>
              </a:rPr>
              <a:t>Teoría de la eficacia personal: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s-MX" dirty="0"/>
              <a:t>Convicción de la persona sobre su capacidad;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s-MX" dirty="0"/>
              <a:t>+ eficacia personal + confianza para lograr éxito en una tarea.</a:t>
            </a:r>
          </a:p>
          <a:p>
            <a:pPr marL="0" indent="0">
              <a:buNone/>
            </a:pP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61943835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0264AB9-7A6B-4269-A924-6061F507F4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TEORÍAS CONTEMPORÁNEAS</a:t>
            </a:r>
            <a:endParaRPr lang="es-AR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D9E4A52-7D77-4A71-88E5-D08E061780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7322" y="2336872"/>
            <a:ext cx="11330607" cy="4368727"/>
          </a:xfrm>
        </p:spPr>
        <p:txBody>
          <a:bodyPr>
            <a:normAutofit lnSpcReduction="10000"/>
          </a:bodyPr>
          <a:lstStyle/>
          <a:p>
            <a:pPr>
              <a:lnSpc>
                <a:spcPct val="150000"/>
              </a:lnSpc>
            </a:pPr>
            <a:r>
              <a:rPr lang="es-MX" dirty="0">
                <a:solidFill>
                  <a:schemeClr val="bg1"/>
                </a:solidFill>
              </a:rPr>
              <a:t>Teoría del reforzamiento: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s-AR" dirty="0"/>
              <a:t>-Contraria a la teoría de establecimiento de metas;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s-AR" dirty="0"/>
              <a:t>-El reforzamiento condiciona el comportamiento (no los eventos internos)</a:t>
            </a:r>
          </a:p>
          <a:p>
            <a:pPr marL="0" indent="0">
              <a:lnSpc>
                <a:spcPct val="150000"/>
              </a:lnSpc>
              <a:buNone/>
            </a:pPr>
            <a:endParaRPr lang="es-AR" dirty="0"/>
          </a:p>
          <a:p>
            <a:pPr>
              <a:lnSpc>
                <a:spcPct val="150000"/>
              </a:lnSpc>
            </a:pPr>
            <a:r>
              <a:rPr lang="es-AR" dirty="0">
                <a:solidFill>
                  <a:schemeClr val="bg1"/>
                </a:solidFill>
              </a:rPr>
              <a:t>Teoría de la equidad: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s-AR" dirty="0"/>
              <a:t>Percibimos lo que obtenemos de un trabajo en relación con lo que aportamos y luego comparamos con otros.</a:t>
            </a:r>
          </a:p>
          <a:p>
            <a:pPr marL="0" indent="0">
              <a:buNone/>
            </a:pPr>
            <a:endParaRPr lang="es-AR" dirty="0"/>
          </a:p>
          <a:p>
            <a:pPr marL="0" indent="0">
              <a:buNone/>
            </a:pP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196714897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8603CF5-29AC-4E0F-BEFF-0AFF4D116E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CLIMA ORGANIZACIONAL</a:t>
            </a:r>
            <a:endParaRPr lang="es-AR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DE1FA93-5991-426B-9FF4-3D20493E1B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2040834"/>
            <a:ext cx="12191999" cy="4638261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s-MX" dirty="0"/>
              <a:t>MOTIVACIÓN </a:t>
            </a:r>
            <a:r>
              <a:rPr lang="es-MX" dirty="0">
                <a:sym typeface="Wingdings" panose="05000000000000000000" pitchFamily="2" charset="2"/>
              </a:rPr>
              <a:t> INDIVIDUAL = CLIMA  NIVEL ORGANIZACIONAL.</a:t>
            </a:r>
          </a:p>
          <a:p>
            <a:pPr>
              <a:lnSpc>
                <a:spcPct val="150000"/>
              </a:lnSpc>
            </a:pPr>
            <a:r>
              <a:rPr lang="es-MX" dirty="0">
                <a:sym typeface="Wingdings" panose="05000000000000000000" pitchFamily="2" charset="2"/>
              </a:rPr>
              <a:t>Satisfacción / insatisfacción de necesidades adaptación/ desadaptación de las personas.</a:t>
            </a:r>
          </a:p>
          <a:p>
            <a:pPr>
              <a:lnSpc>
                <a:spcPct val="150000"/>
              </a:lnSpc>
            </a:pPr>
            <a:r>
              <a:rPr lang="es-MX" dirty="0">
                <a:sym typeface="Wingdings" panose="05000000000000000000" pitchFamily="2" charset="2"/>
              </a:rPr>
              <a:t>Adaptación = “salud mental”: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s-MX" dirty="0">
                <a:sym typeface="Wingdings" panose="05000000000000000000" pitchFamily="2" charset="2"/>
              </a:rPr>
              <a:t>-Sentirse bien consigo mismas;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s-AR" dirty="0"/>
              <a:t>-Sentirse bien con respecto a los demás;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s-AR" dirty="0"/>
              <a:t>-Ser capaces de enfrentar por si mismas las exigencias de la vida.</a:t>
            </a:r>
          </a:p>
        </p:txBody>
      </p:sp>
    </p:spTree>
    <p:extLst>
      <p:ext uri="{BB962C8B-B14F-4D97-AF65-F5344CB8AC3E}">
        <p14:creationId xmlns:p14="http://schemas.microsoft.com/office/powerpoint/2010/main" val="273868657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06355B4-7851-4145-822D-9854C30DB9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CLIMA ORGANIZACIONAL</a:t>
            </a:r>
            <a:endParaRPr lang="es-AR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DDCC3C9-028E-4291-88B8-9B6A8C5019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5530" y="2336872"/>
            <a:ext cx="11701669" cy="4077179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s-MX" dirty="0" err="1"/>
              <a:t>C.O</a:t>
            </a:r>
            <a:r>
              <a:rPr lang="es-MX" dirty="0"/>
              <a:t>: ambiente interno entre los miembros de una </a:t>
            </a:r>
            <a:r>
              <a:rPr lang="es-MX" dirty="0" err="1"/>
              <a:t>org</a:t>
            </a:r>
            <a:r>
              <a:rPr lang="es-MX" dirty="0"/>
              <a:t>. </a:t>
            </a:r>
            <a:r>
              <a:rPr lang="es-MX" dirty="0">
                <a:sym typeface="Wingdings" panose="05000000000000000000" pitchFamily="2" charset="2"/>
              </a:rPr>
              <a:t> ligado al grado de motivación de los empleados.</a:t>
            </a:r>
          </a:p>
          <a:p>
            <a:pPr>
              <a:lnSpc>
                <a:spcPct val="150000"/>
              </a:lnSpc>
            </a:pPr>
            <a:r>
              <a:rPr lang="es-MX" dirty="0">
                <a:sym typeface="Wingdings" panose="05000000000000000000" pitchFamily="2" charset="2"/>
              </a:rPr>
              <a:t>+ motivación + relaciones satisfactorias = interés, colaboración.</a:t>
            </a:r>
          </a:p>
          <a:p>
            <a:pPr>
              <a:lnSpc>
                <a:spcPct val="150000"/>
              </a:lnSpc>
            </a:pPr>
            <a:r>
              <a:rPr lang="es-MX" dirty="0">
                <a:sym typeface="Wingdings" panose="05000000000000000000" pitchFamily="2" charset="2"/>
              </a:rPr>
              <a:t>- motivación + relaciones insatisfactorias = + frustración, desinterés, etc.</a:t>
            </a: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34897301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E142DE7-526B-47CB-A032-489AA26073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0321" y="808382"/>
            <a:ext cx="9613861" cy="848139"/>
          </a:xfrm>
        </p:spPr>
        <p:txBody>
          <a:bodyPr/>
          <a:lstStyle/>
          <a:p>
            <a:r>
              <a:rPr lang="es-MX" dirty="0"/>
              <a:t>PERSONAS Y ORGANIZACIONES </a:t>
            </a:r>
            <a:endParaRPr lang="es-AR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372FC76-9424-45AF-88F4-2E662A623B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1549" y="2336873"/>
            <a:ext cx="11330608" cy="4130188"/>
          </a:xfrm>
        </p:spPr>
        <p:txBody>
          <a:bodyPr>
            <a:normAutofit fontScale="92500"/>
          </a:bodyPr>
          <a:lstStyle/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s-MX" b="1" dirty="0">
                <a:solidFill>
                  <a:schemeClr val="bg1"/>
                </a:solidFill>
              </a:rPr>
              <a:t>Tendencia actual</a:t>
            </a:r>
            <a:r>
              <a:rPr lang="es-MX" dirty="0">
                <a:sym typeface="Wingdings" panose="05000000000000000000" pitchFamily="2" charset="2"/>
              </a:rPr>
              <a:t> persona como administrador de sus tareas y no como ejecutor. 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s-MX" dirty="0">
                <a:sym typeface="Wingdings" panose="05000000000000000000" pitchFamily="2" charset="2"/>
              </a:rPr>
              <a:t>Persona como elemento de diagnóstico y resolución de problemas.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s-MX" dirty="0">
                <a:sym typeface="Wingdings" panose="05000000000000000000" pitchFamily="2" charset="2"/>
              </a:rPr>
              <a:t>VARIABILIDAD HUMANA: </a:t>
            </a:r>
          </a:p>
          <a:p>
            <a:pPr>
              <a:lnSpc>
                <a:spcPct val="150000"/>
              </a:lnSpc>
            </a:pPr>
            <a:r>
              <a:rPr lang="es-MX" dirty="0">
                <a:sym typeface="Wingdings" panose="05000000000000000000" pitchFamily="2" charset="2"/>
              </a:rPr>
              <a:t>Organizaciones como personas (gerentes que administran personas);</a:t>
            </a:r>
          </a:p>
          <a:p>
            <a:pPr>
              <a:lnSpc>
                <a:spcPct val="150000"/>
              </a:lnSpc>
            </a:pPr>
            <a:r>
              <a:rPr lang="es-MX" dirty="0">
                <a:sym typeface="Wingdings" panose="05000000000000000000" pitchFamily="2" charset="2"/>
              </a:rPr>
              <a:t>Organizaciones como grupos (gerentes administran grupos);</a:t>
            </a:r>
          </a:p>
          <a:p>
            <a:pPr>
              <a:lnSpc>
                <a:spcPct val="150000"/>
              </a:lnSpc>
            </a:pPr>
            <a:r>
              <a:rPr lang="es-MX" dirty="0">
                <a:sym typeface="Wingdings" panose="05000000000000000000" pitchFamily="2" charset="2"/>
              </a:rPr>
              <a:t>Organizaciones como organizaciones (gerentes administran organizaciones).</a:t>
            </a: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35459733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29CA26D-DB41-423F-99E7-CA1E21B1D4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916546"/>
          </a:xfrm>
        </p:spPr>
        <p:txBody>
          <a:bodyPr/>
          <a:lstStyle/>
          <a:p>
            <a:r>
              <a:rPr lang="es-MX" dirty="0"/>
              <a:t>VARIABILIDAD HUMANA</a:t>
            </a:r>
            <a:endParaRPr lang="es-AR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C6D89D9-CD16-48EC-AC8A-144728C0E9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2279" y="2336872"/>
            <a:ext cx="11264348" cy="4236205"/>
          </a:xfrm>
        </p:spPr>
        <p:txBody>
          <a:bodyPr/>
          <a:lstStyle/>
          <a:p>
            <a:pPr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s-MX" dirty="0"/>
              <a:t>Persona multidimensional sujeto a influencia de muchas variables. 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s-MX" dirty="0"/>
              <a:t>Patrones de comportamientos aprendidos muy diversos.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s-MX" dirty="0"/>
              <a:t>Organizaciones no disponen de datos o elementos para comprender la complejidad de sus miembros. </a:t>
            </a:r>
          </a:p>
          <a:p>
            <a:pPr>
              <a:lnSpc>
                <a:spcPct val="150000"/>
              </a:lnSpc>
            </a:pPr>
            <a:r>
              <a:rPr lang="es-MX" dirty="0"/>
              <a:t>Estudio de las personas </a:t>
            </a:r>
            <a:r>
              <a:rPr lang="es-MX" dirty="0">
                <a:sym typeface="Wingdings" panose="05000000000000000000" pitchFamily="2" charset="2"/>
              </a:rPr>
              <a:t> estudio de las organizaciones.</a:t>
            </a:r>
          </a:p>
          <a:p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1185201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A9A6E6A-CA9D-4EB5-9940-A2E06301FA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0321" y="921811"/>
            <a:ext cx="9613861" cy="708206"/>
          </a:xfrm>
        </p:spPr>
        <p:txBody>
          <a:bodyPr/>
          <a:lstStyle/>
          <a:p>
            <a:r>
              <a:rPr lang="es-MX" dirty="0"/>
              <a:t>VARIABILIDAD HUMANA</a:t>
            </a:r>
            <a:endParaRPr lang="es-AR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A931278-2128-4011-A912-4894AA2205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1782" y="2151342"/>
            <a:ext cx="10292479" cy="4706658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s-MX" b="1" dirty="0">
                <a:solidFill>
                  <a:schemeClr val="bg1"/>
                </a:solidFill>
              </a:rPr>
              <a:t>COGNICIÓN HUMANA</a:t>
            </a:r>
            <a:r>
              <a:rPr lang="es-MX" b="1" dirty="0">
                <a:solidFill>
                  <a:schemeClr val="bg1"/>
                </a:solidFill>
                <a:sym typeface="Wingdings" panose="05000000000000000000" pitchFamily="2" charset="2"/>
              </a:rPr>
              <a:t> </a:t>
            </a:r>
            <a:r>
              <a:rPr lang="es-MX" dirty="0">
                <a:solidFill>
                  <a:schemeClr val="bg1"/>
                </a:solidFill>
                <a:effectLst/>
                <a:sym typeface="Wingdings" panose="05000000000000000000" pitchFamily="2" charset="2"/>
              </a:rPr>
              <a:t>cómo nos percibimos a nosotros y al medio externo.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s-AR" dirty="0">
                <a:effectLst/>
              </a:rPr>
              <a:t>Filtro personal de cómo vemos el mundo;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s-AR" dirty="0">
                <a:effectLst/>
              </a:rPr>
              <a:t>Creencias y opiniones personales.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s-AR" u="sng" dirty="0">
                <a:effectLst/>
              </a:rPr>
              <a:t>2 teorías para comprender el comportamiento humano:</a:t>
            </a:r>
          </a:p>
          <a:p>
            <a:pPr>
              <a:lnSpc>
                <a:spcPct val="150000"/>
              </a:lnSpc>
            </a:pPr>
            <a:r>
              <a:rPr lang="es-AR" dirty="0">
                <a:effectLst/>
              </a:rPr>
              <a:t>Teoría del campo de Lewin; teoría de la disonancia cognitiva de Festinger.</a:t>
            </a:r>
          </a:p>
        </p:txBody>
      </p:sp>
    </p:spTree>
    <p:extLst>
      <p:ext uri="{BB962C8B-B14F-4D97-AF65-F5344CB8AC3E}">
        <p14:creationId xmlns:p14="http://schemas.microsoft.com/office/powerpoint/2010/main" val="30455109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C35C704-87FD-45AF-BE05-3FB7722BF6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731015"/>
          </a:xfrm>
        </p:spPr>
        <p:txBody>
          <a:bodyPr/>
          <a:lstStyle/>
          <a:p>
            <a:r>
              <a:rPr lang="es-MX" dirty="0"/>
              <a:t>NATURALEZA COMPLEJA </a:t>
            </a:r>
            <a:endParaRPr lang="es-AR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60EC115-D0D5-4347-9FAD-69D49A05AB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4070" y="2133600"/>
            <a:ext cx="11012555" cy="4465983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s-MX" dirty="0"/>
              <a:t>2 TEORÍAS</a:t>
            </a:r>
            <a:r>
              <a:rPr lang="es-MX" dirty="0">
                <a:sym typeface="Wingdings" panose="05000000000000000000" pitchFamily="2" charset="2"/>
              </a:rPr>
              <a:t> 3 ENFOQUES PARA ESTUDIAR EL COMPORTAMIENTO: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s-MX" dirty="0">
                <a:sym typeface="Wingdings" panose="05000000000000000000" pitchFamily="2" charset="2"/>
              </a:rPr>
              <a:t>La persona como ser que realiza transacciones. Actitud proactiva, anticipa a los cambios del ambiente.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s-MX" dirty="0">
                <a:sym typeface="Wingdings" panose="05000000000000000000" pitchFamily="2" charset="2"/>
              </a:rPr>
              <a:t>Comportamiento dirigido a un objetivo, y su esfuerzo por alcanzarlos;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s-MX" dirty="0">
                <a:sym typeface="Wingdings" panose="05000000000000000000" pitchFamily="2" charset="2"/>
              </a:rPr>
              <a:t>Persona como sistema abierto: involucrado activamente en transacciones con el ambiente. Desarrolla capacidades de procedimientos, información, saberes específicos, etc. </a:t>
            </a: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9917942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0E96D8A-2849-4725-B2B7-B60AA01B32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NATURALEZA COMPLEJA</a:t>
            </a:r>
            <a:endParaRPr lang="es-AR" dirty="0"/>
          </a:p>
        </p:txBody>
      </p:sp>
      <p:pic>
        <p:nvPicPr>
          <p:cNvPr id="5" name="Marcador de contenido 4">
            <a:extLst>
              <a:ext uri="{FF2B5EF4-FFF2-40B4-BE49-F238E27FC236}">
                <a16:creationId xmlns:a16="http://schemas.microsoft.com/office/drawing/2014/main" id="{75F7FC43-56FB-4DBA-B79D-4B636ABD31F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359199" y="2133600"/>
            <a:ext cx="7519758" cy="4147930"/>
          </a:xfrm>
        </p:spPr>
      </p:pic>
      <p:sp>
        <p:nvSpPr>
          <p:cNvPr id="6" name="CuadroTexto 5">
            <a:extLst>
              <a:ext uri="{FF2B5EF4-FFF2-40B4-BE49-F238E27FC236}">
                <a16:creationId xmlns:a16="http://schemas.microsoft.com/office/drawing/2014/main" id="{ED2F2860-706F-42C6-834B-6331B273A393}"/>
              </a:ext>
            </a:extLst>
          </p:cNvPr>
          <p:cNvSpPr txBox="1"/>
          <p:nvPr/>
        </p:nvSpPr>
        <p:spPr>
          <a:xfrm>
            <a:off x="9024730" y="3167270"/>
            <a:ext cx="3048000" cy="8724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s-MX" b="1" dirty="0">
                <a:solidFill>
                  <a:schemeClr val="bg1"/>
                </a:solidFill>
              </a:rPr>
              <a:t>FACTORES QUE INFLUYEN EN EL COMPORTAMIENTO</a:t>
            </a:r>
            <a:endParaRPr lang="es-AR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943773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19A2C18-19AA-4AFE-9ECB-AD546AA564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0321" y="921810"/>
            <a:ext cx="9613861" cy="628693"/>
          </a:xfrm>
        </p:spPr>
        <p:txBody>
          <a:bodyPr/>
          <a:lstStyle/>
          <a:p>
            <a:r>
              <a:rPr lang="es-MX" dirty="0"/>
              <a:t>MOTIVACIÓN HUMANA</a:t>
            </a:r>
            <a:endParaRPr lang="es-AR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483CFD1-53B9-4D72-90FA-46E66C15D2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1791" y="2146852"/>
            <a:ext cx="11569148" cy="4412974"/>
          </a:xfrm>
        </p:spPr>
        <p:txBody>
          <a:bodyPr>
            <a:normAutofit fontScale="92500"/>
          </a:bodyPr>
          <a:lstStyle/>
          <a:p>
            <a:pPr>
              <a:lnSpc>
                <a:spcPct val="150000"/>
              </a:lnSpc>
            </a:pPr>
            <a:r>
              <a:rPr lang="es-MX" dirty="0"/>
              <a:t>Factor interno de gran importancia para comprender las personas en las organizaciones. </a:t>
            </a:r>
          </a:p>
          <a:p>
            <a:pPr>
              <a:lnSpc>
                <a:spcPct val="150000"/>
              </a:lnSpc>
            </a:pPr>
            <a:r>
              <a:rPr lang="es-MX" dirty="0"/>
              <a:t>Concepto no unívoco. </a:t>
            </a:r>
          </a:p>
          <a:p>
            <a:pPr>
              <a:lnSpc>
                <a:spcPct val="150000"/>
              </a:lnSpc>
            </a:pPr>
            <a:r>
              <a:rPr lang="es-MX" dirty="0"/>
              <a:t>Motivo: lo que impulsa a una persona a actuar.</a:t>
            </a:r>
          </a:p>
          <a:p>
            <a:pPr>
              <a:lnSpc>
                <a:spcPct val="150000"/>
              </a:lnSpc>
            </a:pPr>
            <a:r>
              <a:rPr lang="es-MX" dirty="0"/>
              <a:t>Estímulos internos o externos. </a:t>
            </a:r>
          </a:p>
          <a:p>
            <a:pPr>
              <a:lnSpc>
                <a:spcPct val="150000"/>
              </a:lnSpc>
            </a:pPr>
            <a:r>
              <a:rPr lang="es-MX" dirty="0"/>
              <a:t>Asociado al sistema de cognición.</a:t>
            </a:r>
          </a:p>
          <a:p>
            <a:pPr>
              <a:lnSpc>
                <a:spcPct val="150000"/>
              </a:lnSpc>
            </a:pPr>
            <a:r>
              <a:rPr lang="es-MX" dirty="0"/>
              <a:t>Depende de las necesidades de cada uno. Diversos patrones de comportamientos. </a:t>
            </a:r>
          </a:p>
          <a:p>
            <a:endParaRPr lang="es-MX" dirty="0"/>
          </a:p>
          <a:p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10140585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6E892E0-AAF5-452B-9F12-33A7FF4EED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0321" y="921811"/>
            <a:ext cx="9613861" cy="814224"/>
          </a:xfrm>
        </p:spPr>
        <p:txBody>
          <a:bodyPr/>
          <a:lstStyle/>
          <a:p>
            <a:r>
              <a:rPr lang="es-MX" dirty="0"/>
              <a:t>MOTIVACIÓN HUMANA</a:t>
            </a:r>
            <a:endParaRPr lang="es-AR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724CB19-FA5E-4BD4-8432-CDDB98FE8D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1791" y="2336872"/>
            <a:ext cx="11423374" cy="4037423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s-MX" dirty="0"/>
              <a:t>3 premisas que explican el comportamiento humano:</a:t>
            </a:r>
          </a:p>
          <a:p>
            <a:pPr>
              <a:lnSpc>
                <a:spcPct val="150000"/>
              </a:lnSpc>
            </a:pPr>
            <a:r>
              <a:rPr lang="es-MX" dirty="0"/>
              <a:t>1- Causalidad del comportamiento: herencia y ambiente;</a:t>
            </a:r>
          </a:p>
          <a:p>
            <a:pPr>
              <a:lnSpc>
                <a:spcPct val="150000"/>
              </a:lnSpc>
            </a:pPr>
            <a:r>
              <a:rPr lang="es-MX" dirty="0"/>
              <a:t>2- Comportamiento motivado: no es casual ni aleatorio, orientado hacia un objetivo;</a:t>
            </a:r>
          </a:p>
          <a:p>
            <a:pPr>
              <a:lnSpc>
                <a:spcPct val="150000"/>
              </a:lnSpc>
            </a:pPr>
            <a:r>
              <a:rPr lang="es-MX" dirty="0"/>
              <a:t>3- Orientado hacia objetivos: impulso, deseo, necesidad, tendencia: son motivos del comportamiento. </a:t>
            </a:r>
          </a:p>
          <a:p>
            <a:pPr marL="0" indent="0">
              <a:buNone/>
            </a:pP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1570216102"/>
      </p:ext>
    </p:extLst>
  </p:cSld>
  <p:clrMapOvr>
    <a:masterClrMapping/>
  </p:clrMapOvr>
</p:sld>
</file>

<file path=ppt/theme/theme1.xml><?xml version="1.0" encoding="utf-8"?>
<a:theme xmlns:a="http://schemas.openxmlformats.org/drawingml/2006/main" name="Berlín">
  <a:themeElements>
    <a:clrScheme name="Berlin">
      <a:dk1>
        <a:sysClr val="windowText" lastClr="000000"/>
      </a:dk1>
      <a:lt1>
        <a:sysClr val="window" lastClr="FFFFFF"/>
      </a:lt1>
      <a:dk2>
        <a:srgbClr val="6A9C41"/>
      </a:dk2>
      <a:lt2>
        <a:srgbClr val="E7E6E6"/>
      </a:lt2>
      <a:accent1>
        <a:srgbClr val="A7D535"/>
      </a:accent1>
      <a:accent2>
        <a:srgbClr val="EACA4F"/>
      </a:accent2>
      <a:accent3>
        <a:srgbClr val="FD9850"/>
      </a:accent3>
      <a:accent4>
        <a:srgbClr val="F46442"/>
      </a:accent4>
      <a:accent5>
        <a:srgbClr val="54D289"/>
      </a:accent5>
      <a:accent6>
        <a:srgbClr val="6AD8CB"/>
      </a:accent6>
      <a:hlink>
        <a:srgbClr val="CAFB50"/>
      </a:hlink>
      <a:folHlink>
        <a:srgbClr val="DEFF8B"/>
      </a:folHlink>
    </a:clrScheme>
    <a:fontScheme name="Berlin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92000"/>
                <a:satMod val="200000"/>
                <a:lumMod val="13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106000"/>
                <a:satMod val="120000"/>
                <a:lumMod val="7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B587E4A9-1405-4B4F-8BC3-512EE08D2EB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TM04033917[[fn=Berlín]]</Template>
  <TotalTime>662</TotalTime>
  <Words>1252</Words>
  <Application>Microsoft Office PowerPoint</Application>
  <PresentationFormat>Panorámica</PresentationFormat>
  <Paragraphs>144</Paragraphs>
  <Slides>24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24</vt:i4>
      </vt:variant>
    </vt:vector>
  </HeadingPairs>
  <TitlesOfParts>
    <vt:vector size="28" baseType="lpstr">
      <vt:lpstr>Arial</vt:lpstr>
      <vt:lpstr>Trebuchet MS</vt:lpstr>
      <vt:lpstr>Wingdings</vt:lpstr>
      <vt:lpstr>Berlín</vt:lpstr>
      <vt:lpstr>LAS PERSONAS Y LAS ORGANIZACIONES</vt:lpstr>
      <vt:lpstr>PERSONAS Y ORGANIZACIONES</vt:lpstr>
      <vt:lpstr>PERSONAS Y ORGANIZACIONES </vt:lpstr>
      <vt:lpstr>VARIABILIDAD HUMANA</vt:lpstr>
      <vt:lpstr>VARIABILIDAD HUMANA</vt:lpstr>
      <vt:lpstr>NATURALEZA COMPLEJA </vt:lpstr>
      <vt:lpstr>NATURALEZA COMPLEJA</vt:lpstr>
      <vt:lpstr>MOTIVACIÓN HUMANA</vt:lpstr>
      <vt:lpstr>MOTIVACIÓN HUMANA</vt:lpstr>
      <vt:lpstr>CICLO MOTIVACIONAL</vt:lpstr>
      <vt:lpstr>CICLO MOTIVACIONAL</vt:lpstr>
      <vt:lpstr>TEORÍAS DE LA MOTIVACIÓN</vt:lpstr>
      <vt:lpstr>TEORÍAS DE LA MOTIVACIÓN </vt:lpstr>
      <vt:lpstr>TEORÍAS DE LA MOTIVACIÓN </vt:lpstr>
      <vt:lpstr>TEORÍAS DE LA MOTIVACIÓN </vt:lpstr>
      <vt:lpstr>TEORÍAS DE LA MOTIVACIÓN </vt:lpstr>
      <vt:lpstr>TEORÍAS MOTIVACIONALES</vt:lpstr>
      <vt:lpstr>TEORÍAS MOTIVACIONALES </vt:lpstr>
      <vt:lpstr>TEORÍAS DE LA MOTIVACIÓN </vt:lpstr>
      <vt:lpstr>TEORÍAS DE LA MOTIVACIÓN </vt:lpstr>
      <vt:lpstr>TEORÍAS CONTEMPORÁNEAS </vt:lpstr>
      <vt:lpstr>TEORÍAS CONTEMPORÁNEAS</vt:lpstr>
      <vt:lpstr>CLIMA ORGANIZACIONAL</vt:lpstr>
      <vt:lpstr>CLIMA ORGANIZACIONAL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LAS PERSONAS Y LAS ORGANIZACIONES</dc:title>
  <dc:creator>Usuario</dc:creator>
  <cp:lastModifiedBy>joaquin11delosreyes@gmail.com</cp:lastModifiedBy>
  <cp:revision>5</cp:revision>
  <dcterms:created xsi:type="dcterms:W3CDTF">2023-04-12T00:09:09Z</dcterms:created>
  <dcterms:modified xsi:type="dcterms:W3CDTF">2025-03-26T17:32:48Z</dcterms:modified>
</cp:coreProperties>
</file>