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s-ES"/>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8C79C5D-2A6F-F04D-97DA-BEF2467B64E4}" type="datetimeFigureOut">
              <a:rPr lang="en-US" dirty="0"/>
              <a:pPr/>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s-ES"/>
              <a:t>Haga clic para modificar el estilo de título del patrón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s-ES"/>
              <a:t>Haga clic para modificar los estilos de texto del patrón</a:t>
            </a:r>
          </a:p>
        </p:txBody>
      </p:sp>
      <p:sp>
        <p:nvSpPr>
          <p:cNvPr id="2" name="Date Placeholder 1"/>
          <p:cNvSpPr>
            <a:spLocks noGrp="1"/>
          </p:cNvSpPr>
          <p:nvPr>
            <p:ph type="dt" sz="half" idx="10"/>
          </p:nvPr>
        </p:nvSpPr>
        <p:spPr/>
        <p:txBody>
          <a:bodyPr/>
          <a:lstStyle/>
          <a:p>
            <a:fld id="{FBF54567-0DE4-3F47-BF90-CB84690072F9}" type="datetimeFigureOut">
              <a:rPr lang="en-US" dirty="0"/>
              <a:pPr/>
              <a:t>4/24/2023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4/24/2023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4/24/2023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0DF5E60-9974-AC48-9591-99C2BB44B7CF}" type="datetimeFigureOut">
              <a:rPr lang="en-US" dirty="0"/>
              <a:pPr/>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s-ES"/>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4/24/2023</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4/24/2023</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97B71F-5E6E-42EB-A6CA-08F99486F383}"/>
              </a:ext>
            </a:extLst>
          </p:cNvPr>
          <p:cNvSpPr>
            <a:spLocks noGrp="1"/>
          </p:cNvSpPr>
          <p:nvPr>
            <p:ph type="ctrTitle"/>
          </p:nvPr>
        </p:nvSpPr>
        <p:spPr>
          <a:xfrm>
            <a:off x="397564" y="1449147"/>
            <a:ext cx="12404035" cy="2195201"/>
          </a:xfrm>
        </p:spPr>
        <p:txBody>
          <a:bodyPr/>
          <a:lstStyle/>
          <a:p>
            <a:pPr algn="ctr"/>
            <a:r>
              <a:rPr lang="es-MX" sz="4800" dirty="0"/>
              <a:t>SOBRE LA CONDUCTA HUMANA</a:t>
            </a:r>
            <a:endParaRPr lang="es-AR" sz="4800" dirty="0"/>
          </a:p>
        </p:txBody>
      </p:sp>
      <p:sp>
        <p:nvSpPr>
          <p:cNvPr id="3" name="Subtítulo 2">
            <a:extLst>
              <a:ext uri="{FF2B5EF4-FFF2-40B4-BE49-F238E27FC236}">
                <a16:creationId xmlns:a16="http://schemas.microsoft.com/office/drawing/2014/main" id="{44374B03-E290-4944-8B9D-9FDB78D7FEBC}"/>
              </a:ext>
            </a:extLst>
          </p:cNvPr>
          <p:cNvSpPr>
            <a:spLocks noGrp="1"/>
          </p:cNvSpPr>
          <p:nvPr>
            <p:ph type="subTitle" idx="1"/>
          </p:nvPr>
        </p:nvSpPr>
        <p:spPr>
          <a:xfrm>
            <a:off x="810001" y="5280847"/>
            <a:ext cx="10520608" cy="775396"/>
          </a:xfrm>
        </p:spPr>
        <p:txBody>
          <a:bodyPr>
            <a:normAutofit/>
          </a:bodyPr>
          <a:lstStyle/>
          <a:p>
            <a:pPr algn="r"/>
            <a:endParaRPr lang="es-MX" dirty="0"/>
          </a:p>
          <a:p>
            <a:pPr algn="r"/>
            <a:r>
              <a:rPr lang="es-AR" dirty="0"/>
              <a:t>JOSÉ BLEGER</a:t>
            </a:r>
          </a:p>
        </p:txBody>
      </p:sp>
    </p:spTree>
    <p:extLst>
      <p:ext uri="{BB962C8B-B14F-4D97-AF65-F5344CB8AC3E}">
        <p14:creationId xmlns:p14="http://schemas.microsoft.com/office/powerpoint/2010/main" val="203646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E171E9-A8D7-4F84-95EF-6AA4D95B0277}"/>
              </a:ext>
            </a:extLst>
          </p:cNvPr>
          <p:cNvSpPr>
            <a:spLocks noGrp="1"/>
          </p:cNvSpPr>
          <p:nvPr>
            <p:ph type="title"/>
          </p:nvPr>
        </p:nvSpPr>
        <p:spPr/>
        <p:txBody>
          <a:bodyPr/>
          <a:lstStyle/>
          <a:p>
            <a:r>
              <a:rPr lang="es-MX" dirty="0"/>
              <a:t>CONDUCTA</a:t>
            </a:r>
            <a:endParaRPr lang="es-AR" dirty="0"/>
          </a:p>
        </p:txBody>
      </p:sp>
      <p:sp>
        <p:nvSpPr>
          <p:cNvPr id="3" name="Marcador de contenido 2">
            <a:extLst>
              <a:ext uri="{FF2B5EF4-FFF2-40B4-BE49-F238E27FC236}">
                <a16:creationId xmlns:a16="http://schemas.microsoft.com/office/drawing/2014/main" id="{F8A12543-CD5A-4964-AE5F-131E0360F3B3}"/>
              </a:ext>
            </a:extLst>
          </p:cNvPr>
          <p:cNvSpPr>
            <a:spLocks noGrp="1"/>
          </p:cNvSpPr>
          <p:nvPr>
            <p:ph idx="1"/>
          </p:nvPr>
        </p:nvSpPr>
        <p:spPr>
          <a:xfrm>
            <a:off x="185530" y="1709531"/>
            <a:ext cx="11834192" cy="5148470"/>
          </a:xfrm>
        </p:spPr>
        <p:txBody>
          <a:bodyPr/>
          <a:lstStyle/>
          <a:p>
            <a:pPr>
              <a:lnSpc>
                <a:spcPct val="150000"/>
              </a:lnSpc>
            </a:pPr>
            <a:r>
              <a:rPr lang="es-MX" dirty="0"/>
              <a:t>Concepto incorporado de otros campos de conocimientos (química, biología) </a:t>
            </a:r>
            <a:r>
              <a:rPr lang="es-MX" dirty="0">
                <a:sym typeface="Wingdings" panose="05000000000000000000" pitchFamily="2" charset="2"/>
              </a:rPr>
              <a:t> conjunto de fenómenos que son observables.</a:t>
            </a:r>
          </a:p>
          <a:p>
            <a:pPr>
              <a:lnSpc>
                <a:spcPct val="150000"/>
              </a:lnSpc>
            </a:pPr>
            <a:r>
              <a:rPr lang="es-MX" dirty="0">
                <a:sym typeface="Wingdings" panose="05000000000000000000" pitchFamily="2" charset="2"/>
              </a:rPr>
              <a:t>En el estudio del ser humano reacciones o manifestaciones exteriores;</a:t>
            </a:r>
          </a:p>
          <a:p>
            <a:pPr>
              <a:lnSpc>
                <a:spcPct val="150000"/>
              </a:lnSpc>
            </a:pPr>
            <a:r>
              <a:rPr lang="es-MX" dirty="0">
                <a:sym typeface="Wingdings" panose="05000000000000000000" pitchFamily="2" charset="2"/>
              </a:rPr>
              <a:t>Palabra latina: conducida o guiada (manifestaciones)</a:t>
            </a:r>
          </a:p>
          <a:p>
            <a:pPr>
              <a:lnSpc>
                <a:spcPct val="150000"/>
              </a:lnSpc>
            </a:pPr>
            <a:r>
              <a:rPr lang="es-MX" dirty="0">
                <a:sym typeface="Wingdings" panose="05000000000000000000" pitchFamily="2" charset="2"/>
              </a:rPr>
              <a:t>Estudio de la conducta: dualismo, tradición del idealismo. cuerpo como medio.</a:t>
            </a:r>
          </a:p>
          <a:p>
            <a:pPr>
              <a:lnSpc>
                <a:spcPct val="150000"/>
              </a:lnSpc>
            </a:pPr>
            <a:r>
              <a:rPr lang="es-MX" dirty="0">
                <a:sym typeface="Wingdings" panose="05000000000000000000" pitchFamily="2" charset="2"/>
              </a:rPr>
              <a:t>Inicios del estudio: conductismo (Watson) 1913 la ciencia estudia solo lo observable: observación, registro riguroso y verificación. </a:t>
            </a:r>
            <a:endParaRPr lang="es-MX" dirty="0"/>
          </a:p>
          <a:p>
            <a:endParaRPr lang="es-AR" dirty="0"/>
          </a:p>
        </p:txBody>
      </p:sp>
    </p:spTree>
    <p:extLst>
      <p:ext uri="{BB962C8B-B14F-4D97-AF65-F5344CB8AC3E}">
        <p14:creationId xmlns:p14="http://schemas.microsoft.com/office/powerpoint/2010/main" val="3999228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4C45BC-F542-4A2C-83AB-78FA078747E3}"/>
              </a:ext>
            </a:extLst>
          </p:cNvPr>
          <p:cNvSpPr>
            <a:spLocks noGrp="1"/>
          </p:cNvSpPr>
          <p:nvPr>
            <p:ph type="title"/>
          </p:nvPr>
        </p:nvSpPr>
        <p:spPr>
          <a:xfrm>
            <a:off x="810000" y="596347"/>
            <a:ext cx="10571998" cy="795131"/>
          </a:xfrm>
        </p:spPr>
        <p:txBody>
          <a:bodyPr/>
          <a:lstStyle/>
          <a:p>
            <a:r>
              <a:rPr lang="es-MX" dirty="0"/>
              <a:t>CONDUCTA</a:t>
            </a:r>
            <a:endParaRPr lang="es-AR" dirty="0"/>
          </a:p>
        </p:txBody>
      </p:sp>
      <p:sp>
        <p:nvSpPr>
          <p:cNvPr id="3" name="Marcador de contenido 2">
            <a:extLst>
              <a:ext uri="{FF2B5EF4-FFF2-40B4-BE49-F238E27FC236}">
                <a16:creationId xmlns:a16="http://schemas.microsoft.com/office/drawing/2014/main" id="{9A32D56D-4500-4EC0-80A0-FD219B220945}"/>
              </a:ext>
            </a:extLst>
          </p:cNvPr>
          <p:cNvSpPr>
            <a:spLocks noGrp="1"/>
          </p:cNvSpPr>
          <p:nvPr>
            <p:ph idx="1"/>
          </p:nvPr>
        </p:nvSpPr>
        <p:spPr>
          <a:xfrm>
            <a:off x="172277" y="1391479"/>
            <a:ext cx="11913705" cy="5340626"/>
          </a:xfrm>
        </p:spPr>
        <p:txBody>
          <a:bodyPr>
            <a:normAutofit/>
          </a:bodyPr>
          <a:lstStyle/>
          <a:p>
            <a:pPr>
              <a:lnSpc>
                <a:spcPct val="150000"/>
              </a:lnSpc>
            </a:pPr>
            <a:r>
              <a:rPr lang="es-MX" dirty="0"/>
              <a:t>Son respuestas o reacciones del organismo a los estímulos que recibe;</a:t>
            </a:r>
          </a:p>
          <a:p>
            <a:pPr>
              <a:lnSpc>
                <a:spcPct val="150000"/>
              </a:lnSpc>
            </a:pPr>
            <a:r>
              <a:rPr lang="es-AR" dirty="0"/>
              <a:t>El comportamiento incluye: procesos efectivos o reales y para los que se emplean conceptos funcionales, mientras que para los fenómenos o vivencias se utilizan conceptos descriptivos. </a:t>
            </a:r>
          </a:p>
          <a:p>
            <a:pPr>
              <a:lnSpc>
                <a:spcPct val="150000"/>
              </a:lnSpc>
            </a:pPr>
            <a:r>
              <a:rPr lang="es-AR" dirty="0"/>
              <a:t>Vivencias o fenómenos</a:t>
            </a:r>
            <a:r>
              <a:rPr lang="es-AR" dirty="0">
                <a:sym typeface="Wingdings" panose="05000000000000000000" pitchFamily="2" charset="2"/>
              </a:rPr>
              <a:t> constituidos por los pensamientos u opiniones de cada sujeto. </a:t>
            </a:r>
          </a:p>
          <a:p>
            <a:pPr>
              <a:lnSpc>
                <a:spcPct val="150000"/>
              </a:lnSpc>
            </a:pPr>
            <a:r>
              <a:rPr lang="es-AR" dirty="0">
                <a:sym typeface="Wingdings" panose="05000000000000000000" pitchFamily="2" charset="2"/>
              </a:rPr>
              <a:t>Multiplicidad de conceptos; multidisciplinario.</a:t>
            </a:r>
          </a:p>
          <a:p>
            <a:pPr>
              <a:lnSpc>
                <a:spcPct val="150000"/>
              </a:lnSpc>
            </a:pPr>
            <a:r>
              <a:rPr lang="es-AR" dirty="0"/>
              <a:t>Bajo el termino </a:t>
            </a:r>
            <a:r>
              <a:rPr lang="es-AR" dirty="0">
                <a:sym typeface="Wingdings" panose="05000000000000000000" pitchFamily="2" charset="2"/>
              </a:rPr>
              <a:t> t</a:t>
            </a:r>
            <a:r>
              <a:rPr lang="es-AR" dirty="0"/>
              <a:t>odas las manifestaciones del ser humano, cualesquiera sean sus características de presentación</a:t>
            </a:r>
          </a:p>
        </p:txBody>
      </p:sp>
    </p:spTree>
    <p:extLst>
      <p:ext uri="{BB962C8B-B14F-4D97-AF65-F5344CB8AC3E}">
        <p14:creationId xmlns:p14="http://schemas.microsoft.com/office/powerpoint/2010/main" val="155579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3ACD0F-9E8B-46F9-85C7-C7A4E4783A83}"/>
              </a:ext>
            </a:extLst>
          </p:cNvPr>
          <p:cNvSpPr>
            <a:spLocks noGrp="1"/>
          </p:cNvSpPr>
          <p:nvPr>
            <p:ph type="title"/>
          </p:nvPr>
        </p:nvSpPr>
        <p:spPr>
          <a:xfrm>
            <a:off x="810000" y="596348"/>
            <a:ext cx="10571998" cy="914400"/>
          </a:xfrm>
        </p:spPr>
        <p:txBody>
          <a:bodyPr/>
          <a:lstStyle/>
          <a:p>
            <a:r>
              <a:rPr lang="es-MX" dirty="0"/>
              <a:t>CONDUCTA </a:t>
            </a:r>
            <a:endParaRPr lang="es-AR" dirty="0"/>
          </a:p>
        </p:txBody>
      </p:sp>
      <p:sp>
        <p:nvSpPr>
          <p:cNvPr id="3" name="Marcador de contenido 2">
            <a:extLst>
              <a:ext uri="{FF2B5EF4-FFF2-40B4-BE49-F238E27FC236}">
                <a16:creationId xmlns:a16="http://schemas.microsoft.com/office/drawing/2014/main" id="{0B8CFFE8-DC62-4CBB-9AA7-2B347048D2B2}"/>
              </a:ext>
            </a:extLst>
          </p:cNvPr>
          <p:cNvSpPr>
            <a:spLocks noGrp="1"/>
          </p:cNvSpPr>
          <p:nvPr>
            <p:ph idx="1"/>
          </p:nvPr>
        </p:nvSpPr>
        <p:spPr>
          <a:xfrm>
            <a:off x="185530" y="848139"/>
            <a:ext cx="12006470" cy="6838122"/>
          </a:xfrm>
        </p:spPr>
        <p:txBody>
          <a:bodyPr>
            <a:normAutofit/>
          </a:bodyPr>
          <a:lstStyle/>
          <a:p>
            <a:pPr>
              <a:lnSpc>
                <a:spcPct val="150000"/>
              </a:lnSpc>
            </a:pPr>
            <a:r>
              <a:rPr lang="es-AR" dirty="0" err="1"/>
              <a:t>Lagache</a:t>
            </a:r>
            <a:r>
              <a:rPr lang="es-AR" dirty="0">
                <a:sym typeface="Wingdings" panose="05000000000000000000" pitchFamily="2" charset="2"/>
              </a:rPr>
              <a:t> </a:t>
            </a:r>
            <a:r>
              <a:rPr lang="es-AR" dirty="0"/>
              <a:t>“El conjunto de operaciones (fisiológicas, motrices, verbales, mentales) por las cuales un organismo en situación reduce las tensiones que lo motivan y realiza sus posibilidades".</a:t>
            </a:r>
          </a:p>
          <a:p>
            <a:pPr>
              <a:lnSpc>
                <a:spcPct val="150000"/>
              </a:lnSpc>
            </a:pPr>
            <a:r>
              <a:rPr lang="es-AR" dirty="0" err="1"/>
              <a:t>Mowrer</a:t>
            </a:r>
            <a:r>
              <a:rPr lang="es-AR" dirty="0"/>
              <a:t> y </a:t>
            </a:r>
            <a:r>
              <a:rPr lang="es-AR" dirty="0" err="1"/>
              <a:t>Kluckhohñ</a:t>
            </a:r>
            <a:r>
              <a:rPr lang="es-AR" dirty="0"/>
              <a:t> </a:t>
            </a:r>
            <a:r>
              <a:rPr lang="es-AR" dirty="0">
                <a:sym typeface="Wingdings" panose="05000000000000000000" pitchFamily="2" charset="2"/>
              </a:rPr>
              <a:t> </a:t>
            </a:r>
            <a:r>
              <a:rPr lang="es-AR" dirty="0"/>
              <a:t>4 proposiciones esenciales para el estudio de la personalidad:</a:t>
            </a:r>
          </a:p>
          <a:p>
            <a:pPr marL="0" indent="0">
              <a:lnSpc>
                <a:spcPct val="150000"/>
              </a:lnSpc>
              <a:buNone/>
            </a:pPr>
            <a:r>
              <a:rPr lang="es-AR" dirty="0"/>
              <a:t>1. La conducta es funcional: tiene una finalidad: la de resolver tensiones. </a:t>
            </a:r>
          </a:p>
          <a:p>
            <a:pPr marL="0" indent="0">
              <a:lnSpc>
                <a:spcPct val="150000"/>
              </a:lnSpc>
              <a:buNone/>
            </a:pPr>
            <a:r>
              <a:rPr lang="es-AR" dirty="0"/>
              <a:t>2. Implica siempre conflicto o ambivalencia. </a:t>
            </a:r>
          </a:p>
          <a:p>
            <a:pPr marL="0" indent="0">
              <a:lnSpc>
                <a:spcPct val="150000"/>
              </a:lnSpc>
              <a:buNone/>
            </a:pPr>
            <a:r>
              <a:rPr lang="es-AR" dirty="0"/>
              <a:t>3. Comprendida en función del campo o contexto en el que ella ocurre. </a:t>
            </a:r>
          </a:p>
          <a:p>
            <a:pPr marL="0" indent="0">
              <a:lnSpc>
                <a:spcPct val="150000"/>
              </a:lnSpc>
              <a:buNone/>
            </a:pPr>
            <a:r>
              <a:rPr lang="es-AR" dirty="0"/>
              <a:t>4. Todo organismo vivo tiende a preservar un estado de máxima integración o consistencia interna. </a:t>
            </a:r>
          </a:p>
        </p:txBody>
      </p:sp>
    </p:spTree>
    <p:extLst>
      <p:ext uri="{BB962C8B-B14F-4D97-AF65-F5344CB8AC3E}">
        <p14:creationId xmlns:p14="http://schemas.microsoft.com/office/powerpoint/2010/main" val="3107000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0B8D5B-1281-4C4D-A0AF-3A8A81B602BA}"/>
              </a:ext>
            </a:extLst>
          </p:cNvPr>
          <p:cNvSpPr>
            <a:spLocks noGrp="1"/>
          </p:cNvSpPr>
          <p:nvPr>
            <p:ph type="title"/>
          </p:nvPr>
        </p:nvSpPr>
        <p:spPr/>
        <p:txBody>
          <a:bodyPr/>
          <a:lstStyle/>
          <a:p>
            <a:r>
              <a:rPr lang="es-MX" sz="3600" dirty="0"/>
              <a:t>PLURALIDAD FENOMÉNICA DE LA CONDUCTA</a:t>
            </a:r>
            <a:endParaRPr lang="es-AR" sz="3600" dirty="0"/>
          </a:p>
        </p:txBody>
      </p:sp>
      <p:sp>
        <p:nvSpPr>
          <p:cNvPr id="3" name="Marcador de contenido 2">
            <a:extLst>
              <a:ext uri="{FF2B5EF4-FFF2-40B4-BE49-F238E27FC236}">
                <a16:creationId xmlns:a16="http://schemas.microsoft.com/office/drawing/2014/main" id="{89C712A4-72BD-4482-9FFD-6C76886A7AEC}"/>
              </a:ext>
            </a:extLst>
          </p:cNvPr>
          <p:cNvSpPr>
            <a:spLocks noGrp="1"/>
          </p:cNvSpPr>
          <p:nvPr>
            <p:ph idx="1"/>
          </p:nvPr>
        </p:nvSpPr>
        <p:spPr>
          <a:xfrm>
            <a:off x="172278" y="2222287"/>
            <a:ext cx="11834192" cy="4635713"/>
          </a:xfrm>
        </p:spPr>
        <p:txBody>
          <a:bodyPr>
            <a:normAutofit/>
          </a:bodyPr>
          <a:lstStyle/>
          <a:p>
            <a:pPr>
              <a:lnSpc>
                <a:spcPct val="150000"/>
              </a:lnSpc>
            </a:pPr>
            <a:r>
              <a:rPr lang="es-MX" dirty="0"/>
              <a:t>El fenómeno de la conducta</a:t>
            </a:r>
            <a:r>
              <a:rPr lang="es-MX" dirty="0">
                <a:sym typeface="Wingdings" panose="05000000000000000000" pitchFamily="2" charset="2"/>
              </a:rPr>
              <a:t> </a:t>
            </a:r>
            <a:r>
              <a:rPr lang="es-AR" dirty="0"/>
              <a:t>el funcionamiento perfeccionado del sistema nervioso central; el ser humano considerado siempre como persona en cada una de sus manifestaciones y vinculado en su condición humana al medio social.</a:t>
            </a:r>
          </a:p>
          <a:p>
            <a:pPr>
              <a:lnSpc>
                <a:spcPct val="150000"/>
              </a:lnSpc>
            </a:pPr>
            <a:r>
              <a:rPr lang="es-AR" dirty="0"/>
              <a:t>Tres áreas de la conducta (Pichón </a:t>
            </a:r>
            <a:r>
              <a:rPr lang="es-AR" dirty="0" err="1"/>
              <a:t>Riviere</a:t>
            </a:r>
            <a:r>
              <a:rPr lang="es-AR" dirty="0"/>
              <a:t>):</a:t>
            </a:r>
          </a:p>
          <a:p>
            <a:pPr marL="0" indent="0">
              <a:lnSpc>
                <a:spcPct val="150000"/>
              </a:lnSpc>
              <a:buNone/>
            </a:pPr>
            <a:r>
              <a:rPr lang="es-AR" dirty="0"/>
              <a:t>Los fenómenos mentales;</a:t>
            </a:r>
          </a:p>
          <a:p>
            <a:pPr marL="0" indent="0">
              <a:lnSpc>
                <a:spcPct val="150000"/>
              </a:lnSpc>
              <a:buNone/>
            </a:pPr>
            <a:r>
              <a:rPr lang="es-AR" dirty="0"/>
              <a:t>Los fenómenos corporales;</a:t>
            </a:r>
          </a:p>
          <a:p>
            <a:pPr marL="0" indent="0">
              <a:lnSpc>
                <a:spcPct val="150000"/>
              </a:lnSpc>
              <a:buNone/>
            </a:pPr>
            <a:r>
              <a:rPr lang="es-AR" dirty="0"/>
              <a:t>Fenómenos de actuación en el mundo externo.</a:t>
            </a:r>
          </a:p>
          <a:p>
            <a:pPr marL="0" indent="0">
              <a:lnSpc>
                <a:spcPct val="150000"/>
              </a:lnSpc>
              <a:buNone/>
            </a:pPr>
            <a:r>
              <a:rPr lang="es-AR" dirty="0"/>
              <a:t>Toda conducta siempre implica manifestaciones coexistentes en las tres áreas. </a:t>
            </a:r>
          </a:p>
        </p:txBody>
      </p:sp>
    </p:spTree>
    <p:extLst>
      <p:ext uri="{BB962C8B-B14F-4D97-AF65-F5344CB8AC3E}">
        <p14:creationId xmlns:p14="http://schemas.microsoft.com/office/powerpoint/2010/main" val="3973002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21799C-85D7-4324-A1CE-4E0D4F9EEEC3}"/>
              </a:ext>
            </a:extLst>
          </p:cNvPr>
          <p:cNvSpPr>
            <a:spLocks noGrp="1"/>
          </p:cNvSpPr>
          <p:nvPr>
            <p:ph type="title"/>
          </p:nvPr>
        </p:nvSpPr>
        <p:spPr>
          <a:xfrm>
            <a:off x="810000" y="848139"/>
            <a:ext cx="10571998" cy="715618"/>
          </a:xfrm>
        </p:spPr>
        <p:txBody>
          <a:bodyPr/>
          <a:lstStyle/>
          <a:p>
            <a:r>
              <a:rPr lang="es-MX" dirty="0"/>
              <a:t>CONDUCTA Y SITUACIÓN </a:t>
            </a:r>
            <a:endParaRPr lang="es-AR" dirty="0"/>
          </a:p>
        </p:txBody>
      </p:sp>
      <p:sp>
        <p:nvSpPr>
          <p:cNvPr id="3" name="Marcador de contenido 2">
            <a:extLst>
              <a:ext uri="{FF2B5EF4-FFF2-40B4-BE49-F238E27FC236}">
                <a16:creationId xmlns:a16="http://schemas.microsoft.com/office/drawing/2014/main" id="{65DEC4A3-DD8E-437C-8F5A-A12F6A18B20D}"/>
              </a:ext>
            </a:extLst>
          </p:cNvPr>
          <p:cNvSpPr>
            <a:spLocks noGrp="1"/>
          </p:cNvSpPr>
          <p:nvPr>
            <p:ph idx="1"/>
          </p:nvPr>
        </p:nvSpPr>
        <p:spPr>
          <a:xfrm>
            <a:off x="0" y="1179443"/>
            <a:ext cx="12192000" cy="5678557"/>
          </a:xfrm>
        </p:spPr>
        <p:txBody>
          <a:bodyPr>
            <a:normAutofit/>
          </a:bodyPr>
          <a:lstStyle/>
          <a:p>
            <a:pPr>
              <a:lnSpc>
                <a:spcPct val="150000"/>
              </a:lnSpc>
            </a:pPr>
            <a:r>
              <a:rPr lang="es-AR" dirty="0"/>
              <a:t>Las propiedades de los objetos sólo pueden ser definidas en función de un relativismo: el de las </a:t>
            </a:r>
            <a:r>
              <a:rPr lang="es-AR"/>
              <a:t>condiciones externas; </a:t>
            </a:r>
            <a:endParaRPr lang="es-AR" dirty="0"/>
          </a:p>
          <a:p>
            <a:pPr>
              <a:lnSpc>
                <a:spcPct val="150000"/>
              </a:lnSpc>
            </a:pPr>
            <a:r>
              <a:rPr lang="es-AR" dirty="0"/>
              <a:t>La conducta de un ser humano o de un grupo está siempre en función de las relaciones y condiciones interactuantes en cada momento dado;</a:t>
            </a:r>
          </a:p>
          <a:p>
            <a:pPr>
              <a:lnSpc>
                <a:spcPct val="150000"/>
              </a:lnSpc>
            </a:pPr>
            <a:r>
              <a:rPr lang="es-AR" dirty="0"/>
              <a:t>Para estudiar un fenómeno debemos hacerlo en función de sus relaciones, en un momento dado.</a:t>
            </a:r>
          </a:p>
          <a:p>
            <a:pPr>
              <a:lnSpc>
                <a:spcPct val="150000"/>
              </a:lnSpc>
            </a:pPr>
            <a:r>
              <a:rPr lang="es-AR" dirty="0"/>
              <a:t>La conducta del ser humano no es ahora una cualidad que emerge de un algo interior y que se despliega en un afuera; </a:t>
            </a:r>
          </a:p>
          <a:p>
            <a:pPr>
              <a:lnSpc>
                <a:spcPct val="150000"/>
              </a:lnSpc>
            </a:pPr>
            <a:r>
              <a:rPr lang="es-AR" dirty="0"/>
              <a:t>Las cualidades del ser humano derivan de su relación con el conjunto de condiciones totales y reales. </a:t>
            </a:r>
          </a:p>
          <a:p>
            <a:pPr>
              <a:lnSpc>
                <a:spcPct val="150000"/>
              </a:lnSpc>
            </a:pPr>
            <a:r>
              <a:rPr lang="es-AR" dirty="0"/>
              <a:t>Situación</a:t>
            </a:r>
            <a:r>
              <a:rPr lang="es-AR" dirty="0">
                <a:sym typeface="Wingdings" panose="05000000000000000000" pitchFamily="2" charset="2"/>
              </a:rPr>
              <a:t> conjunto de elementos, hechos, condiciones y relaciones, en un momento determinado.</a:t>
            </a:r>
            <a:endParaRPr lang="es-AR" dirty="0"/>
          </a:p>
        </p:txBody>
      </p:sp>
    </p:spTree>
    <p:extLst>
      <p:ext uri="{BB962C8B-B14F-4D97-AF65-F5344CB8AC3E}">
        <p14:creationId xmlns:p14="http://schemas.microsoft.com/office/powerpoint/2010/main" val="351961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5B5E36-FC72-4DFD-BAFF-C51F10FB0CA6}"/>
              </a:ext>
            </a:extLst>
          </p:cNvPr>
          <p:cNvSpPr>
            <a:spLocks noGrp="1"/>
          </p:cNvSpPr>
          <p:nvPr>
            <p:ph type="title"/>
          </p:nvPr>
        </p:nvSpPr>
        <p:spPr/>
        <p:txBody>
          <a:bodyPr/>
          <a:lstStyle/>
          <a:p>
            <a:endParaRPr lang="es-AR"/>
          </a:p>
        </p:txBody>
      </p:sp>
      <p:sp>
        <p:nvSpPr>
          <p:cNvPr id="3" name="Marcador de contenido 2">
            <a:extLst>
              <a:ext uri="{FF2B5EF4-FFF2-40B4-BE49-F238E27FC236}">
                <a16:creationId xmlns:a16="http://schemas.microsoft.com/office/drawing/2014/main" id="{F40DB971-9548-4F10-AA84-70D6ACF3A7EB}"/>
              </a:ext>
            </a:extLst>
          </p:cNvPr>
          <p:cNvSpPr>
            <a:spLocks noGrp="1"/>
          </p:cNvSpPr>
          <p:nvPr>
            <p:ph idx="1"/>
          </p:nvPr>
        </p:nvSpPr>
        <p:spPr>
          <a:xfrm>
            <a:off x="-1" y="1722783"/>
            <a:ext cx="11953461" cy="5499652"/>
          </a:xfrm>
        </p:spPr>
        <p:txBody>
          <a:bodyPr>
            <a:normAutofit/>
          </a:bodyPr>
          <a:lstStyle/>
          <a:p>
            <a:pPr>
              <a:lnSpc>
                <a:spcPct val="150000"/>
              </a:lnSpc>
            </a:pPr>
            <a:r>
              <a:rPr lang="es-AR" sz="2000" dirty="0"/>
              <a:t>“Los seres humanos estudiados, sea en forma individual o grupal, deben serlo siempre en función y en relación estrecha con el contexto real de todos los factores concretos que configuran la situación. No es lo mismo referirse al hombre de la era industrial que al de la esclavitud, y no es lo mismo en la era industrial un período de crisis y desocupación que otro de prosperidad. Tampoco son idénticas las situaciones de distintas épocas de la vida de un mismo individuo ni las de sus distintas actividades, incluso en el curso del mismo día; no es totalmente el mismo ser humano ni son las mismas las condiciones exteriores”. </a:t>
            </a:r>
          </a:p>
        </p:txBody>
      </p:sp>
    </p:spTree>
    <p:extLst>
      <p:ext uri="{BB962C8B-B14F-4D97-AF65-F5344CB8AC3E}">
        <p14:creationId xmlns:p14="http://schemas.microsoft.com/office/powerpoint/2010/main" val="3024278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FC6BD2-A04E-40DF-A938-D7C4A9AAD8C0}"/>
              </a:ext>
            </a:extLst>
          </p:cNvPr>
          <p:cNvSpPr>
            <a:spLocks noGrp="1"/>
          </p:cNvSpPr>
          <p:nvPr>
            <p:ph type="title"/>
          </p:nvPr>
        </p:nvSpPr>
        <p:spPr/>
        <p:txBody>
          <a:bodyPr/>
          <a:lstStyle/>
          <a:p>
            <a:endParaRPr lang="es-AR"/>
          </a:p>
        </p:txBody>
      </p:sp>
      <p:sp>
        <p:nvSpPr>
          <p:cNvPr id="3" name="Marcador de contenido 2">
            <a:extLst>
              <a:ext uri="{FF2B5EF4-FFF2-40B4-BE49-F238E27FC236}">
                <a16:creationId xmlns:a16="http://schemas.microsoft.com/office/drawing/2014/main" id="{2DF5B055-CFFF-4291-AA4F-C453B45FA3B8}"/>
              </a:ext>
            </a:extLst>
          </p:cNvPr>
          <p:cNvSpPr>
            <a:spLocks noGrp="1"/>
          </p:cNvSpPr>
          <p:nvPr>
            <p:ph idx="1"/>
          </p:nvPr>
        </p:nvSpPr>
        <p:spPr/>
        <p:txBody>
          <a:bodyPr/>
          <a:lstStyle/>
          <a:p>
            <a:endParaRPr lang="es-AR"/>
          </a:p>
        </p:txBody>
      </p:sp>
    </p:spTree>
    <p:extLst>
      <p:ext uri="{BB962C8B-B14F-4D97-AF65-F5344CB8AC3E}">
        <p14:creationId xmlns:p14="http://schemas.microsoft.com/office/powerpoint/2010/main" val="24737925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TM03457503[[fn=Citable]]</Template>
  <TotalTime>222</TotalTime>
  <Words>592</Words>
  <Application>Microsoft Office PowerPoint</Application>
  <PresentationFormat>Panorámica</PresentationFormat>
  <Paragraphs>37</Paragraphs>
  <Slides>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Century Gothic</vt:lpstr>
      <vt:lpstr>Wingdings 2</vt:lpstr>
      <vt:lpstr>Citable</vt:lpstr>
      <vt:lpstr>SOBRE LA CONDUCTA HUMANA</vt:lpstr>
      <vt:lpstr>CONDUCTA</vt:lpstr>
      <vt:lpstr>CONDUCTA</vt:lpstr>
      <vt:lpstr>CONDUCTA </vt:lpstr>
      <vt:lpstr>PLURALIDAD FENOMÉNICA DE LA CONDUCTA</vt:lpstr>
      <vt:lpstr>CONDUCTA Y SITUACIÓN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SOBRE LA CONDUCTA HUMANA</dc:title>
  <dc:creator>Usuario</dc:creator>
  <cp:lastModifiedBy>Usuario</cp:lastModifiedBy>
  <cp:revision>5</cp:revision>
  <dcterms:created xsi:type="dcterms:W3CDTF">2023-03-29T19:25:46Z</dcterms:created>
  <dcterms:modified xsi:type="dcterms:W3CDTF">2023-04-24T20:15:23Z</dcterms:modified>
</cp:coreProperties>
</file>