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7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160EA64-D806-43AC-9DF2-F8C432F32B4C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655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909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421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913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8917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30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77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116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1375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008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6676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160EA64-D806-43AC-9DF2-F8C432F32B4C}" type="datetimeFigureOut">
              <a:rPr lang="en-US" smtClean="0"/>
              <a:t>4/1/2026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A7A6979-0714-4377-B894-6BE4C2D6E202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935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B41D75-EB81-43BB-AFBA-97BA6B53F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8539" y="2386744"/>
            <a:ext cx="11383617" cy="1645920"/>
          </a:xfrm>
        </p:spPr>
        <p:txBody>
          <a:bodyPr>
            <a:normAutofit/>
          </a:bodyPr>
          <a:lstStyle/>
          <a:p>
            <a:r>
              <a:rPr lang="es-MX" dirty="0"/>
              <a:t>Teoría de las relaciones humanas. </a:t>
            </a:r>
            <a:endParaRPr lang="es-AR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B4665E9-38B9-4EE7-A975-5E00EBA0B8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/>
              <a:t>ELTON MAYO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38834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CC1343-2FCE-48D0-8EA9-AB4A83458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930" y="450574"/>
            <a:ext cx="8860934" cy="781878"/>
          </a:xfrm>
        </p:spPr>
        <p:txBody>
          <a:bodyPr>
            <a:normAutofit/>
          </a:bodyPr>
          <a:lstStyle/>
          <a:p>
            <a:r>
              <a:rPr lang="es-MX" dirty="0"/>
              <a:t>TEORÍA DE LAS RELACIONES HUMANAS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7DB7F20-539D-4A3D-933E-F83B72D649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83" y="1762539"/>
            <a:ext cx="11516139" cy="4903303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MX" sz="2000" dirty="0" err="1"/>
              <a:t>T.R.H</a:t>
            </a:r>
            <a:r>
              <a:rPr lang="es-MX" sz="2000" dirty="0"/>
              <a:t>. o escuela humanista de la administración </a:t>
            </a:r>
            <a:r>
              <a:rPr lang="es-MX" sz="2000" dirty="0">
                <a:sym typeface="Wingdings" panose="05000000000000000000" pitchFamily="2" charset="2"/>
              </a:rPr>
              <a:t> EE.UU. S. XX, gracias al desarrollo de las ciencias sociales, psicología en particular.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MX" sz="2000" dirty="0">
                <a:sym typeface="Wingdings" panose="05000000000000000000" pitchFamily="2" charset="2"/>
              </a:rPr>
              <a:t>Uno de los principales desarrolladores: Elton Mayo, Kurt Lewin, entre otros.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MX" sz="2000" dirty="0">
                <a:sym typeface="Wingdings" panose="05000000000000000000" pitchFamily="2" charset="2"/>
              </a:rPr>
              <a:t>Movimiento de reacción a la teoría clásica de la administración.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AR" sz="2000" dirty="0"/>
              <a:t>Se origina con la idea de alcanzar mayor eficiencia en la producción, pero basado en las relaciones entre los trabajadores.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AR" sz="2000" dirty="0"/>
              <a:t>Contrarrestar la tendencia a la deshumanización del trabajo.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858403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EA28CD-B821-44F4-A40B-56EF53206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730" y="964692"/>
            <a:ext cx="8653670" cy="943621"/>
          </a:xfrm>
        </p:spPr>
        <p:txBody>
          <a:bodyPr>
            <a:normAutofit/>
          </a:bodyPr>
          <a:lstStyle/>
          <a:p>
            <a:r>
              <a:rPr lang="es-MX" dirty="0"/>
              <a:t>TEORÍA DE LAS RELACIONES HUMANAS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7C0B38-5E9F-4FF4-A05A-0A38F841C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62" y="2001078"/>
            <a:ext cx="11463130" cy="485692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es-MX" sz="2600" dirty="0"/>
              <a:t>Principales causas de su surgimiento: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MX" sz="2600" dirty="0"/>
              <a:t>Necesidad de humanizar y democratizar la administración;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MX" sz="2600" dirty="0"/>
              <a:t>El desarrollo de las llamadas ciencias humanas;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MX" sz="2600" dirty="0"/>
              <a:t>Las ideas de la filosofía pragmática de John Dewey y de la psicología dinámica de Kurt Lewin;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s-MX" sz="2600" dirty="0"/>
              <a:t>Las conclusiones del experimento de Hawthorne.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820715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74B931-A433-4651-86B2-BA313F015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026" y="964692"/>
            <a:ext cx="8277838" cy="877360"/>
          </a:xfrm>
        </p:spPr>
        <p:txBody>
          <a:bodyPr/>
          <a:lstStyle/>
          <a:p>
            <a:r>
              <a:rPr lang="es-MX" dirty="0"/>
              <a:t>Teoría clásica vs teoría de las </a:t>
            </a:r>
            <a:r>
              <a:rPr lang="es-MX" dirty="0" err="1"/>
              <a:t>R.H</a:t>
            </a:r>
            <a:endParaRPr lang="es-AR" dirty="0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97B22D6F-9C14-4591-A8EB-62AB23F55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6851" y="2093843"/>
            <a:ext cx="6917635" cy="4214191"/>
          </a:xfrm>
        </p:spPr>
      </p:pic>
    </p:spTree>
    <p:extLst>
      <p:ext uri="{BB962C8B-B14F-4D97-AF65-F5344CB8AC3E}">
        <p14:creationId xmlns:p14="http://schemas.microsoft.com/office/powerpoint/2010/main" val="3241946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ED9A78-C5E7-4E5C-B501-AE65E49E4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5289" y="258417"/>
            <a:ext cx="8781421" cy="974035"/>
          </a:xfrm>
        </p:spPr>
        <p:txBody>
          <a:bodyPr>
            <a:normAutofit fontScale="90000"/>
          </a:bodyPr>
          <a:lstStyle/>
          <a:p>
            <a:r>
              <a:rPr lang="es-MX" dirty="0"/>
              <a:t>Enfoque humanístico de la administración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CF0EE53-7290-4D6A-AEC8-39080BE07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78" y="1881808"/>
            <a:ext cx="11860695" cy="4976191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endParaRPr lang="es-MX" sz="2000" dirty="0"/>
          </a:p>
          <a:p>
            <a:pPr marL="0" indent="0">
              <a:lnSpc>
                <a:spcPct val="150000"/>
              </a:lnSpc>
              <a:buNone/>
            </a:pPr>
            <a:r>
              <a:rPr lang="es-MX" sz="2800" dirty="0"/>
              <a:t>                                 Elton Mayo (1880/1949)</a:t>
            </a:r>
          </a:p>
          <a:p>
            <a:pPr marL="0" indent="0">
              <a:lnSpc>
                <a:spcPct val="150000"/>
              </a:lnSpc>
              <a:buNone/>
            </a:pPr>
            <a:endParaRPr lang="es-MX" sz="2000" dirty="0"/>
          </a:p>
          <a:p>
            <a:pPr marL="0" indent="0">
              <a:lnSpc>
                <a:spcPct val="150000"/>
              </a:lnSpc>
              <a:buNone/>
            </a:pPr>
            <a:endParaRPr lang="es-MX" sz="24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AR" sz="2400" dirty="0"/>
              <a:t>Teórico social Australiano, sociólogo y psicólogo industrial especializado en teoría de las organizaciones, las relaciones humanas y el movimiento por las relaciones humanas.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AR" sz="2400" dirty="0"/>
              <a:t>Su interés primordial fue estudiar, en el jefe, los efectos psicológicos que podían producir las condiciones físicas del trabajo en relación con la producción. </a:t>
            </a:r>
          </a:p>
          <a:p>
            <a:pPr>
              <a:buFont typeface="Wingdings" panose="05000000000000000000" pitchFamily="2" charset="2"/>
              <a:buChar char="q"/>
            </a:pPr>
            <a:endParaRPr lang="es-AR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E32F9AD-2E75-4391-8EF0-67F8A7981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382" y="1500165"/>
            <a:ext cx="1590261" cy="218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6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4473AD-A8C7-44B9-B4C6-CD14634B4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217" y="516835"/>
            <a:ext cx="8905461" cy="980661"/>
          </a:xfrm>
        </p:spPr>
        <p:txBody>
          <a:bodyPr>
            <a:normAutofit fontScale="90000"/>
          </a:bodyPr>
          <a:lstStyle/>
          <a:p>
            <a:r>
              <a:rPr lang="es-AR" dirty="0"/>
              <a:t>Enfoque humanístico de la administración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D308EC-86B8-4105-9F70-75814B805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78" y="1789044"/>
            <a:ext cx="11767931" cy="506895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s-AR" sz="2400" dirty="0"/>
              <a:t>Demostró que no existe cooperación del trabajador en los proyectos, si éstos no son escuchados, ni considerados por parte de sus superiores, es difícil y en ocasiones casi imposible llegar a los objetivos propuestos.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s-AR" sz="2400" u="sng" dirty="0">
                <a:solidFill>
                  <a:schemeClr val="tx2"/>
                </a:solidFill>
              </a:rPr>
              <a:t>El enfoque humanístico buscaba:</a:t>
            </a:r>
            <a:endParaRPr lang="es-AR" sz="2400" dirty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AR" sz="2400" dirty="0"/>
              <a:t>Analizar el trabajo y adaptación del trabajador a éste;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AR" sz="2400" dirty="0"/>
              <a:t>La psicología buscaba ver las características humanas que se requerían para cada tarea;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AR" sz="2400" dirty="0"/>
              <a:t>Adaptación del trabajo al trabajador : se buscó estudiar las personalidades de trabajadores y sus jefes , el liderazgo, la motivación etc.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796093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867C5D-CF56-41E7-8ED6-7A9A2F9B8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695" y="556592"/>
            <a:ext cx="9846365" cy="901148"/>
          </a:xfrm>
        </p:spPr>
        <p:txBody>
          <a:bodyPr/>
          <a:lstStyle/>
          <a:p>
            <a:r>
              <a:rPr lang="es-AR" dirty="0"/>
              <a:t>Enfoque humanístico de la administración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0393F6-6DA6-490A-ADD3-F5F70F23B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1749287"/>
            <a:ext cx="11555896" cy="4903303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s-MX" sz="2000" dirty="0"/>
              <a:t>La </a:t>
            </a:r>
            <a:r>
              <a:rPr lang="es-MX" sz="2000" dirty="0" err="1"/>
              <a:t>T.R.H</a:t>
            </a:r>
            <a:r>
              <a:rPr lang="es-MX" sz="2000" dirty="0"/>
              <a:t> </a:t>
            </a:r>
            <a:r>
              <a:rPr lang="es-MX" sz="2000" dirty="0">
                <a:sym typeface="Wingdings" panose="05000000000000000000" pitchFamily="2" charset="2"/>
              </a:rPr>
              <a:t> su preocupación principal: estudiar la opresión del hombre a manos del esclavizante desarrollo de la civilización industrializada.</a:t>
            </a:r>
          </a:p>
          <a:p>
            <a:pPr>
              <a:lnSpc>
                <a:spcPct val="200000"/>
              </a:lnSpc>
            </a:pPr>
            <a:r>
              <a:rPr lang="es-MX" sz="2000" dirty="0">
                <a:solidFill>
                  <a:schemeClr val="tx2"/>
                </a:solidFill>
                <a:sym typeface="Wingdings" panose="05000000000000000000" pitchFamily="2" charset="2"/>
              </a:rPr>
              <a:t>LA EXPLICACIÓN DE MAYO: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s-MX" sz="2000" dirty="0">
                <a:sym typeface="Wingdings" panose="05000000000000000000" pitchFamily="2" charset="2"/>
              </a:rPr>
              <a:t>El trabajo es una actividad típicamente social el nivel de producción mas influenciado por las normas de grupo que por los incentivos salariales.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s-MX" sz="2000" dirty="0">
                <a:sym typeface="Wingdings" panose="05000000000000000000" pitchFamily="2" charset="2"/>
              </a:rPr>
              <a:t>La actitud del empleado frente a su trabajo es factor decisivo en la productividad.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s-MX" sz="2000" dirty="0">
                <a:sym typeface="Wingdings" panose="05000000000000000000" pitchFamily="2" charset="2"/>
              </a:rPr>
              <a:t>El obrero no actúa como individuo aislado sino como miembro de un grupo social.</a:t>
            </a:r>
            <a:endParaRPr lang="es-AR" sz="2000" dirty="0"/>
          </a:p>
        </p:txBody>
      </p:sp>
    </p:spTree>
    <p:extLst>
      <p:ext uri="{BB962C8B-B14F-4D97-AF65-F5344CB8AC3E}">
        <p14:creationId xmlns:p14="http://schemas.microsoft.com/office/powerpoint/2010/main" val="3112763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9398B1-D87C-4334-9B00-DEC41CF6F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165" y="357810"/>
            <a:ext cx="9899374" cy="1046920"/>
          </a:xfrm>
        </p:spPr>
        <p:txBody>
          <a:bodyPr/>
          <a:lstStyle/>
          <a:p>
            <a:r>
              <a:rPr lang="es-AR" dirty="0"/>
              <a:t>Enfoque humanístico de la administración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49CDA8-8EC2-47CE-9044-F4D8EFB8A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287" y="1881809"/>
            <a:ext cx="11595652" cy="4744277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MX" sz="2000" dirty="0"/>
              <a:t>Tarea básica de la administración: formar un grupo capaz de comprender y comunicar; jefes democráticos, persuasivos y apreciados por el personal.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MX" sz="2000" dirty="0"/>
              <a:t>La persona es motivada principalmente por estar “junto a”, “ser reconocida”, de recibir comunicación adecuada, etc.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MX" sz="2000" dirty="0"/>
              <a:t>Principal desacuerdo de Mayo con Taylor: la motivación es solo salarial.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MX" sz="2000" dirty="0"/>
              <a:t>Su primera investigación innovadora: una fabrica textil </a:t>
            </a:r>
            <a:r>
              <a:rPr lang="es-MX" sz="2000" dirty="0">
                <a:sym typeface="Wingdings" panose="05000000000000000000" pitchFamily="2" charset="2"/>
              </a:rPr>
              <a:t> la alta tasa de rotación tenía consecuencias en la salud mental.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MX" sz="2000" dirty="0">
                <a:sym typeface="Wingdings" panose="05000000000000000000" pitchFamily="2" charset="2"/>
              </a:rPr>
              <a:t>Su principal investigación en los años 20/30, sobre la importancia de los grupos para el comportamiento en el trabajo; sobre liderazgo, sobre administración, entre otros.</a:t>
            </a:r>
          </a:p>
          <a:p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95010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A14020-AF74-46EA-848F-13FA2F130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6277" y="357809"/>
            <a:ext cx="9011479" cy="1033669"/>
          </a:xfrm>
        </p:spPr>
        <p:txBody>
          <a:bodyPr>
            <a:normAutofit fontScale="90000"/>
          </a:bodyPr>
          <a:lstStyle/>
          <a:p>
            <a:r>
              <a:rPr lang="es-AR" dirty="0"/>
              <a:t>Enfoque humanístico de la administración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F0714E-AB8A-4B64-A174-4C893CAAC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83" y="2001078"/>
            <a:ext cx="11701669" cy="4678018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s-MX" sz="2400" dirty="0"/>
              <a:t>La depresión económica de la década de 1929 intensificó la búsqueda de eficiencia en las organizaciones. </a:t>
            </a:r>
          </a:p>
          <a:p>
            <a:pPr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s-MX" sz="2400" dirty="0"/>
              <a:t>Reelaboración de conceptos y reevaluación de principios de la administración establecidos hasta entonces.</a:t>
            </a:r>
          </a:p>
          <a:p>
            <a:pPr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s-MX" sz="2400" dirty="0"/>
              <a:t>Mas las conclusiones de investigaciones, como el experimento de Hawthorne: </a:t>
            </a:r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645277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2FB6DE-819A-4A45-AC61-DCFC87F88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5061" y="397566"/>
            <a:ext cx="8065803" cy="1166191"/>
          </a:xfrm>
        </p:spPr>
        <p:txBody>
          <a:bodyPr/>
          <a:lstStyle/>
          <a:p>
            <a:r>
              <a:rPr lang="es-MX" dirty="0"/>
              <a:t>Experimento de Hawthorne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899E61-AB4D-4B1A-9A0F-E93565F7D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2054087"/>
            <a:ext cx="11343860" cy="454549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s-AR" sz="2400" dirty="0"/>
              <a:t>1927 el Consejo Nacional de Investigación inició la experiencia en una fábrica de Western Electric Company, en Chicago, en el barrio de Hawthorne.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s-AR" sz="2400" dirty="0"/>
              <a:t>Tenían la intención de determinar la relación entre la intensidad de la iluminación y la eficiencia de las obreras, basada en la producción; 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s-AR" sz="2400" dirty="0"/>
              <a:t>Dirigido por E. Mayo. Aportó grandes e importantes resultados.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s-AR" sz="2400" dirty="0"/>
              <a:t>Luego se aplicó al estudio de la fatiga, de los accidentes laborales, la rotación, las condiciones laborales sobre la productividad, entre otros. 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144391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E3B952-4A9C-456B-A5A2-1E4DF9F2F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026" y="410817"/>
            <a:ext cx="8494644" cy="1272210"/>
          </a:xfrm>
        </p:spPr>
        <p:txBody>
          <a:bodyPr/>
          <a:lstStyle/>
          <a:p>
            <a:r>
              <a:rPr lang="es-MX" dirty="0"/>
              <a:t>Experimento de Hawthorne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B2C50A-8F5D-4077-839B-F9166B6CED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791" y="2226365"/>
            <a:ext cx="11502887" cy="43997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sz="2800" dirty="0">
                <a:solidFill>
                  <a:schemeClr val="tx2"/>
                </a:solidFill>
              </a:rPr>
              <a:t>PRIMERA FASE: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400" dirty="0"/>
              <a:t>Desde 1925 durante 3 años </a:t>
            </a:r>
            <a:r>
              <a:rPr lang="es-MX" sz="2400" dirty="0" err="1"/>
              <a:t>aprox</a:t>
            </a:r>
            <a:r>
              <a:rPr lang="es-MX" sz="2400" dirty="0"/>
              <a:t>, se manipuló la iluminación en las áreas de trabajo para determinar los efectos en los cambios sobre la productividad.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400" dirty="0"/>
              <a:t>D</a:t>
            </a:r>
            <a:r>
              <a:rPr lang="es-AR" sz="2400" dirty="0"/>
              <a:t>os grupos de obreras que ejecutaban la misma operación, en condiciones idénticas. El primero trabajó bajo intensidad variable de luz, el segundo bajo intensidad constante.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AR" sz="2400" dirty="0"/>
              <a:t>Conclusión: tanto el incremento como la disminución aumentaba la productividad; la producción no estaba relacionada con el factor iluminación, pero sí al sentirse observados. </a:t>
            </a:r>
          </a:p>
        </p:txBody>
      </p:sp>
    </p:spTree>
    <p:extLst>
      <p:ext uri="{BB962C8B-B14F-4D97-AF65-F5344CB8AC3E}">
        <p14:creationId xmlns:p14="http://schemas.microsoft.com/office/powerpoint/2010/main" val="3238622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A25974-7004-46D6-8F95-6FA8A45E9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622852"/>
            <a:ext cx="7729728" cy="993913"/>
          </a:xfrm>
        </p:spPr>
        <p:txBody>
          <a:bodyPr/>
          <a:lstStyle/>
          <a:p>
            <a:r>
              <a:rPr lang="es-MX" dirty="0"/>
              <a:t>Experimento de Hawthorne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0B32EF-B237-4EB1-8BD6-28490DA2E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025" y="1921566"/>
            <a:ext cx="11794435" cy="469127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s-MX" sz="2400" dirty="0">
                <a:solidFill>
                  <a:schemeClr val="tx2"/>
                </a:solidFill>
              </a:rPr>
              <a:t>SEGUNDA FASE:</a:t>
            </a:r>
          </a:p>
          <a:p>
            <a:pPr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s-MX" sz="2400" dirty="0"/>
              <a:t>Comienza en 1929. </a:t>
            </a:r>
            <a:r>
              <a:rPr lang="es-AR" sz="2400" dirty="0"/>
              <a:t> Un grupo experimental, la selección de seis jóvenes de nivel medio (ni novatas, ni expertas), se aclararon los objetivos de la investigación y también se explicó el efecto de ciertos cambios en las condiciones de sus actividades. </a:t>
            </a:r>
          </a:p>
          <a:p>
            <a:pPr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s-AR" sz="2400" dirty="0"/>
              <a:t>12 períodos, para observar las condiciones de rendimiento más satisfactorias para la empresa y los trabajadores.</a:t>
            </a:r>
            <a:endParaRPr lang="es-MX" sz="2400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924809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6C9077-9247-4DA4-A02F-450A09787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83096"/>
            <a:ext cx="7729728" cy="901147"/>
          </a:xfrm>
        </p:spPr>
        <p:txBody>
          <a:bodyPr/>
          <a:lstStyle/>
          <a:p>
            <a:r>
              <a:rPr lang="es-MX" dirty="0"/>
              <a:t>Experimento de Hawthorne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CC7955-6F89-4DA4-A7BC-6175F4C30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774" y="1749287"/>
            <a:ext cx="12046226" cy="5108713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MX" dirty="0">
                <a:solidFill>
                  <a:schemeClr val="tx2"/>
                </a:solidFill>
              </a:rPr>
              <a:t>TERCERA FASE: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AR" dirty="0"/>
              <a:t>1928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Se estableció un sistema de entrevistas, anónimas, primero con los supervisores, después con los obreros y otras áreas de la fábrica.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MX" dirty="0"/>
              <a:t>Se pretendía estudiar los sentimientos de los trabajadores hacia sí mismos, hacia sus trabajos y lo demás trabajadores.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s-MX" dirty="0">
                <a:solidFill>
                  <a:schemeClr val="tx2"/>
                </a:solidFill>
              </a:rPr>
              <a:t>CUARTA FASE: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MX" dirty="0"/>
              <a:t>1931</a:t>
            </a:r>
            <a:r>
              <a:rPr lang="es-MX" dirty="0">
                <a:sym typeface="Wingdings" panose="05000000000000000000" pitchFamily="2" charset="2"/>
              </a:rPr>
              <a:t> estudiar las influencias sociales sobre el comportamiento del trabajador.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MX" dirty="0">
                <a:sym typeface="Wingdings" panose="05000000000000000000" pitchFamily="2" charset="2"/>
              </a:rPr>
              <a:t>Las tasas de producción eran consistentes.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MX" dirty="0">
                <a:sym typeface="Wingdings" panose="05000000000000000000" pitchFamily="2" charset="2"/>
              </a:rPr>
              <a:t>Habían desarrollado normas y rutinas informales para cooperar en la producción.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MX" dirty="0">
                <a:sym typeface="Wingdings" panose="05000000000000000000" pitchFamily="2" charset="2"/>
              </a:rPr>
              <a:t>Aumento de pago por aumento de la producción.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44850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3E1F9D-F19D-490D-BBAD-D990C6610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675862"/>
            <a:ext cx="7729728" cy="993912"/>
          </a:xfrm>
        </p:spPr>
        <p:txBody>
          <a:bodyPr/>
          <a:lstStyle/>
          <a:p>
            <a:r>
              <a:rPr lang="es-AR" dirty="0"/>
              <a:t>Experimento de Hawthorne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64C43F-A11C-4711-985C-828717872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523" y="1908313"/>
            <a:ext cx="11900452" cy="477078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MX" sz="2000" dirty="0">
                <a:solidFill>
                  <a:schemeClr val="tx2"/>
                </a:solidFill>
              </a:rPr>
              <a:t>CONCLUSIONES: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s-AR" sz="2400" dirty="0"/>
              <a:t>•El nivel de producción depende de la integración social</a:t>
            </a:r>
            <a:r>
              <a:rPr lang="es-AR" sz="2400" dirty="0">
                <a:sym typeface="Wingdings" panose="05000000000000000000" pitchFamily="2" charset="2"/>
              </a:rPr>
              <a:t> la capacidad social del trabajador es la que determina su nivel de competencia y eficiencia y no solo los movimientos eficientes.</a:t>
            </a:r>
            <a:endParaRPr lang="es-AR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s-AR" sz="2400" dirty="0"/>
              <a:t>•Comportamiento social de los trabajadores</a:t>
            </a:r>
            <a:r>
              <a:rPr lang="es-AR" sz="2400" dirty="0">
                <a:sym typeface="Wingdings" panose="05000000000000000000" pitchFamily="2" charset="2"/>
              </a:rPr>
              <a:t> el </a:t>
            </a:r>
            <a:r>
              <a:rPr lang="es-AR" sz="2400" dirty="0" err="1">
                <a:sym typeface="Wingdings" panose="05000000000000000000" pitchFamily="2" charset="2"/>
              </a:rPr>
              <a:t>comp.</a:t>
            </a:r>
            <a:r>
              <a:rPr lang="es-AR" sz="2400" dirty="0">
                <a:sym typeface="Wingdings" panose="05000000000000000000" pitchFamily="2" charset="2"/>
              </a:rPr>
              <a:t> Del individuo depende del </a:t>
            </a:r>
            <a:r>
              <a:rPr lang="es-AR" sz="2400" dirty="0" err="1">
                <a:sym typeface="Wingdings" panose="05000000000000000000" pitchFamily="2" charset="2"/>
              </a:rPr>
              <a:t>comp</a:t>
            </a:r>
            <a:r>
              <a:rPr lang="es-AR" sz="2400" dirty="0">
                <a:sym typeface="Wingdings" panose="05000000000000000000" pitchFamily="2" charset="2"/>
              </a:rPr>
              <a:t> del grupo, si se adaptan a los cambios.</a:t>
            </a:r>
            <a:endParaRPr lang="es-AR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s-AR" sz="2400" dirty="0"/>
              <a:t>•Las recompensas y sanciones</a:t>
            </a:r>
            <a:r>
              <a:rPr lang="es-AR" sz="2400" dirty="0">
                <a:sym typeface="Wingdings" panose="05000000000000000000" pitchFamily="2" charset="2"/>
              </a:rPr>
              <a:t> las personas son evaluadas por el grupo en relación a las normas y patrones de comportamiento que definen como aceptables, según las expectativas en relación a la administración.</a:t>
            </a:r>
            <a:endParaRPr lang="es-AR" sz="2400" dirty="0"/>
          </a:p>
          <a:p>
            <a:pPr marL="0" indent="0">
              <a:buNone/>
            </a:pPr>
            <a:endParaRPr lang="es-MX" sz="2400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711763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AC70C8-F52F-43AD-9C6E-E07B1D4FD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450574"/>
            <a:ext cx="7729728" cy="901148"/>
          </a:xfrm>
        </p:spPr>
        <p:txBody>
          <a:bodyPr/>
          <a:lstStyle/>
          <a:p>
            <a:r>
              <a:rPr lang="es-MX" dirty="0"/>
              <a:t>conclusiones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ABEB82-1B38-42BD-AEA1-E54131A8E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939" y="1987826"/>
            <a:ext cx="11410122" cy="459850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s-AR" sz="2400" dirty="0"/>
              <a:t>Los grupos informales</a:t>
            </a:r>
            <a:r>
              <a:rPr lang="es-AR" sz="2400" dirty="0">
                <a:sym typeface="Wingdings" panose="05000000000000000000" pitchFamily="2" charset="2"/>
              </a:rPr>
              <a:t> además de la organización formal de la empresa, no siempre coinciden.</a:t>
            </a:r>
            <a:endParaRPr lang="es-AR" sz="2400" dirty="0"/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s-AR" sz="2400" dirty="0"/>
              <a:t>Las relaciones humanas</a:t>
            </a:r>
            <a:r>
              <a:rPr lang="es-AR" sz="2400" dirty="0">
                <a:sym typeface="Wingdings" panose="05000000000000000000" pitchFamily="2" charset="2"/>
              </a:rPr>
              <a:t> la comprensión de la interacción social permite un ambiente sano y libre.</a:t>
            </a:r>
            <a:endParaRPr lang="es-AR" sz="2400" dirty="0"/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s-AR" sz="2400" dirty="0"/>
              <a:t>La importancia del contenido del cargo</a:t>
            </a:r>
            <a:r>
              <a:rPr lang="es-AR" sz="2400" dirty="0">
                <a:sym typeface="Wingdings" panose="05000000000000000000" pitchFamily="2" charset="2"/>
              </a:rPr>
              <a:t> para Mayo y </a:t>
            </a:r>
            <a:r>
              <a:rPr lang="es-AR" sz="2400" dirty="0" err="1">
                <a:sym typeface="Wingdings" panose="05000000000000000000" pitchFamily="2" charset="2"/>
              </a:rPr>
              <a:t>colab</a:t>
            </a:r>
            <a:r>
              <a:rPr lang="es-AR" sz="2400" dirty="0">
                <a:sym typeface="Wingdings" panose="05000000000000000000" pitchFamily="2" charset="2"/>
              </a:rPr>
              <a:t>. Las personas no deben especializarse en una sala cosa, para variar y evitar la monotonía, que tenía efectos contraproducentes. </a:t>
            </a:r>
            <a:endParaRPr lang="es-AR" sz="2400" dirty="0"/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s-AR" sz="2400" dirty="0"/>
              <a:t>Énfasis en aspectos emocionales</a:t>
            </a:r>
            <a:r>
              <a:rPr lang="es-AR" sz="2400" dirty="0">
                <a:sym typeface="Wingdings" panose="05000000000000000000" pitchFamily="2" charset="2"/>
              </a:rPr>
              <a:t> los irracionales merecen atención especial. </a:t>
            </a:r>
            <a:endParaRPr lang="es-MX" sz="2400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1632930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547</TotalTime>
  <Words>1108</Words>
  <Application>Microsoft Office PowerPoint</Application>
  <PresentationFormat>Panorámica</PresentationFormat>
  <Paragraphs>77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Courier New</vt:lpstr>
      <vt:lpstr>Tw Cen MT</vt:lpstr>
      <vt:lpstr>Tw Cen MT Condensed</vt:lpstr>
      <vt:lpstr>Wingdings</vt:lpstr>
      <vt:lpstr>Wingdings 3</vt:lpstr>
      <vt:lpstr>Integral</vt:lpstr>
      <vt:lpstr>Teoría de las relaciones humanas. </vt:lpstr>
      <vt:lpstr>TEORÍA DE LAS RELACIONES HUMANAS</vt:lpstr>
      <vt:lpstr>TEORÍA DE LAS RELACIONES HUMANAS</vt:lpstr>
      <vt:lpstr>Teoría clásica vs teoría de las R.H</vt:lpstr>
      <vt:lpstr>Enfoque humanístico de la administración</vt:lpstr>
      <vt:lpstr>Enfoque humanístico de la administración</vt:lpstr>
      <vt:lpstr>Enfoque humanístico de la administración</vt:lpstr>
      <vt:lpstr>Enfoque humanístico de la administración</vt:lpstr>
      <vt:lpstr>Enfoque humanístico de la administración</vt:lpstr>
      <vt:lpstr>Experimento de Hawthorne</vt:lpstr>
      <vt:lpstr>Experimento de Hawthorne</vt:lpstr>
      <vt:lpstr>Experimento de Hawthorne</vt:lpstr>
      <vt:lpstr>Experimento de Hawthorne</vt:lpstr>
      <vt:lpstr>Experimento de Hawthorne</vt:lpstr>
      <vt:lpstr>conclusiones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Teoría de las relaciones humanas.</dc:title>
  <dc:creator>Usuario</dc:creator>
  <cp:lastModifiedBy>joaquin11delosreyes@gmail.com</cp:lastModifiedBy>
  <cp:revision>9</cp:revision>
  <dcterms:created xsi:type="dcterms:W3CDTF">2023-04-24T13:27:40Z</dcterms:created>
  <dcterms:modified xsi:type="dcterms:W3CDTF">2026-04-01T13:50:48Z</dcterms:modified>
</cp:coreProperties>
</file>