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0" r:id="rId1"/>
  </p:sldMasterIdLst>
  <p:sldIdLst>
    <p:sldId id="256" r:id="rId2"/>
    <p:sldId id="257" r:id="rId3"/>
    <p:sldId id="275" r:id="rId4"/>
    <p:sldId id="258" r:id="rId5"/>
    <p:sldId id="259" r:id="rId6"/>
    <p:sldId id="268" r:id="rId7"/>
    <p:sldId id="260" r:id="rId8"/>
    <p:sldId id="269" r:id="rId9"/>
    <p:sldId id="270" r:id="rId10"/>
    <p:sldId id="271" r:id="rId11"/>
    <p:sldId id="272" r:id="rId12"/>
    <p:sldId id="273" r:id="rId13"/>
    <p:sldId id="274" r:id="rId14"/>
    <p:sldId id="276" r:id="rId15"/>
    <p:sldId id="277" r:id="rId16"/>
    <p:sldId id="278" r:id="rId17"/>
    <p:sldId id="279" r:id="rId18"/>
    <p:sldId id="261" r:id="rId19"/>
    <p:sldId id="262" r:id="rId20"/>
    <p:sldId id="263" r:id="rId21"/>
    <p:sldId id="264" r:id="rId22"/>
    <p:sldId id="265" r:id="rId23"/>
    <p:sldId id="266" r:id="rId24"/>
    <p:sldId id="280" r:id="rId25"/>
    <p:sldId id="281" r:id="rId26"/>
    <p:sldId id="282" r:id="rId27"/>
    <p:sldId id="283" r:id="rId28"/>
    <p:sldId id="267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smtClean="0"/>
              <a:pPr/>
              <a:t>5/21/2025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1766878-3199-4EAB-94E7-2D6D11070E14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968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5/21/2025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94238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5/21/2025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71677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5/21/2025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7499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334D819-9F07-4261-B09B-9E467E5D9002}" type="datetimeFigureOut">
              <a:rPr lang="en-US" smtClean="0"/>
              <a:pPr/>
              <a:t>5/21/2025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1766878-3199-4EAB-94E7-2D6D11070E14}" type="slidenum">
              <a:rPr lang="en-US" smtClean="0"/>
              <a:pPr/>
              <a:t>‹Nº›</a:t>
            </a:fld>
            <a:endParaRPr lang="en-US" dirty="0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9327943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5/21/2025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467472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5/21/2025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769800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5/21/2025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55078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5/21/2025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22554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9334D819-9F07-4261-B09B-9E467E5D9002}" type="datetimeFigureOut">
              <a:rPr lang="en-US" smtClean="0"/>
              <a:t>5/21/2025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71766878-3199-4EAB-94E7-2D6D11070E14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6367579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9334D819-9F07-4261-B09B-9E467E5D9002}" type="datetimeFigureOut">
              <a:rPr lang="en-US" smtClean="0"/>
              <a:t>5/21/2025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71766878-3199-4EAB-94E7-2D6D11070E14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smtClean="0"/>
              <a:pPr/>
              <a:t>5/21/2025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1766878-3199-4EAB-94E7-2D6D11070E14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302951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BFCA8AE-BEEA-4359-A9E5-8AFF2557113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sz="6000" dirty="0"/>
              <a:t>Comunicación</a:t>
            </a:r>
            <a:r>
              <a:rPr lang="es-MX" dirty="0"/>
              <a:t> </a:t>
            </a:r>
            <a:endParaRPr lang="es-AR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603AB47-3AC8-4723-98EB-CB1D13EF53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15045" y="5950226"/>
            <a:ext cx="8045373" cy="771249"/>
          </a:xfrm>
        </p:spPr>
        <p:txBody>
          <a:bodyPr>
            <a:normAutofit fontScale="70000" lnSpcReduction="20000"/>
          </a:bodyPr>
          <a:lstStyle/>
          <a:p>
            <a:r>
              <a:rPr lang="es-MX" sz="1800" dirty="0"/>
              <a:t>Adalberto Chiavenato</a:t>
            </a:r>
          </a:p>
          <a:p>
            <a:r>
              <a:rPr lang="es-MX" sz="1800" dirty="0"/>
              <a:t>Robbins y </a:t>
            </a:r>
            <a:r>
              <a:rPr lang="es-MX" sz="1800" dirty="0" err="1"/>
              <a:t>judge</a:t>
            </a:r>
            <a:endParaRPr lang="es-MX" sz="1800" dirty="0"/>
          </a:p>
          <a:p>
            <a:r>
              <a:rPr lang="es-MX" sz="1800" dirty="0"/>
              <a:t>Moscovici, </a:t>
            </a:r>
            <a:r>
              <a:rPr lang="es-MX" sz="1800" dirty="0" err="1"/>
              <a:t>anzieu</a:t>
            </a:r>
            <a:r>
              <a:rPr lang="es-MX" sz="1800" dirty="0"/>
              <a:t> </a:t>
            </a:r>
            <a:endParaRPr lang="es-AR" sz="1800" dirty="0"/>
          </a:p>
        </p:txBody>
      </p:sp>
    </p:spTree>
    <p:extLst>
      <p:ext uri="{BB962C8B-B14F-4D97-AF65-F5344CB8AC3E}">
        <p14:creationId xmlns:p14="http://schemas.microsoft.com/office/powerpoint/2010/main" val="33947363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404E5D-9B59-4FC1-A86F-D9E62685A3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596023"/>
          </a:xfrm>
        </p:spPr>
        <p:txBody>
          <a:bodyPr>
            <a:normAutofit fontScale="90000"/>
          </a:bodyPr>
          <a:lstStyle/>
          <a:p>
            <a:r>
              <a:rPr lang="es-MX" dirty="0"/>
              <a:t>Dirección de la comunicación </a:t>
            </a:r>
            <a:endParaRPr lang="es-AR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22DCE08-5E7B-4ACC-9A32-DEB0BAB542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908313"/>
            <a:ext cx="10463244" cy="4412974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s-MX" sz="2400" b="1" u="sng" dirty="0"/>
              <a:t>Comunicación lateral </a:t>
            </a:r>
            <a:r>
              <a:rPr lang="es-MX" sz="2400" dirty="0">
                <a:sym typeface="Wingdings" panose="05000000000000000000" pitchFamily="2" charset="2"/>
              </a:rPr>
              <a:t> tiene lugar entre miembros del mismo grupo de trabajo del mismo nivel, entre gerentes del mismo rango o entre cualquier personal equivalente en lo horizontal. </a:t>
            </a:r>
          </a:p>
          <a:p>
            <a:pPr>
              <a:lnSpc>
                <a:spcPct val="150000"/>
              </a:lnSpc>
            </a:pPr>
            <a:r>
              <a:rPr lang="es-MX" sz="2400" dirty="0">
                <a:sym typeface="Wingdings" panose="05000000000000000000" pitchFamily="2" charset="2"/>
              </a:rPr>
              <a:t>Ahorran tiempo y facilitan la coordinación.</a:t>
            </a:r>
          </a:p>
          <a:p>
            <a:pPr>
              <a:lnSpc>
                <a:spcPct val="150000"/>
              </a:lnSpc>
            </a:pPr>
            <a:r>
              <a:rPr lang="es-MX" sz="2400" dirty="0">
                <a:sym typeface="Wingdings" panose="05000000000000000000" pitchFamily="2" charset="2"/>
              </a:rPr>
              <a:t>Ocurren con el conocimiento y apoyo de los supervisores.</a:t>
            </a:r>
          </a:p>
          <a:p>
            <a:pPr>
              <a:lnSpc>
                <a:spcPct val="150000"/>
              </a:lnSpc>
            </a:pPr>
            <a:r>
              <a:rPr lang="es-MX" sz="2400" dirty="0">
                <a:sym typeface="Wingdings" panose="05000000000000000000" pitchFamily="2" charset="2"/>
              </a:rPr>
              <a:t>Crean conflictos disfuncionales cuando los canales verticales formales son pasados por alto. </a:t>
            </a:r>
            <a:endParaRPr lang="es-AR" sz="2400" dirty="0"/>
          </a:p>
        </p:txBody>
      </p:sp>
    </p:spTree>
    <p:extLst>
      <p:ext uri="{BB962C8B-B14F-4D97-AF65-F5344CB8AC3E}">
        <p14:creationId xmlns:p14="http://schemas.microsoft.com/office/powerpoint/2010/main" val="13734982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D5C696-02E1-4DEC-8B07-0773FF26ED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596023"/>
          </a:xfrm>
        </p:spPr>
        <p:txBody>
          <a:bodyPr>
            <a:normAutofit fontScale="90000"/>
          </a:bodyPr>
          <a:lstStyle/>
          <a:p>
            <a:r>
              <a:rPr lang="es-MX" dirty="0"/>
              <a:t>Comunicación interpersonal</a:t>
            </a:r>
            <a:endParaRPr lang="es-AR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F9194D5-6393-4875-8B49-BEDD0318DE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510748"/>
            <a:ext cx="10516252" cy="5221355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s-MX" sz="2400" b="1" dirty="0"/>
              <a:t>Comunicación oral</a:t>
            </a:r>
            <a:r>
              <a:rPr lang="es-MX" sz="2400" dirty="0">
                <a:sym typeface="Wingdings" panose="05000000000000000000" pitchFamily="2" charset="2"/>
              </a:rPr>
              <a:t> discursos, análisis persona a persona o grupales, rumores informales o chismes.</a:t>
            </a:r>
          </a:p>
          <a:p>
            <a:pPr>
              <a:lnSpc>
                <a:spcPct val="150000"/>
              </a:lnSpc>
            </a:pPr>
            <a:r>
              <a:rPr lang="es-MX" sz="2400" dirty="0">
                <a:sym typeface="Wingdings" panose="05000000000000000000" pitchFamily="2" charset="2"/>
              </a:rPr>
              <a:t>Ventajas: velocidad y retroalimentación. </a:t>
            </a:r>
          </a:p>
          <a:p>
            <a:pPr>
              <a:lnSpc>
                <a:spcPct val="150000"/>
              </a:lnSpc>
            </a:pPr>
            <a:r>
              <a:rPr lang="es-MX" sz="2400" dirty="0">
                <a:sym typeface="Wingdings" panose="05000000000000000000" pitchFamily="2" charset="2"/>
              </a:rPr>
              <a:t>Desventaja: cuando un mensaje pasa a través de varias personas (“teléfono descompuesto”)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s-MX" sz="2400" b="1" dirty="0">
                <a:sym typeface="Wingdings" panose="05000000000000000000" pitchFamily="2" charset="2"/>
              </a:rPr>
              <a:t>Comunicación escrita</a:t>
            </a:r>
            <a:r>
              <a:rPr lang="es-MX" sz="2400" dirty="0">
                <a:sym typeface="Wingdings" panose="05000000000000000000" pitchFamily="2" charset="2"/>
              </a:rPr>
              <a:t> memorandos, cartas, fax, correo electrónico, mensajería instantánea, noticias en tableros, etc.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s-MX" sz="2400" dirty="0">
                <a:sym typeface="Wingdings" panose="05000000000000000000" pitchFamily="2" charset="2"/>
              </a:rPr>
              <a:t>Ventaja: se puede almacenar por período indefinido el mensaje. </a:t>
            </a:r>
            <a:endParaRPr lang="es-AR" sz="2400" dirty="0">
              <a:sym typeface="Wingdings" panose="05000000000000000000" pitchFamily="2" charset="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s-AR" sz="2400" dirty="0">
                <a:sym typeface="Wingdings" panose="05000000000000000000" pitchFamily="2" charset="2"/>
              </a:rPr>
              <a:t>Mensaje bien pensado, lógico y claro.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s-AR" sz="2400" dirty="0">
                <a:sym typeface="Wingdings" panose="05000000000000000000" pitchFamily="2" charset="2"/>
              </a:rPr>
              <a:t>Desventajas: consumen tiempo; falta de retroalimentación automática.</a:t>
            </a:r>
            <a:endParaRPr lang="es-MX" sz="2400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4789213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E2C6423-ACF6-4915-8385-6A42BCB4BC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596023"/>
          </a:xfrm>
        </p:spPr>
        <p:txBody>
          <a:bodyPr>
            <a:normAutofit fontScale="90000"/>
          </a:bodyPr>
          <a:lstStyle/>
          <a:p>
            <a:r>
              <a:rPr lang="es-MX" dirty="0"/>
              <a:t>Comunicación interpersonal</a:t>
            </a:r>
            <a:endParaRPr lang="es-AR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6BD4525-6D11-49DA-8424-28E7EC4174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2040836"/>
            <a:ext cx="10343974" cy="4227442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s-MX" sz="2400" b="1" dirty="0"/>
              <a:t>Comunicación no verbal</a:t>
            </a:r>
            <a:r>
              <a:rPr lang="es-MX" sz="2400" dirty="0">
                <a:sym typeface="Wingdings" panose="05000000000000000000" pitchFamily="2" charset="2"/>
              </a:rPr>
              <a:t> miradas, gestos, sonrisas, movimientos del cuerpo, entonación, expresiones faciales, distancia física entre ambos, etc. </a:t>
            </a:r>
          </a:p>
          <a:p>
            <a:pPr>
              <a:lnSpc>
                <a:spcPct val="150000"/>
              </a:lnSpc>
            </a:pPr>
            <a:r>
              <a:rPr lang="es-MX" sz="2400" dirty="0">
                <a:sym typeface="Wingdings" panose="05000000000000000000" pitchFamily="2" charset="2"/>
              </a:rPr>
              <a:t>Todo movimiento corporal tiene un significado y un mensaje. </a:t>
            </a:r>
          </a:p>
          <a:p>
            <a:pPr>
              <a:lnSpc>
                <a:spcPct val="150000"/>
              </a:lnSpc>
            </a:pPr>
            <a:r>
              <a:rPr lang="es-MX" sz="2400" dirty="0">
                <a:sym typeface="Wingdings" panose="05000000000000000000" pitchFamily="2" charset="2"/>
              </a:rPr>
              <a:t>Desventaja: las posturas o movimientos no tienen significado preciso y universal.</a:t>
            </a:r>
          </a:p>
          <a:p>
            <a:pPr>
              <a:lnSpc>
                <a:spcPct val="150000"/>
              </a:lnSpc>
            </a:pPr>
            <a:r>
              <a:rPr lang="es-MX" sz="2400" dirty="0">
                <a:sym typeface="Wingdings" panose="05000000000000000000" pitchFamily="2" charset="2"/>
              </a:rPr>
              <a:t>Estar atentos a las contradicciones de los mensajes (verbal y no verbal) </a:t>
            </a:r>
            <a:endParaRPr lang="es-AR" sz="2400" dirty="0"/>
          </a:p>
        </p:txBody>
      </p:sp>
    </p:spTree>
    <p:extLst>
      <p:ext uri="{BB962C8B-B14F-4D97-AF65-F5344CB8AC3E}">
        <p14:creationId xmlns:p14="http://schemas.microsoft.com/office/powerpoint/2010/main" val="20178628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6B25C2E-94D6-467B-99DD-E8576BC147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596023"/>
          </a:xfrm>
        </p:spPr>
        <p:txBody>
          <a:bodyPr>
            <a:normAutofit fontScale="90000"/>
          </a:bodyPr>
          <a:lstStyle/>
          <a:p>
            <a:r>
              <a:rPr lang="es-MX" dirty="0"/>
              <a:t>Comunicación organizacional</a:t>
            </a:r>
            <a:endParaRPr lang="es-AR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BB240AD-FA63-4157-AF1A-6C27FF36AA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9688" y="1205948"/>
            <a:ext cx="10833000" cy="5420139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70000"/>
              </a:lnSpc>
              <a:buNone/>
            </a:pPr>
            <a:r>
              <a:rPr lang="es-MX" sz="2200" b="1" dirty="0"/>
              <a:t>Redes formales de grupos pequeños:</a:t>
            </a:r>
          </a:p>
          <a:p>
            <a:pPr>
              <a:lnSpc>
                <a:spcPct val="170000"/>
              </a:lnSpc>
            </a:pPr>
            <a:r>
              <a:rPr lang="es-MX" sz="2200" dirty="0"/>
              <a:t>Cadena</a:t>
            </a:r>
            <a:r>
              <a:rPr lang="es-MX" sz="2200" dirty="0">
                <a:sym typeface="Wingdings" panose="05000000000000000000" pitchFamily="2" charset="2"/>
              </a:rPr>
              <a:t> sigue en forma rígida la cadena de mando formal;</a:t>
            </a:r>
          </a:p>
          <a:p>
            <a:pPr>
              <a:lnSpc>
                <a:spcPct val="170000"/>
              </a:lnSpc>
            </a:pPr>
            <a:r>
              <a:rPr lang="es-MX" sz="2200" dirty="0">
                <a:sym typeface="Wingdings" panose="05000000000000000000" pitchFamily="2" charset="2"/>
              </a:rPr>
              <a:t>Rueda depende de una figura central que actúa como conducto para todas las comunicaciones del grupo.</a:t>
            </a:r>
          </a:p>
          <a:p>
            <a:pPr>
              <a:lnSpc>
                <a:spcPct val="170000"/>
              </a:lnSpc>
            </a:pPr>
            <a:r>
              <a:rPr lang="es-MX" sz="2200" dirty="0">
                <a:sym typeface="Wingdings" panose="05000000000000000000" pitchFamily="2" charset="2"/>
              </a:rPr>
              <a:t>Todos los canales permite que todos los miembros se comuniquen activamente unos con otros. Equipos autodirigidos.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es-MX" sz="2200" dirty="0">
                <a:sym typeface="Wingdings" panose="05000000000000000000" pitchFamily="2" charset="2"/>
              </a:rPr>
              <a:t>La eficacia de cada red depende de la variable de interés.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es-MX" sz="2200" b="1" dirty="0">
                <a:sym typeface="Wingdings" panose="05000000000000000000" pitchFamily="2" charset="2"/>
              </a:rPr>
              <a:t>Red informal los rumores: 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es-MX" sz="2200" dirty="0">
                <a:sym typeface="Wingdings" panose="05000000000000000000" pitchFamily="2" charset="2"/>
              </a:rPr>
              <a:t>Mas confianza que los formales; sirven a los intereses propios de las personas involucradas. 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es-MX" sz="2200" dirty="0">
                <a:sym typeface="Wingdings" panose="05000000000000000000" pitchFamily="2" charset="2"/>
              </a:rPr>
              <a:t>Desventajas: mensajes distorsionados, conflictos. </a:t>
            </a:r>
          </a:p>
          <a:p>
            <a:pPr marL="0" indent="0">
              <a:buNone/>
            </a:pPr>
            <a:endParaRPr lang="es-MX" dirty="0"/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248610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D5029A31-5871-4F36-83FC-7007334DD9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0631" y="2213113"/>
            <a:ext cx="8113098" cy="2504661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D4760657-C407-4A3F-8260-0A121D95832B}"/>
              </a:ext>
            </a:extLst>
          </p:cNvPr>
          <p:cNvSpPr txBox="1"/>
          <p:nvPr/>
        </p:nvSpPr>
        <p:spPr>
          <a:xfrm>
            <a:off x="3087757" y="1166191"/>
            <a:ext cx="8305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/>
              <a:t>REDES FORMALES EN GRUPOS PEQUEÑOS</a:t>
            </a:r>
            <a:endParaRPr lang="es-AR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7253C0D1-583D-49FE-B690-9A9603EADB30}"/>
              </a:ext>
            </a:extLst>
          </p:cNvPr>
          <p:cNvSpPr txBox="1"/>
          <p:nvPr/>
        </p:nvSpPr>
        <p:spPr>
          <a:xfrm>
            <a:off x="2729948" y="5075583"/>
            <a:ext cx="9329530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MX" dirty="0"/>
              <a:t>Existen muchas otras formas. </a:t>
            </a:r>
          </a:p>
          <a:p>
            <a:pPr algn="just">
              <a:lnSpc>
                <a:spcPct val="150000"/>
              </a:lnSpc>
            </a:pPr>
            <a:r>
              <a:rPr lang="es-MX" dirty="0"/>
              <a:t>Eslabones o “distancia” que un mensaje debe recorrer de un individuo a otro/s;</a:t>
            </a:r>
          </a:p>
          <a:p>
            <a:pPr algn="just">
              <a:lnSpc>
                <a:spcPct val="150000"/>
              </a:lnSpc>
            </a:pPr>
            <a:r>
              <a:rPr lang="es-MX" dirty="0"/>
              <a:t>Se evalúan los grados de satisfacción de un grupo dependiendo de la red que predomine.</a:t>
            </a:r>
            <a:endParaRPr lang="es-AR" dirty="0"/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5418653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E64E58-9E70-40B0-A892-92893E4B47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0" lang="es-MX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Algunos supuestos basados en investigaciones:</a:t>
            </a:r>
            <a:br>
              <a:rPr kumimoji="0" lang="es-MX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</a:br>
            <a:endParaRPr lang="es-AR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1FA2039-C0B4-43CB-8643-D68FFABBFB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775791"/>
            <a:ext cx="10178322" cy="4903305"/>
          </a:xfrm>
        </p:spPr>
        <p:txBody>
          <a:bodyPr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160000"/>
              </a:lnSpc>
              <a:spcBef>
                <a:spcPts val="700"/>
              </a:spcBef>
              <a:spcAft>
                <a:spcPts val="0"/>
              </a:spcAft>
              <a:buClr>
                <a:srgbClr val="2A1A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La red en cadena designa como líder al que ocupa la posición central;</a:t>
            </a:r>
          </a:p>
          <a:p>
            <a:pPr marL="228600" marR="0" lvl="0" indent="-228600" algn="l" defTabSz="914400" rtl="0" eaLnBrk="1" fontAlgn="auto" latinLnBrk="0" hangingPunct="1">
              <a:lnSpc>
                <a:spcPct val="160000"/>
              </a:lnSpc>
              <a:spcBef>
                <a:spcPts val="700"/>
              </a:spcBef>
              <a:spcAft>
                <a:spcPts val="0"/>
              </a:spcAft>
              <a:buClr>
                <a:srgbClr val="2A1A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Las personas en posición central tienen máxima influencia sobre el funcionamiento del grupo, les gusta mas su trabajo y están mas satisfechos;</a:t>
            </a:r>
          </a:p>
          <a:p>
            <a:pPr marL="228600" marR="0" lvl="0" indent="-228600" algn="l" defTabSz="914400" rtl="0" eaLnBrk="1" fontAlgn="auto" latinLnBrk="0" hangingPunct="1">
              <a:lnSpc>
                <a:spcPct val="160000"/>
              </a:lnSpc>
              <a:spcBef>
                <a:spcPts val="700"/>
              </a:spcBef>
              <a:spcAft>
                <a:spcPts val="0"/>
              </a:spcAft>
              <a:buClr>
                <a:srgbClr val="2A1A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El grupo mas satisfecho es el de red central, pero menos eficaz; no llegan a una decisión clara, todos participan.</a:t>
            </a:r>
          </a:p>
          <a:p>
            <a:pPr marL="228600" marR="0" lvl="0" indent="-228600" algn="l" defTabSz="914400" rtl="0" eaLnBrk="1" fontAlgn="auto" latinLnBrk="0" hangingPunct="1">
              <a:lnSpc>
                <a:spcPct val="160000"/>
              </a:lnSpc>
              <a:spcBef>
                <a:spcPts val="700"/>
              </a:spcBef>
              <a:spcAft>
                <a:spcPts val="0"/>
              </a:spcAft>
              <a:buClr>
                <a:srgbClr val="2A1A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El sujeto de posición central posee un grado de umbral de saturación por el numero creciente de información que debe asimilar y coordinar;</a:t>
            </a:r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8864119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F95845D-9673-48B8-A1FD-F8B2059D9B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0" lang="es-MX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Algunos supuestos basados en investigaciones:</a:t>
            </a:r>
            <a:br>
              <a:rPr kumimoji="0" lang="es-MX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</a:br>
            <a:endParaRPr lang="es-AR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AAED35B-D28D-4A47-974E-3E839EC184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0661" y="2286002"/>
            <a:ext cx="10893287" cy="4189614"/>
          </a:xfrm>
        </p:spPr>
        <p:txBody>
          <a:bodyPr>
            <a:normAutofit fontScale="92500"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150000"/>
              </a:lnSpc>
              <a:spcBef>
                <a:spcPts val="700"/>
              </a:spcBef>
              <a:spcAft>
                <a:spcPts val="0"/>
              </a:spcAft>
              <a:buClr>
                <a:srgbClr val="2A1A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En redes centralizadas, se utilizan menos las ideas de sus miembros; se perdería potencial productivo. </a:t>
            </a:r>
          </a:p>
          <a:p>
            <a:pPr marL="228600" marR="0" lvl="0" indent="-228600" algn="l" defTabSz="914400" rtl="0" eaLnBrk="1" fontAlgn="auto" latinLnBrk="0" hangingPunct="1">
              <a:lnSpc>
                <a:spcPct val="150000"/>
              </a:lnSpc>
              <a:spcBef>
                <a:spcPts val="700"/>
              </a:spcBef>
              <a:spcAft>
                <a:spcPts val="0"/>
              </a:spcAft>
              <a:buClr>
                <a:srgbClr val="2A1A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Grupos centralizados pueden ser utilizados por los superiores para debilitar su poder, o para el resto para escapar de sus responsabilidades;</a:t>
            </a:r>
          </a:p>
          <a:p>
            <a:pPr marL="228600" marR="0" lvl="0" indent="-228600" algn="l" defTabSz="914400" rtl="0" eaLnBrk="1" fontAlgn="auto" latinLnBrk="0" hangingPunct="1">
              <a:lnSpc>
                <a:spcPct val="150000"/>
              </a:lnSpc>
              <a:spcBef>
                <a:spcPts val="700"/>
              </a:spcBef>
              <a:spcAft>
                <a:spcPts val="0"/>
              </a:spcAft>
              <a:buClr>
                <a:srgbClr val="2A1A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La competencia entre los miembros de una red ocasiona un bloqueo en la circulación de la información y disminuye la eficacia de la tarea en común. </a:t>
            </a:r>
          </a:p>
          <a:p>
            <a:pPr marL="228600" marR="0" lvl="0" indent="-228600" algn="l" defTabSz="914400" rtl="0" eaLnBrk="1" fontAlgn="auto" latinLnBrk="0" hangingPunct="1">
              <a:lnSpc>
                <a:spcPct val="150000"/>
              </a:lnSpc>
              <a:spcBef>
                <a:spcPts val="700"/>
              </a:spcBef>
              <a:spcAft>
                <a:spcPts val="0"/>
              </a:spcAft>
              <a:buClr>
                <a:srgbClr val="2A1A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Grupos competitivos</a:t>
            </a:r>
            <a:r>
              <a:rPr kumimoji="0" lang="es-MX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  <a:sym typeface="Wingdings" panose="05000000000000000000" pitchFamily="2" charset="2"/>
              </a:rPr>
              <a:t> - eficiencia; grupos cooperativos  + rapidez y calidad en las tareas. </a:t>
            </a:r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4741270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EDF09EA-63FC-4FF9-916E-F6F974100E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0" lang="es-MX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Algunos supuestos basados en investigaciones:</a:t>
            </a:r>
            <a:endParaRPr lang="es-AR" sz="4400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24849C1-AAD0-4621-89FA-4AEA73A121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9687" y="2093843"/>
            <a:ext cx="10614991" cy="4381772"/>
          </a:xfrm>
        </p:spPr>
        <p:txBody>
          <a:bodyPr/>
          <a:lstStyle/>
          <a:p>
            <a:r>
              <a:rPr lang="es-MX" sz="2000" dirty="0"/>
              <a:t>Si el problema es complejo, el rendimiento y la moral del grupo son mayores en la red de “circuitos múltiples” que en las centralizadas. 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s-MX" sz="2000" dirty="0">
                <a:sym typeface="Wingdings" panose="05000000000000000000" pitchFamily="2" charset="2"/>
              </a:rPr>
              <a:t>Cuando no hay </a:t>
            </a:r>
            <a:r>
              <a:rPr lang="es-MX" sz="2000" dirty="0" err="1">
                <a:sym typeface="Wingdings" panose="05000000000000000000" pitchFamily="2" charset="2"/>
              </a:rPr>
              <a:t>feed</a:t>
            </a:r>
            <a:r>
              <a:rPr lang="es-MX" sz="2000" dirty="0">
                <a:sym typeface="Wingdings" panose="05000000000000000000" pitchFamily="2" charset="2"/>
              </a:rPr>
              <a:t>-back entre los miembros, aparece la hostilidad.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s-MX" sz="2000" dirty="0">
                <a:sym typeface="Wingdings" panose="05000000000000000000" pitchFamily="2" charset="2"/>
              </a:rPr>
              <a:t>El rendimiento del grupo de correlaciona con el tamaño del mismo.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s-MX" sz="2000" dirty="0"/>
              <a:t>La eficacia de la comunicación de un grupo requiere cierta homogeneidad de los miembros: nivel cultural, de los marcos referenciales, del equilibrio psíquico;</a:t>
            </a:r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9857532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D835F08-B6A6-4BBA-ADCE-493C2D8D1D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757302"/>
          </a:xfrm>
        </p:spPr>
        <p:txBody>
          <a:bodyPr>
            <a:normAutofit fontScale="90000"/>
          </a:bodyPr>
          <a:lstStyle/>
          <a:p>
            <a:r>
              <a:rPr lang="es-MX" dirty="0"/>
              <a:t>Comunicación </a:t>
            </a:r>
            <a:endParaRPr lang="es-AR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E19384A-0779-415B-91AF-A3F03B6AFE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7" y="1391478"/>
            <a:ext cx="10582513" cy="5340625"/>
          </a:xfrm>
        </p:spPr>
        <p:txBody>
          <a:bodyPr>
            <a:normAutofit/>
          </a:bodyPr>
          <a:lstStyle/>
          <a:p>
            <a:pPr>
              <a:lnSpc>
                <a:spcPct val="160000"/>
              </a:lnSpc>
            </a:pPr>
            <a:r>
              <a:rPr lang="es-AR" sz="2000" b="1" dirty="0"/>
              <a:t>Comunicación humana</a:t>
            </a:r>
            <a:r>
              <a:rPr lang="es-AR" sz="2000" dirty="0"/>
              <a:t>, otras </a:t>
            </a:r>
            <a:r>
              <a:rPr lang="es-AR" sz="2000" b="1" dirty="0"/>
              <a:t>complicaciones</a:t>
            </a:r>
            <a:r>
              <a:rPr lang="es-AR" sz="2000" dirty="0">
                <a:sym typeface="Wingdings" panose="05000000000000000000" pitchFamily="2" charset="2"/>
              </a:rPr>
              <a:t> cada sistema cognitivo, percepciones, valores personales, motivaciones, etc.  patrón individual de referencia que vuelve personal y singular la interpretación de las cosas. </a:t>
            </a:r>
            <a:endParaRPr lang="es-AR" sz="2000" dirty="0"/>
          </a:p>
          <a:p>
            <a:pPr>
              <a:lnSpc>
                <a:spcPct val="160000"/>
              </a:lnSpc>
            </a:pPr>
            <a:r>
              <a:rPr lang="es-AR" dirty="0"/>
              <a:t>Filtro que condiciona la información. Acepta o rechaza </a:t>
            </a:r>
            <a:r>
              <a:rPr lang="es-AR" dirty="0" err="1"/>
              <a:t>info</a:t>
            </a:r>
            <a:r>
              <a:rPr lang="es-AR" dirty="0"/>
              <a:t> que no se adapte a ese sistema.</a:t>
            </a:r>
          </a:p>
          <a:p>
            <a:pPr>
              <a:lnSpc>
                <a:spcPct val="160000"/>
              </a:lnSpc>
            </a:pPr>
            <a:r>
              <a:rPr lang="es-AR" dirty="0"/>
              <a:t>Codificación perceptiva: percepción selectiva</a:t>
            </a:r>
            <a:r>
              <a:rPr lang="es-AR" dirty="0">
                <a:sym typeface="Wingdings" panose="05000000000000000000" pitchFamily="2" charset="2"/>
              </a:rPr>
              <a:t> mecanismo de defensa que bloquea </a:t>
            </a:r>
            <a:r>
              <a:rPr lang="es-AR" dirty="0" err="1">
                <a:sym typeface="Wingdings" panose="05000000000000000000" pitchFamily="2" charset="2"/>
              </a:rPr>
              <a:t>info</a:t>
            </a:r>
            <a:r>
              <a:rPr lang="es-AR" dirty="0">
                <a:sym typeface="Wingdings" panose="05000000000000000000" pitchFamily="2" charset="2"/>
              </a:rPr>
              <a:t> indeseable o no pertinente.</a:t>
            </a:r>
          </a:p>
          <a:p>
            <a:pPr>
              <a:lnSpc>
                <a:spcPct val="160000"/>
              </a:lnSpc>
            </a:pPr>
            <a:r>
              <a:rPr lang="es-AR" dirty="0">
                <a:sym typeface="Wingdings" panose="05000000000000000000" pitchFamily="2" charset="2"/>
              </a:rPr>
              <a:t>Dos personas que se comunican están determinadas por la percepción que cada una tiene de sí misma y de la otra persona en la situación. </a:t>
            </a:r>
          </a:p>
          <a:p>
            <a:pPr>
              <a:lnSpc>
                <a:spcPct val="160000"/>
              </a:lnSpc>
            </a:pPr>
            <a:r>
              <a:rPr lang="es-AR" dirty="0">
                <a:sym typeface="Wingdings" panose="05000000000000000000" pitchFamily="2" charset="2"/>
              </a:rPr>
              <a:t>La idea comunicada está ligada a las percepciones y motivaciones de la fuente y el destinatario en determinado contexto social. 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1471484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AA50D4-0F77-4EA0-9E75-F04C04C810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744050"/>
          </a:xfrm>
        </p:spPr>
        <p:txBody>
          <a:bodyPr>
            <a:normAutofit fontScale="90000"/>
          </a:bodyPr>
          <a:lstStyle/>
          <a:p>
            <a:r>
              <a:rPr lang="es-MX" dirty="0"/>
              <a:t>Comunicación </a:t>
            </a:r>
            <a:endParaRPr lang="es-AR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CEB09B1-EEA4-47F1-A91C-DEF0C0C31D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7" y="1524000"/>
            <a:ext cx="10529505" cy="495161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s-MX" sz="2400" dirty="0"/>
              <a:t>Cada persona desarrolla su propio conjunto de conceptos para interpretar el ambiente externo e interno y organizar sus múltiples experiencias cotidianas. </a:t>
            </a:r>
          </a:p>
          <a:p>
            <a:pPr>
              <a:lnSpc>
                <a:spcPct val="150000"/>
              </a:lnSpc>
            </a:pPr>
            <a:r>
              <a:rPr lang="es-MX" sz="2400" dirty="0"/>
              <a:t>Patrones personales de referencia </a:t>
            </a:r>
            <a:r>
              <a:rPr lang="es-MX" sz="2400" dirty="0">
                <a:sym typeface="Wingdings" panose="05000000000000000000" pitchFamily="2" charset="2"/>
              </a:rPr>
              <a:t> importantes para la comprensión del proceso de comunicación humana.</a:t>
            </a:r>
          </a:p>
          <a:p>
            <a:pPr>
              <a:lnSpc>
                <a:spcPct val="150000"/>
              </a:lnSpc>
            </a:pPr>
            <a:r>
              <a:rPr lang="es-MX" sz="2400" dirty="0">
                <a:sym typeface="Wingdings" panose="05000000000000000000" pitchFamily="2" charset="2"/>
              </a:rPr>
              <a:t>Relación entre: </a:t>
            </a:r>
            <a:r>
              <a:rPr lang="es-MX" sz="2400" b="1" dirty="0">
                <a:sym typeface="Wingdings" panose="05000000000000000000" pitchFamily="2" charset="2"/>
              </a:rPr>
              <a:t>conocimiento, percepción, motivación y comunicación. </a:t>
            </a:r>
          </a:p>
          <a:p>
            <a:pPr>
              <a:lnSpc>
                <a:spcPct val="150000"/>
              </a:lnSpc>
            </a:pPr>
            <a:r>
              <a:rPr lang="es-MX" sz="2400" dirty="0">
                <a:sym typeface="Wingdings" panose="05000000000000000000" pitchFamily="2" charset="2"/>
              </a:rPr>
              <a:t>Percepción social el medio a través del cual una persona se forma una idea sobre otra, para comprenderla. No siempre es racional o consciente.</a:t>
            </a:r>
          </a:p>
          <a:p>
            <a:pPr>
              <a:lnSpc>
                <a:spcPct val="150000"/>
              </a:lnSpc>
            </a:pPr>
            <a:r>
              <a:rPr lang="es-MX" sz="2400" dirty="0">
                <a:sym typeface="Wingdings" panose="05000000000000000000" pitchFamily="2" charset="2"/>
              </a:rPr>
              <a:t>Empatía o sensibilidad social impresiones más precisas de los demás. </a:t>
            </a:r>
            <a:endParaRPr lang="es-AR" sz="2400" dirty="0"/>
          </a:p>
        </p:txBody>
      </p:sp>
    </p:spTree>
    <p:extLst>
      <p:ext uri="{BB962C8B-B14F-4D97-AF65-F5344CB8AC3E}">
        <p14:creationId xmlns:p14="http://schemas.microsoft.com/office/powerpoint/2010/main" val="30668690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E9DCD1-C70D-4F46-B7B1-5E57EBF156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596023"/>
          </a:xfrm>
        </p:spPr>
        <p:txBody>
          <a:bodyPr>
            <a:normAutofit fontScale="90000"/>
          </a:bodyPr>
          <a:lstStyle/>
          <a:p>
            <a:pPr algn="ctr"/>
            <a:r>
              <a:rPr lang="es-MX" dirty="0"/>
              <a:t>Comunicación </a:t>
            </a:r>
            <a:endParaRPr lang="es-AR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B9B078F-9A70-4689-BFC8-0796A6BE05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3670" y="1630017"/>
            <a:ext cx="4452730" cy="4399722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s-MX" sz="2400" dirty="0"/>
              <a:t>Proviene del latín </a:t>
            </a:r>
            <a:r>
              <a:rPr lang="es-MX" sz="2400" b="1" i="1" dirty="0" err="1"/>
              <a:t>communicatio</a:t>
            </a:r>
            <a:r>
              <a:rPr lang="es-MX" sz="2400" b="1" i="1" dirty="0"/>
              <a:t>, </a:t>
            </a:r>
            <a:r>
              <a:rPr lang="es-MX" sz="2400" b="1" i="1" dirty="0" err="1"/>
              <a:t>communicationis</a:t>
            </a:r>
            <a:r>
              <a:rPr lang="es-MX" sz="2400" dirty="0"/>
              <a:t>; deriva del verbo latino </a:t>
            </a:r>
            <a:r>
              <a:rPr lang="es-MX" sz="2400" b="1" i="1" dirty="0" err="1"/>
              <a:t>communicare</a:t>
            </a:r>
            <a:r>
              <a:rPr lang="es-MX" sz="2400" dirty="0"/>
              <a:t> </a:t>
            </a:r>
            <a:r>
              <a:rPr lang="es-MX" sz="2400" dirty="0">
                <a:sym typeface="Wingdings" panose="05000000000000000000" pitchFamily="2" charset="2"/>
              </a:rPr>
              <a:t> compartir, intercambiar algo, poner en común.</a:t>
            </a:r>
          </a:p>
          <a:p>
            <a:pPr>
              <a:lnSpc>
                <a:spcPct val="150000"/>
              </a:lnSpc>
            </a:pPr>
            <a:r>
              <a:rPr lang="es-MX" sz="2400" dirty="0">
                <a:sym typeface="Wingdings" panose="05000000000000000000" pitchFamily="2" charset="2"/>
              </a:rPr>
              <a:t>Voz latina </a:t>
            </a:r>
            <a:r>
              <a:rPr lang="es-MX" sz="2400" b="1" i="1" dirty="0" err="1">
                <a:sym typeface="Wingdings" panose="05000000000000000000" pitchFamily="2" charset="2"/>
              </a:rPr>
              <a:t>communis</a:t>
            </a:r>
            <a:r>
              <a:rPr lang="es-MX" sz="2400" dirty="0">
                <a:sym typeface="Wingdings" panose="05000000000000000000" pitchFamily="2" charset="2"/>
              </a:rPr>
              <a:t>  lo común, lo público. </a:t>
            </a:r>
            <a:endParaRPr lang="es-AR" sz="2400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126F4F30-2262-447B-9296-64F0BEE7A0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8224" y="1630017"/>
            <a:ext cx="6055296" cy="4035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9113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5B6A3FD-FB76-4365-BC2F-4668D2C1E9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770554"/>
          </a:xfrm>
        </p:spPr>
        <p:txBody>
          <a:bodyPr>
            <a:normAutofit fontScale="90000"/>
          </a:bodyPr>
          <a:lstStyle/>
          <a:p>
            <a:r>
              <a:rPr lang="es-MX" dirty="0"/>
              <a:t>Percepción social</a:t>
            </a:r>
            <a:endParaRPr lang="es-AR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4692708-06D6-4F00-B8D5-CF499E5EB9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0175" y="1457739"/>
            <a:ext cx="10787268" cy="5274365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s-MX" sz="2400" b="1" u="sng" dirty="0"/>
              <a:t>3 aspectos</a:t>
            </a:r>
            <a:r>
              <a:rPr lang="es-MX" sz="2400" b="1" u="sng" dirty="0">
                <a:sym typeface="Wingdings" panose="05000000000000000000" pitchFamily="2" charset="2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s-MX" sz="2400" dirty="0">
                <a:sym typeface="Wingdings" panose="05000000000000000000" pitchFamily="2" charset="2"/>
              </a:rPr>
              <a:t>El perceptor: persona que esta “oyendo” e intentando comprender;</a:t>
            </a:r>
          </a:p>
          <a:p>
            <a:pPr>
              <a:lnSpc>
                <a:spcPct val="150000"/>
              </a:lnSpc>
            </a:pPr>
            <a:r>
              <a:rPr lang="es-MX" sz="2400" dirty="0">
                <a:sym typeface="Wingdings" panose="05000000000000000000" pitchFamily="2" charset="2"/>
              </a:rPr>
              <a:t>El percibido: persona a la que se “oye” o comprende;</a:t>
            </a:r>
          </a:p>
          <a:p>
            <a:pPr>
              <a:lnSpc>
                <a:spcPct val="150000"/>
              </a:lnSpc>
            </a:pPr>
            <a:r>
              <a:rPr lang="es-MX" sz="2400" dirty="0">
                <a:sym typeface="Wingdings" panose="05000000000000000000" pitchFamily="2" charset="2"/>
              </a:rPr>
              <a:t>La situación: conjunto de fuerzas sociales y no sociales en las cuales ocurre el acto de la percepción social.</a:t>
            </a:r>
          </a:p>
          <a:p>
            <a:pPr>
              <a:lnSpc>
                <a:spcPct val="150000"/>
              </a:lnSpc>
            </a:pPr>
            <a:endParaRPr lang="es-MX" sz="2400" dirty="0">
              <a:sym typeface="Wingdings" panose="05000000000000000000" pitchFamily="2" charset="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s-MX" sz="2400" u="sng" dirty="0">
                <a:sym typeface="Wingdings" panose="05000000000000000000" pitchFamily="2" charset="2"/>
              </a:rPr>
              <a:t>La PS puede mejorarse teniendo en cuenta: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s-MX" sz="2400" dirty="0">
                <a:sym typeface="Wingdings" panose="05000000000000000000" pitchFamily="2" charset="2"/>
              </a:rPr>
              <a:t>Conocernos a nosotros mismos hace más fácil tener percepción precisa acerca de los demás;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s-MX" sz="2400" dirty="0">
                <a:sym typeface="Wingdings" panose="05000000000000000000" pitchFamily="2" charset="2"/>
              </a:rPr>
              <a:t>Las características del observador afectan las que él tiende a ver en los demás. </a:t>
            </a:r>
          </a:p>
          <a:p>
            <a:pPr marL="0" indent="0">
              <a:lnSpc>
                <a:spcPct val="150000"/>
              </a:lnSpc>
              <a:buNone/>
            </a:pPr>
            <a:endParaRPr lang="es-MX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8561555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779F189-CF6C-4B5E-BBCB-AB2E6656FD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744050"/>
          </a:xfrm>
        </p:spPr>
        <p:txBody>
          <a:bodyPr>
            <a:normAutofit fontScale="90000"/>
          </a:bodyPr>
          <a:lstStyle/>
          <a:p>
            <a:r>
              <a:rPr lang="es-MX" dirty="0"/>
              <a:t>Percepción social </a:t>
            </a:r>
            <a:endParaRPr lang="es-AR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332375D-7AE9-43DE-BC6B-CD7F339C44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364975"/>
            <a:ext cx="10463244" cy="5340626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s-MX" sz="2400" dirty="0"/>
              <a:t>La persona que se acepta a sí misma está mas dispuesta a ver favorablemente aspectos de otra persona. </a:t>
            </a:r>
          </a:p>
          <a:p>
            <a:pPr marL="0" indent="0">
              <a:lnSpc>
                <a:spcPct val="150000"/>
              </a:lnSpc>
              <a:buNone/>
            </a:pPr>
            <a:endParaRPr lang="es-MX" sz="2400" dirty="0"/>
          </a:p>
          <a:p>
            <a:pPr marL="0" indent="0">
              <a:lnSpc>
                <a:spcPct val="150000"/>
              </a:lnSpc>
              <a:buNone/>
            </a:pPr>
            <a:r>
              <a:rPr lang="es-MX" sz="2400" u="sng" dirty="0"/>
              <a:t>En consecuencia, la PS está influida por: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MX" sz="2400" dirty="0"/>
              <a:t>Estereotipos. Distorsiones en la percepción de las personas.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MX" sz="2400" dirty="0"/>
              <a:t>Generalizaciones: una impresión general favorable o desfavorable, influye en el juicio y en la evaluación que se hace de otros rasgos específicos de las personas.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MX" sz="2400" dirty="0"/>
              <a:t>Proyección</a:t>
            </a:r>
            <a:r>
              <a:rPr lang="es-MX" sz="2400" dirty="0">
                <a:sym typeface="Wingdings" panose="05000000000000000000" pitchFamily="2" charset="2"/>
              </a:rPr>
              <a:t> mecanismo de defensa, se atribuyen algunas características propias a los demás.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MX" sz="2400" dirty="0">
                <a:sym typeface="Wingdings" panose="05000000000000000000" pitchFamily="2" charset="2"/>
              </a:rPr>
              <a:t>Defensa de percepción: el observador deforma los datos.</a:t>
            </a:r>
            <a:endParaRPr lang="es-MX" sz="2400" dirty="0"/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3203897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BD7A157-A4C0-4985-936F-F1B7E3AA6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717545"/>
          </a:xfrm>
        </p:spPr>
        <p:txBody>
          <a:bodyPr>
            <a:normAutofit fontScale="90000"/>
          </a:bodyPr>
          <a:lstStyle/>
          <a:p>
            <a:r>
              <a:rPr lang="es-MX" dirty="0"/>
              <a:t>Barreras de la comunicación </a:t>
            </a:r>
            <a:endParaRPr lang="es-AR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8B9C364-0D23-4010-BA06-0DBCE3105A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0417" y="1497495"/>
            <a:ext cx="10734261" cy="5247861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s-MX" sz="2400" dirty="0"/>
              <a:t>Sirven de obstáculos o resistencia a la comunicación entre las personas. El mensaje recibido es diferente al que fue enviado. </a:t>
            </a:r>
          </a:p>
          <a:p>
            <a:pPr marL="0" indent="0">
              <a:lnSpc>
                <a:spcPct val="150000"/>
              </a:lnSpc>
              <a:buNone/>
            </a:pPr>
            <a:endParaRPr lang="es-MX" sz="2400" dirty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MX" sz="2400" b="1" dirty="0"/>
              <a:t>Barreras personales</a:t>
            </a:r>
            <a:r>
              <a:rPr lang="es-MX" sz="2400" dirty="0">
                <a:sym typeface="Wingdings" panose="05000000000000000000" pitchFamily="2" charset="2"/>
              </a:rPr>
              <a:t> interferencias derivadas de las limitaciones, emociones y valores humanos del individuo. Limitan o distorsionan la comunicación.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MX" sz="2400" b="1" dirty="0">
                <a:sym typeface="Wingdings" panose="05000000000000000000" pitchFamily="2" charset="2"/>
              </a:rPr>
              <a:t>Barreras físicas</a:t>
            </a:r>
            <a:r>
              <a:rPr lang="es-MX" sz="2400" dirty="0">
                <a:sym typeface="Wingdings" panose="05000000000000000000" pitchFamily="2" charset="2"/>
              </a:rPr>
              <a:t> interferencias del ambiente en donde ocurre la comunicación.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MX" sz="2400" b="1" dirty="0">
                <a:sym typeface="Wingdings" panose="05000000000000000000" pitchFamily="2" charset="2"/>
              </a:rPr>
              <a:t>Barreras semánticas</a:t>
            </a:r>
            <a:r>
              <a:rPr lang="es-MX" sz="2400" dirty="0">
                <a:sym typeface="Wingdings" panose="05000000000000000000" pitchFamily="2" charset="2"/>
              </a:rPr>
              <a:t> las palabras y otras formas de comunicación (no verbal) pueden tener sentidos diferentes para las personas que intervienen. Diferencias de lenguaje. </a:t>
            </a:r>
          </a:p>
          <a:p>
            <a:pPr>
              <a:buFont typeface="Wingdings" panose="05000000000000000000" pitchFamily="2" charset="2"/>
              <a:buChar char="Ø"/>
            </a:pP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680817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F1C8A89-6593-41F5-871D-4AC14EDC86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744050"/>
          </a:xfrm>
        </p:spPr>
        <p:txBody>
          <a:bodyPr>
            <a:normAutofit fontScale="90000"/>
          </a:bodyPr>
          <a:lstStyle/>
          <a:p>
            <a:r>
              <a:rPr lang="es-MX" dirty="0"/>
              <a:t>Barreras de la comunicación </a:t>
            </a:r>
            <a:endParaRPr lang="es-AR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DD9A723-1AAC-4A7F-9E4C-9017133BC9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7" y="1736035"/>
            <a:ext cx="10556009" cy="4916556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s-MX" sz="2400" dirty="0"/>
              <a:t>Otras dificultades: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s-MX" sz="2400" b="1" dirty="0"/>
              <a:t>Omisión</a:t>
            </a:r>
            <a:r>
              <a:rPr lang="es-MX" sz="2400" dirty="0">
                <a:sym typeface="Wingdings" panose="05000000000000000000" pitchFamily="2" charset="2"/>
              </a:rPr>
              <a:t> se omiten, cancelan o cortan ciertas partes o aspectos de la comunicación. Se pierde la esencia del significado.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s-MX" sz="2400" b="1" dirty="0">
                <a:sym typeface="Wingdings" panose="05000000000000000000" pitchFamily="2" charset="2"/>
              </a:rPr>
              <a:t>Distorsión</a:t>
            </a:r>
            <a:r>
              <a:rPr lang="es-MX" sz="2400" dirty="0">
                <a:sym typeface="Wingdings" panose="05000000000000000000" pitchFamily="2" charset="2"/>
              </a:rPr>
              <a:t> el mensaje experimenta alteración, desfiguración, perturbación o modificación, lo cual afecta el significado original.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s-MX" sz="2400" b="1" dirty="0">
                <a:sym typeface="Wingdings" panose="05000000000000000000" pitchFamily="2" charset="2"/>
              </a:rPr>
              <a:t>Sobrecarga</a:t>
            </a:r>
            <a:r>
              <a:rPr lang="es-MX" sz="2400" dirty="0">
                <a:sym typeface="Wingdings" panose="05000000000000000000" pitchFamily="2" charset="2"/>
              </a:rPr>
              <a:t> cantidad de información sobrepasa la capacidad personal del procesamiento del destinatario, se distorsiona el contenido</a:t>
            </a:r>
            <a:r>
              <a:rPr lang="es-AR" sz="2400" dirty="0">
                <a:sym typeface="Wingdings" panose="05000000000000000000" pitchFamily="2" charset="2"/>
              </a:rPr>
              <a:t>.</a:t>
            </a:r>
            <a:endParaRPr lang="es-MX" sz="2400" dirty="0"/>
          </a:p>
        </p:txBody>
      </p:sp>
    </p:spTree>
    <p:extLst>
      <p:ext uri="{BB962C8B-B14F-4D97-AF65-F5344CB8AC3E}">
        <p14:creationId xmlns:p14="http://schemas.microsoft.com/office/powerpoint/2010/main" val="7010541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EB56192-066F-415E-A612-DA5F61C213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2929" y="1073889"/>
            <a:ext cx="8187071" cy="1391016"/>
          </a:xfrm>
        </p:spPr>
        <p:txBody>
          <a:bodyPr>
            <a:normAutofit/>
          </a:bodyPr>
          <a:lstStyle/>
          <a:p>
            <a:r>
              <a:rPr lang="es-MX" sz="4800" dirty="0"/>
              <a:t>RESISTENCIA AL CAMBIO</a:t>
            </a:r>
            <a:endParaRPr lang="es-AR" sz="4800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258A119-1400-456A-82A2-C046B78218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62469" y="2835965"/>
            <a:ext cx="8945217" cy="3776870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s-MX" i="1" cap="none" dirty="0"/>
              <a:t>“Todo sistema físico-químico en equilibrio posee cierta inercia que tiende a reestablecer ese equilibrio, cualquiera sea el origen (externo-interno) y la naturaleza de las acciones que tiendan a modificar el sistema”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s-MX" i="1" cap="none" dirty="0"/>
              <a:t>“Toda modificación producida en el equilibrio de un sistema ocasiona, dentro de este, la aparición de fenómenos que tienden a oponerse a esa modificación y a anular sus efectos”…</a:t>
            </a:r>
          </a:p>
          <a:p>
            <a:pPr marL="0" indent="0">
              <a:lnSpc>
                <a:spcPct val="150000"/>
              </a:lnSpc>
              <a:buNone/>
            </a:pPr>
            <a:endParaRPr lang="es-MX" i="1" dirty="0"/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3208921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DB7CE29-2E01-4806-BE68-40740B9D9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141615"/>
          </a:xfrm>
        </p:spPr>
        <p:txBody>
          <a:bodyPr>
            <a:normAutofit/>
          </a:bodyPr>
          <a:lstStyle/>
          <a:p>
            <a:r>
              <a:rPr lang="es-MX" sz="4400" dirty="0"/>
              <a:t>RESISTENCIA AL CAMBIO</a:t>
            </a:r>
            <a:endParaRPr lang="es-AR" sz="4400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81E3B7D-9A86-4833-B12F-89489D2580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3426" y="1802297"/>
            <a:ext cx="10356574" cy="4077296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s-MX" b="1" u="sng" dirty="0"/>
              <a:t>Lewin </a:t>
            </a:r>
            <a:r>
              <a:rPr lang="es-MX" u="sng" dirty="0">
                <a:sym typeface="Wingdings" panose="05000000000000000000" pitchFamily="2" charset="2"/>
              </a:rPr>
              <a:t> teoría de los equilibrios cuasi estacionarios: </a:t>
            </a:r>
            <a:r>
              <a:rPr lang="es-MX" u="sng" dirty="0"/>
              <a:t> </a:t>
            </a:r>
            <a:r>
              <a:rPr lang="es-MX" dirty="0"/>
              <a:t>toda acción ejercida sobre los grupos para modificar sus propias normas, provocan la aparición de fuerzas que neutralizaran los efectos de esa presión: el equilibrio cuasi estacionario se mantiene, al precio de un acrecentamiento de la tensión interna del grupo.</a:t>
            </a:r>
          </a:p>
          <a:p>
            <a:pPr>
              <a:lnSpc>
                <a:spcPct val="150000"/>
              </a:lnSpc>
            </a:pPr>
            <a:r>
              <a:rPr lang="es-MX" dirty="0"/>
              <a:t>Es mas económico y eficaz tratar de reducir la intensidad de las fuerzas que se oponen a la modificación de las normas del grupo, que ejercer contra esas fuerzas una presión creciente (en favor del cambio) que será quizás muy costosa. (Lewin)</a:t>
            </a:r>
          </a:p>
          <a:p>
            <a:pPr>
              <a:lnSpc>
                <a:spcPct val="150000"/>
              </a:lnSpc>
            </a:pPr>
            <a:endParaRPr lang="es-MX" dirty="0"/>
          </a:p>
          <a:p>
            <a:pPr>
              <a:lnSpc>
                <a:spcPct val="150000"/>
              </a:lnSpc>
            </a:pPr>
            <a:endParaRPr lang="es-MX" dirty="0"/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7200889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5F1D93-B953-45B5-A86E-DA4C88D404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4400" dirty="0"/>
              <a:t>RESISTENCIA AL CAMBIO</a:t>
            </a:r>
            <a:endParaRPr lang="es-AR" sz="4400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CBD1715-A122-4EF3-B6CD-FA1B3BD55E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9687" y="1563756"/>
            <a:ext cx="10290313" cy="5141843"/>
          </a:xfrm>
        </p:spPr>
        <p:txBody>
          <a:bodyPr>
            <a:normAutofit fontScale="925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700"/>
              </a:spcBef>
              <a:spcAft>
                <a:spcPts val="0"/>
              </a:spcAft>
              <a:buClr>
                <a:srgbClr val="2A1A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AR" sz="2000" b="1" i="0" u="sng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Origen de las resistencias:</a:t>
            </a:r>
          </a:p>
          <a:p>
            <a:pPr marL="228600" marR="0" lvl="0" indent="-228600" algn="l" defTabSz="914400" rtl="0" eaLnBrk="1" fontAlgn="auto" latinLnBrk="0" hangingPunct="1">
              <a:lnSpc>
                <a:spcPct val="150000"/>
              </a:lnSpc>
              <a:spcBef>
                <a:spcPts val="700"/>
              </a:spcBef>
              <a:spcAft>
                <a:spcPts val="0"/>
              </a:spcAft>
              <a:buClr>
                <a:srgbClr val="2A1A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A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En relación con la </a:t>
            </a:r>
            <a:r>
              <a:rPr kumimoji="0" lang="es-A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colectividad</a:t>
            </a:r>
            <a:r>
              <a:rPr kumimoji="0" lang="es-A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 en la que se quieren hacer los cambios </a:t>
            </a:r>
            <a:r>
              <a:rPr kumimoji="0" lang="es-A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  <a:sym typeface="Wingdings" panose="05000000000000000000" pitchFamily="2" charset="2"/>
              </a:rPr>
              <a:t> el carácter de los cambios impuestos por la autoridad, implica que estos no tienen en cuenta la experiencia de los interesados. </a:t>
            </a:r>
          </a:p>
          <a:p>
            <a:pPr marL="228600" marR="0" lvl="0" indent="-228600" algn="l" defTabSz="914400" rtl="0" eaLnBrk="1" fontAlgn="auto" latinLnBrk="0" hangingPunct="1">
              <a:lnSpc>
                <a:spcPct val="150000"/>
              </a:lnSpc>
              <a:spcBef>
                <a:spcPts val="700"/>
              </a:spcBef>
              <a:spcAft>
                <a:spcPts val="0"/>
              </a:spcAft>
              <a:buClr>
                <a:srgbClr val="2A1A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A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  <a:sym typeface="Wingdings" panose="05000000000000000000" pitchFamily="2" charset="2"/>
              </a:rPr>
              <a:t>En relación con los </a:t>
            </a:r>
            <a:r>
              <a:rPr kumimoji="0" lang="es-A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  <a:sym typeface="Wingdings" panose="05000000000000000000" pitchFamily="2" charset="2"/>
              </a:rPr>
              <a:t>individuos</a:t>
            </a:r>
            <a:r>
              <a:rPr kumimoji="0" lang="es-A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  <a:sym typeface="Wingdings" panose="05000000000000000000" pitchFamily="2" charset="2"/>
              </a:rPr>
              <a:t> inercia inherente a todo hombre lo incita a vacilar frente a la necesidad de un esfuerzo de transformación. </a:t>
            </a:r>
          </a:p>
          <a:p>
            <a:pPr marL="228600" marR="0" lvl="0" indent="-228600" algn="l" defTabSz="914400" rtl="0" eaLnBrk="1" fontAlgn="auto" latinLnBrk="0" hangingPunct="1">
              <a:lnSpc>
                <a:spcPct val="150000"/>
              </a:lnSpc>
              <a:spcBef>
                <a:spcPts val="700"/>
              </a:spcBef>
              <a:spcAft>
                <a:spcPts val="0"/>
              </a:spcAft>
              <a:buClr>
                <a:srgbClr val="2A1A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A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  <a:sym typeface="Wingdings" panose="05000000000000000000" pitchFamily="2" charset="2"/>
              </a:rPr>
              <a:t>La </a:t>
            </a:r>
            <a:r>
              <a:rPr kumimoji="0" lang="es-A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  <a:sym typeface="Wingdings" panose="05000000000000000000" pitchFamily="2" charset="2"/>
              </a:rPr>
              <a:t>ansiedad</a:t>
            </a:r>
            <a:r>
              <a:rPr kumimoji="0" lang="es-A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  <a:sym typeface="Wingdings" panose="05000000000000000000" pitchFamily="2" charset="2"/>
              </a:rPr>
              <a:t> que genera la perspectiva de cambio provoca una reacción de oposición. </a:t>
            </a:r>
          </a:p>
          <a:p>
            <a:pPr>
              <a:lnSpc>
                <a:spcPct val="150000"/>
              </a:lnSpc>
            </a:pPr>
            <a:r>
              <a:rPr lang="es-MX" sz="2000" dirty="0"/>
              <a:t>Dependientes de la </a:t>
            </a:r>
            <a:r>
              <a:rPr lang="es-MX" sz="2000" b="1" dirty="0"/>
              <a:t>interacción del grupo</a:t>
            </a:r>
            <a:r>
              <a:rPr lang="es-MX" sz="2000" dirty="0">
                <a:sym typeface="Wingdings" panose="05000000000000000000" pitchFamily="2" charset="2"/>
              </a:rPr>
              <a:t> el grupo ejerce presión para lograr uniformidad en sus rendimientos individuales;</a:t>
            </a:r>
          </a:p>
          <a:p>
            <a:pPr>
              <a:lnSpc>
                <a:spcPct val="150000"/>
              </a:lnSpc>
            </a:pPr>
            <a:r>
              <a:rPr lang="es-MX" sz="2000" dirty="0">
                <a:sym typeface="Wingdings" panose="05000000000000000000" pitchFamily="2" charset="2"/>
              </a:rPr>
              <a:t>Además de los factores externos, existe en la persona una tendencia endógena a evitar su separación de la norma emitida por el grupo. </a:t>
            </a:r>
          </a:p>
          <a:p>
            <a:pPr marL="228600" marR="0" lvl="0" indent="-228600" algn="l" defTabSz="914400" rtl="0" eaLnBrk="1" fontAlgn="auto" latinLnBrk="0" hangingPunct="1">
              <a:lnSpc>
                <a:spcPct val="150000"/>
              </a:lnSpc>
              <a:spcBef>
                <a:spcPts val="700"/>
              </a:spcBef>
              <a:spcAft>
                <a:spcPts val="0"/>
              </a:spcAft>
              <a:buClr>
                <a:srgbClr val="2A1A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s-AR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  <a:sym typeface="Wingdings" panose="05000000000000000000" pitchFamily="2" charset="2"/>
            </a:endParaRPr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5747972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EA2EE8-46C8-40DE-BB1C-038EA5D6AC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876572"/>
          </a:xfrm>
        </p:spPr>
        <p:txBody>
          <a:bodyPr>
            <a:normAutofit/>
          </a:bodyPr>
          <a:lstStyle/>
          <a:p>
            <a:r>
              <a:rPr lang="es-MX" sz="4400" dirty="0"/>
              <a:t>RESISTENCIA AL CAMBIO</a:t>
            </a:r>
            <a:endParaRPr lang="es-AR" sz="4400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EBDB54E-5F5B-4CB8-990D-91035BCB5B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0174" y="1590261"/>
            <a:ext cx="10369826" cy="5168348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s-AR" sz="2000" b="1" u="sng" dirty="0"/>
              <a:t>Experiencia de </a:t>
            </a:r>
            <a:r>
              <a:rPr lang="es-AR" sz="2000" b="1" u="sng" dirty="0" err="1"/>
              <a:t>Coch</a:t>
            </a:r>
            <a:r>
              <a:rPr lang="es-AR" sz="2000" b="1" u="sng" dirty="0"/>
              <a:t> y French (1948) –teoría de Lewin llevada a la industria-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AR" sz="2000" dirty="0"/>
              <a:t>Las obligaciones libremente debatidas y luego aceptadas por un grupo, con el objetivo de desarrollar un proyecto que desean, son menos frustrantes para los participantes que las que son impuestas sin posibilidad de discusión. </a:t>
            </a:r>
          </a:p>
          <a:p>
            <a:pPr marL="228600" marR="0" lvl="0" indent="-228600" algn="l" defTabSz="914400" rtl="0" eaLnBrk="1" fontAlgn="auto" latinLnBrk="0" hangingPunct="1">
              <a:lnSpc>
                <a:spcPct val="150000"/>
              </a:lnSpc>
              <a:spcBef>
                <a:spcPts val="700"/>
              </a:spcBef>
              <a:spcAft>
                <a:spcPts val="0"/>
              </a:spcAft>
              <a:buClr>
                <a:srgbClr val="2A1A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Un cambio estable en las normas de un grupo exige nuevo consenso que se obtiene mediante amplias posibilidades de expresión que permiten por si mismas una autorregulación del grupo</a:t>
            </a:r>
            <a:r>
              <a:rPr kumimoji="0" lang="es-MX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  <a:sym typeface="Wingdings" panose="05000000000000000000" pitchFamily="2" charset="2"/>
              </a:rPr>
              <a:t> concierne no solo al cumplimiento de la tarea, sino también a las actitudes, las percepciones, las motivaciones individuales y grupales; a la comunicación continuamente mejorada.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700"/>
              </a:spcBef>
              <a:spcAft>
                <a:spcPts val="0"/>
              </a:spcAft>
              <a:buClr>
                <a:srgbClr val="2A1A00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s-MX" sz="2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  <a:sym typeface="Wingdings" panose="05000000000000000000" pitchFamily="2" charset="2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50000"/>
              </a:lnSpc>
              <a:spcBef>
                <a:spcPts val="700"/>
              </a:spcBef>
              <a:spcAft>
                <a:spcPts val="0"/>
              </a:spcAft>
              <a:buClr>
                <a:srgbClr val="2A1A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  <a:sym typeface="Wingdings" panose="05000000000000000000" pitchFamily="2" charset="2"/>
              </a:rPr>
              <a:t>Teniendo en cuenta aspiraciones individuales y grupales ,mayor libertad de expresión y márgenes de iniciativas mas amplios menos conflictos. </a:t>
            </a:r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95740737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E795260-3D90-4138-8CFC-9012039F3B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596023"/>
          </a:xfrm>
        </p:spPr>
        <p:txBody>
          <a:bodyPr>
            <a:normAutofit fontScale="90000"/>
          </a:bodyPr>
          <a:lstStyle/>
          <a:p>
            <a:r>
              <a:rPr lang="es-MX" dirty="0"/>
              <a:t>Comunicación </a:t>
            </a:r>
            <a:endParaRPr lang="es-AR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16C05F2-0B88-415C-9D3C-2D10570CBA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s-MX" sz="2400" i="1" dirty="0"/>
              <a:t>“La comunicación es la primera área a estudiar en las interacciones humanas y los métodos para cambiar o influir en el comportamiento. En esta área, cada persona puede hacer grandes progresos para mejorar su propia eficacia en sus relaciones interpersonales o con el mundo externo</a:t>
            </a:r>
            <a:r>
              <a:rPr lang="es-MX" sz="2400" i="1"/>
              <a:t>. 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s-MX" sz="2400" i="1"/>
              <a:t>También </a:t>
            </a:r>
            <a:r>
              <a:rPr lang="es-MX" sz="2400" i="1" dirty="0"/>
              <a:t>es el área de mayores malentendidos y conflictos entre dos o mas personas, entre miembros de un grupo, entre grupos y en la organización como sistema”. </a:t>
            </a:r>
            <a:endParaRPr lang="es-AR" sz="2400" i="1" dirty="0"/>
          </a:p>
        </p:txBody>
      </p:sp>
    </p:spTree>
    <p:extLst>
      <p:ext uri="{BB962C8B-B14F-4D97-AF65-F5344CB8AC3E}">
        <p14:creationId xmlns:p14="http://schemas.microsoft.com/office/powerpoint/2010/main" val="18140180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EB6A90-46D0-4DA0-B93B-3FD8953309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942832"/>
          </a:xfrm>
        </p:spPr>
        <p:txBody>
          <a:bodyPr>
            <a:normAutofit/>
          </a:bodyPr>
          <a:lstStyle/>
          <a:p>
            <a:pPr algn="ctr"/>
            <a:r>
              <a:rPr lang="es-MX" dirty="0"/>
              <a:t>Comunicación </a:t>
            </a:r>
            <a:endParaRPr lang="es-AR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E544DF6-C2C2-4E75-BB48-2CFF5A241D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6923" y="1630017"/>
            <a:ext cx="10628242" cy="522798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s-MX" sz="2400" dirty="0"/>
              <a:t>Las personas en constante interacción con otras y con sus ambientes.</a:t>
            </a:r>
          </a:p>
          <a:p>
            <a:pPr>
              <a:lnSpc>
                <a:spcPct val="150000"/>
              </a:lnSpc>
            </a:pPr>
            <a:r>
              <a:rPr lang="es-MX" sz="2400" dirty="0"/>
              <a:t>Transferencia de información y significado de una persona a otra.</a:t>
            </a:r>
          </a:p>
          <a:p>
            <a:pPr>
              <a:lnSpc>
                <a:spcPct val="150000"/>
              </a:lnSpc>
            </a:pPr>
            <a:r>
              <a:rPr lang="es-MX" sz="2400" dirty="0"/>
              <a:t>Manera de relacionarnos</a:t>
            </a:r>
            <a:r>
              <a:rPr lang="es-MX" sz="2400" dirty="0">
                <a:sym typeface="Wingdings" panose="05000000000000000000" pitchFamily="2" charset="2"/>
              </a:rPr>
              <a:t></a:t>
            </a:r>
            <a:r>
              <a:rPr lang="es-MX" sz="2400" dirty="0"/>
              <a:t> ideas, datos, pensamientos, etc.</a:t>
            </a:r>
          </a:p>
          <a:p>
            <a:pPr>
              <a:lnSpc>
                <a:spcPct val="150000"/>
              </a:lnSpc>
            </a:pPr>
            <a:r>
              <a:rPr lang="es-MX" sz="2400" dirty="0"/>
              <a:t>Transacciones entre personas.</a:t>
            </a:r>
          </a:p>
          <a:p>
            <a:pPr>
              <a:lnSpc>
                <a:spcPct val="150000"/>
              </a:lnSpc>
            </a:pPr>
            <a:r>
              <a:rPr lang="es-MX" sz="2400" dirty="0"/>
              <a:t>Se necesitan al menos dos, se completa la comunicación cuando hay receptor.</a:t>
            </a:r>
          </a:p>
          <a:p>
            <a:pPr>
              <a:lnSpc>
                <a:spcPct val="150000"/>
              </a:lnSpc>
            </a:pPr>
            <a:r>
              <a:rPr lang="es-MX" sz="2400" dirty="0"/>
              <a:t>Las organizaciones no existen sin comunicación </a:t>
            </a:r>
            <a:r>
              <a:rPr lang="es-MX" sz="2400" dirty="0">
                <a:sym typeface="Wingdings" panose="05000000000000000000" pitchFamily="2" charset="2"/>
              </a:rPr>
              <a:t> red que integra y coordina todas sus operaciones. </a:t>
            </a:r>
            <a:endParaRPr lang="es-MX" sz="2400" dirty="0"/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9742266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1E8A31-028D-469D-981B-80BB329F87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744050"/>
          </a:xfrm>
        </p:spPr>
        <p:txBody>
          <a:bodyPr>
            <a:normAutofit/>
          </a:bodyPr>
          <a:lstStyle/>
          <a:p>
            <a:r>
              <a:rPr lang="es-MX" sz="4400" dirty="0"/>
              <a:t>Comprensión de la Comunicación </a:t>
            </a:r>
            <a:endParaRPr lang="es-AR" sz="4400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24888A2-771F-425A-B6CD-5D6B2E7398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603513"/>
            <a:ext cx="10516252" cy="4872102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s-MX" sz="2400" b="1" u="sng" dirty="0">
                <a:sym typeface="Wingdings" panose="05000000000000000000" pitchFamily="2" charset="2"/>
              </a:rPr>
              <a:t>3 elementos básicos:</a:t>
            </a:r>
          </a:p>
          <a:p>
            <a:pPr>
              <a:lnSpc>
                <a:spcPct val="150000"/>
              </a:lnSpc>
            </a:pPr>
            <a:r>
              <a:rPr lang="es-AR" sz="2400" b="1" dirty="0"/>
              <a:t>Dato: </a:t>
            </a:r>
            <a:r>
              <a:rPr lang="es-AR" sz="2400" dirty="0"/>
              <a:t>registro de determinado evento o suceso. Conjunto de datos que se procesan. </a:t>
            </a:r>
          </a:p>
          <a:p>
            <a:pPr>
              <a:lnSpc>
                <a:spcPct val="150000"/>
              </a:lnSpc>
            </a:pPr>
            <a:r>
              <a:rPr lang="es-AR" sz="2400" b="1" dirty="0"/>
              <a:t>Información</a:t>
            </a:r>
            <a:r>
              <a:rPr lang="es-AR" sz="2400" dirty="0"/>
              <a:t>: conjunto de datos con determinado significado.</a:t>
            </a:r>
          </a:p>
          <a:p>
            <a:pPr>
              <a:lnSpc>
                <a:spcPct val="150000"/>
              </a:lnSpc>
            </a:pPr>
            <a:r>
              <a:rPr lang="es-AR" sz="2400" b="1" dirty="0"/>
              <a:t>Comunicación: </a:t>
            </a:r>
            <a:r>
              <a:rPr lang="es-AR" sz="2400" dirty="0"/>
              <a:t>información transmitida a alguien y se comparte. Es necesario que el destinatario reciba y comprenda. La simple transmisión de </a:t>
            </a:r>
            <a:r>
              <a:rPr lang="es-AR" sz="2400" dirty="0" err="1"/>
              <a:t>info</a:t>
            </a:r>
            <a:r>
              <a:rPr lang="es-AR" sz="2400" dirty="0"/>
              <a:t> no implica comunicación. </a:t>
            </a:r>
          </a:p>
          <a:p>
            <a:pPr>
              <a:lnSpc>
                <a:spcPct val="150000"/>
              </a:lnSpc>
            </a:pPr>
            <a:r>
              <a:rPr lang="es-AR" sz="2400" b="1" dirty="0"/>
              <a:t>Comunicar: </a:t>
            </a:r>
            <a:r>
              <a:rPr lang="es-AR" sz="2400" dirty="0"/>
              <a:t>volver común a una o varias personas cierta información. </a:t>
            </a:r>
          </a:p>
        </p:txBody>
      </p:sp>
    </p:spTree>
    <p:extLst>
      <p:ext uri="{BB962C8B-B14F-4D97-AF65-F5344CB8AC3E}">
        <p14:creationId xmlns:p14="http://schemas.microsoft.com/office/powerpoint/2010/main" val="38025945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8DF58B5-E22D-4406-99D3-BC0EC959E5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691041"/>
          </a:xfrm>
        </p:spPr>
        <p:txBody>
          <a:bodyPr>
            <a:normAutofit fontScale="90000"/>
          </a:bodyPr>
          <a:lstStyle/>
          <a:p>
            <a:pPr algn="ctr"/>
            <a:r>
              <a:rPr lang="es-MX" dirty="0"/>
              <a:t>Comunicación </a:t>
            </a:r>
            <a:endParaRPr lang="es-AR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05E8D325-3DCB-4080-975C-2D7E53E22D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7739" y="1136473"/>
            <a:ext cx="9077739" cy="5339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3958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69B9FF2-AB4D-4685-B1B1-82366A81E2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596023"/>
          </a:xfrm>
        </p:spPr>
        <p:txBody>
          <a:bodyPr>
            <a:normAutofit fontScale="90000"/>
          </a:bodyPr>
          <a:lstStyle/>
          <a:p>
            <a:r>
              <a:rPr lang="es-MX" dirty="0"/>
              <a:t>Comunicación </a:t>
            </a:r>
            <a:endParaRPr lang="es-AR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9AE45FC-49D1-401A-9183-4B07E89BB5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9929" y="1205948"/>
            <a:ext cx="10721009" cy="5526155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s-MX" sz="2400" b="1" u="sng" dirty="0"/>
              <a:t>Principales funciones dentro de un grupo u organización:</a:t>
            </a:r>
          </a:p>
          <a:p>
            <a:pPr>
              <a:lnSpc>
                <a:spcPct val="150000"/>
              </a:lnSpc>
            </a:pPr>
            <a:r>
              <a:rPr lang="es-MX" sz="2400" b="1" dirty="0"/>
              <a:t>Control</a:t>
            </a:r>
            <a:r>
              <a:rPr lang="es-MX" sz="2400" dirty="0">
                <a:sym typeface="Wingdings" panose="05000000000000000000" pitchFamily="2" charset="2"/>
              </a:rPr>
              <a:t> actúa para controlar el comportamiento de los miembros. Las </a:t>
            </a:r>
            <a:r>
              <a:rPr lang="es-MX" sz="2400" dirty="0" err="1">
                <a:sym typeface="Wingdings" panose="05000000000000000000" pitchFamily="2" charset="2"/>
              </a:rPr>
              <a:t>org</a:t>
            </a:r>
            <a:r>
              <a:rPr lang="es-MX" sz="2400" dirty="0">
                <a:sym typeface="Wingdings" panose="05000000000000000000" pitchFamily="2" charset="2"/>
              </a:rPr>
              <a:t> tienen jerarquías de autoridad y lineamientos formales (también informales) que se exige que los empleados sigan. </a:t>
            </a:r>
          </a:p>
          <a:p>
            <a:pPr>
              <a:lnSpc>
                <a:spcPct val="150000"/>
              </a:lnSpc>
            </a:pPr>
            <a:r>
              <a:rPr lang="es-MX" sz="2400" b="1" dirty="0">
                <a:sym typeface="Wingdings" panose="05000000000000000000" pitchFamily="2" charset="2"/>
              </a:rPr>
              <a:t>Motivación</a:t>
            </a:r>
            <a:r>
              <a:rPr lang="es-MX" sz="2400" dirty="0">
                <a:sym typeface="Wingdings" panose="05000000000000000000" pitchFamily="2" charset="2"/>
              </a:rPr>
              <a:t> la C la impulsa, aclara a los empleados lo que se hace, qué tan bien se hace y lo que puede hacer para mejorar el desempeño.</a:t>
            </a:r>
          </a:p>
          <a:p>
            <a:pPr>
              <a:lnSpc>
                <a:spcPct val="150000"/>
              </a:lnSpc>
            </a:pPr>
            <a:r>
              <a:rPr lang="es-MX" sz="2400" b="1" dirty="0">
                <a:sym typeface="Wingdings" panose="05000000000000000000" pitchFamily="2" charset="2"/>
              </a:rPr>
              <a:t>Expresión emocional</a:t>
            </a:r>
            <a:r>
              <a:rPr lang="es-MX" sz="2400" dirty="0">
                <a:sym typeface="Wingdings" panose="05000000000000000000" pitchFamily="2" charset="2"/>
              </a:rPr>
              <a:t> para muchos el trabajo como principal fuente de interacción social. Se expresan frustraciones y sentimientos de satisfacción, entre otros. </a:t>
            </a:r>
          </a:p>
          <a:p>
            <a:pPr>
              <a:lnSpc>
                <a:spcPct val="150000"/>
              </a:lnSpc>
            </a:pPr>
            <a:r>
              <a:rPr lang="es-MX" sz="2400" b="1" dirty="0">
                <a:sym typeface="Wingdings" panose="05000000000000000000" pitchFamily="2" charset="2"/>
              </a:rPr>
              <a:t>Información</a:t>
            </a:r>
            <a:r>
              <a:rPr lang="es-MX" sz="2400" dirty="0">
                <a:sym typeface="Wingdings" panose="05000000000000000000" pitchFamily="2" charset="2"/>
              </a:rPr>
              <a:t> para la toma de decisiones por medio de la transmisión de datos para identificar y evaluar las alternativas de selección. </a:t>
            </a:r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0881462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5A12C3-8DA3-4E97-9C11-A466CDA044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744050"/>
          </a:xfrm>
        </p:spPr>
        <p:txBody>
          <a:bodyPr>
            <a:normAutofit fontScale="90000"/>
          </a:bodyPr>
          <a:lstStyle/>
          <a:p>
            <a:r>
              <a:rPr lang="es-MX" dirty="0"/>
              <a:t>Comunicación </a:t>
            </a:r>
            <a:endParaRPr lang="es-AR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1959CF6-038A-4D76-BD51-FEFEF89CB8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6922" y="1961321"/>
            <a:ext cx="10668000" cy="451429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s-MX" sz="2400" b="1" dirty="0"/>
              <a:t>Proceso de comunicación </a:t>
            </a:r>
            <a:r>
              <a:rPr lang="es-MX" sz="2400" dirty="0">
                <a:sym typeface="Wingdings" panose="05000000000000000000" pitchFamily="2" charset="2"/>
              </a:rPr>
              <a:t> </a:t>
            </a:r>
            <a:r>
              <a:rPr lang="es-MX" sz="2400" u="sng" dirty="0">
                <a:sym typeface="Wingdings" panose="05000000000000000000" pitchFamily="2" charset="2"/>
              </a:rPr>
              <a:t>sistema abierto</a:t>
            </a:r>
            <a:r>
              <a:rPr lang="es-MX" sz="2400" dirty="0">
                <a:sym typeface="Wingdings" panose="05000000000000000000" pitchFamily="2" charset="2"/>
              </a:rPr>
              <a:t> </a:t>
            </a:r>
            <a:r>
              <a:rPr lang="es-MX" sz="2400" b="1" i="1" dirty="0">
                <a:sym typeface="Wingdings" panose="05000000000000000000" pitchFamily="2" charset="2"/>
              </a:rPr>
              <a:t>ruidos: </a:t>
            </a:r>
            <a:r>
              <a:rPr lang="es-MX" sz="2400" dirty="0">
                <a:sym typeface="Wingdings" panose="05000000000000000000" pitchFamily="2" charset="2"/>
              </a:rPr>
              <a:t>perturbaciones que tienden a desfigurar o alterar los mensajes. Interferencia procedente del ambiente.</a:t>
            </a:r>
          </a:p>
          <a:p>
            <a:pPr>
              <a:lnSpc>
                <a:spcPct val="150000"/>
              </a:lnSpc>
            </a:pPr>
            <a:r>
              <a:rPr lang="es-MX" sz="2400" dirty="0">
                <a:sym typeface="Wingdings" panose="05000000000000000000" pitchFamily="2" charset="2"/>
              </a:rPr>
              <a:t>Proceso de doble vía que implica retroalimentación: solo es efectivo cuando el destinatario interpreta y comprende el mensaje.</a:t>
            </a:r>
          </a:p>
          <a:p>
            <a:pPr>
              <a:lnSpc>
                <a:spcPct val="150000"/>
              </a:lnSpc>
            </a:pPr>
            <a:r>
              <a:rPr lang="es-MX" sz="2400" dirty="0">
                <a:sym typeface="Wingdings" panose="05000000000000000000" pitchFamily="2" charset="2"/>
              </a:rPr>
              <a:t>La señal puede experimentar perdidas, mutilaciones, distorsiones, acompañada de ruidos, interferencias, vacíos, amplificaciones o desvíos.</a:t>
            </a:r>
          </a:p>
        </p:txBody>
      </p:sp>
    </p:spTree>
    <p:extLst>
      <p:ext uri="{BB962C8B-B14F-4D97-AF65-F5344CB8AC3E}">
        <p14:creationId xmlns:p14="http://schemas.microsoft.com/office/powerpoint/2010/main" val="38724219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920B56-CED5-422B-970D-EDC4107575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704293"/>
          </a:xfrm>
        </p:spPr>
        <p:txBody>
          <a:bodyPr>
            <a:normAutofit fontScale="90000"/>
          </a:bodyPr>
          <a:lstStyle/>
          <a:p>
            <a:r>
              <a:rPr lang="es-MX" dirty="0"/>
              <a:t>Dirección de la comunicación </a:t>
            </a:r>
            <a:endParaRPr lang="es-AR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4EB782C-2A69-428C-99D6-67772D4688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789043"/>
            <a:ext cx="10178322" cy="4797287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s-MX" sz="2400" b="1" u="sng" dirty="0"/>
              <a:t>C hacia abajo</a:t>
            </a:r>
            <a:r>
              <a:rPr lang="es-MX" sz="2400" dirty="0">
                <a:sym typeface="Wingdings" panose="05000000000000000000" pitchFamily="2" charset="2"/>
              </a:rPr>
              <a:t> fluye desde un nivel de un grupo u organización hacia otro nivel inferior. La utilizan líderes y gerentes para asignar metas, dar instrucciones, informar de políticas y procedimientos; señalar problemas que necesitan atención y proveer retroalimentación acerca del desempeño. </a:t>
            </a:r>
          </a:p>
          <a:p>
            <a:pPr>
              <a:lnSpc>
                <a:spcPct val="150000"/>
              </a:lnSpc>
            </a:pPr>
            <a:r>
              <a:rPr lang="es-MX" sz="2400" dirty="0">
                <a:sym typeface="Wingdings" panose="05000000000000000000" pitchFamily="2" charset="2"/>
              </a:rPr>
              <a:t>No tiene que ser oral o cara a cara. Puede ser mediante cartas; correo electrónico, etc. </a:t>
            </a:r>
          </a:p>
          <a:p>
            <a:pPr>
              <a:lnSpc>
                <a:spcPct val="150000"/>
              </a:lnSpc>
            </a:pPr>
            <a:r>
              <a:rPr lang="es-MX" sz="2400" dirty="0">
                <a:sym typeface="Wingdings" panose="05000000000000000000" pitchFamily="2" charset="2"/>
              </a:rPr>
              <a:t>Se deben dar explicaciones del por qué de la decisión (incrementa el compromiso de los trabajadores)</a:t>
            </a:r>
          </a:p>
          <a:p>
            <a:pPr>
              <a:lnSpc>
                <a:spcPct val="150000"/>
              </a:lnSpc>
            </a:pPr>
            <a:r>
              <a:rPr lang="es-MX" sz="2400" dirty="0">
                <a:sym typeface="Wingdings" panose="05000000000000000000" pitchFamily="2" charset="2"/>
              </a:rPr>
              <a:t>Naturaleza de un solo sentido. Informan pero no piden consejo ni opinión. </a:t>
            </a:r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8632972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8B74138-84C6-4851-88FA-19B9FB4912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596023"/>
          </a:xfrm>
        </p:spPr>
        <p:txBody>
          <a:bodyPr>
            <a:normAutofit fontScale="90000"/>
          </a:bodyPr>
          <a:lstStyle/>
          <a:p>
            <a:r>
              <a:rPr lang="es-MX" dirty="0"/>
              <a:t>Dirección de la información </a:t>
            </a:r>
            <a:endParaRPr lang="es-AR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A3A9230-1FA1-4923-BBBC-B85AA0D026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749287"/>
            <a:ext cx="10178322" cy="4726328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s-MX" sz="2400" b="1" u="sng" dirty="0"/>
              <a:t>C. hacia arriba </a:t>
            </a:r>
            <a:r>
              <a:rPr lang="es-MX" sz="2400" b="1" u="sng" dirty="0">
                <a:sym typeface="Wingdings" panose="05000000000000000000" pitchFamily="2" charset="2"/>
              </a:rPr>
              <a:t> </a:t>
            </a:r>
            <a:r>
              <a:rPr lang="es-MX" sz="2400" dirty="0">
                <a:sym typeface="Wingdings" panose="05000000000000000000" pitchFamily="2" charset="2"/>
              </a:rPr>
              <a:t>fluye hacia un nivel superior del grupo u organización. Proporciona retroalimentación a los superiores, información sobre el progreso de las metas y plantear nuevos problemas. </a:t>
            </a:r>
          </a:p>
          <a:p>
            <a:pPr>
              <a:lnSpc>
                <a:spcPct val="150000"/>
              </a:lnSpc>
            </a:pPr>
            <a:r>
              <a:rPr lang="es-MX" sz="2400" dirty="0">
                <a:sym typeface="Wingdings" panose="05000000000000000000" pitchFamily="2" charset="2"/>
              </a:rPr>
              <a:t>Mantiene a los gerentes informados sobre como se sienten los empleados hacia sus trabajos, con los colegas y la organización en general.</a:t>
            </a:r>
          </a:p>
          <a:p>
            <a:pPr>
              <a:lnSpc>
                <a:spcPct val="150000"/>
              </a:lnSpc>
            </a:pPr>
            <a:r>
              <a:rPr lang="es-MX" sz="2400" dirty="0">
                <a:sym typeface="Wingdings" panose="05000000000000000000" pitchFamily="2" charset="2"/>
              </a:rPr>
              <a:t>Mejorar la comunicación: reducir distracciones; captar la atención de los jefes, no entrar en discusiones tortuosas; acciones posibles y preparación de agenda. </a:t>
            </a:r>
            <a:endParaRPr lang="es-AR" sz="2400" dirty="0"/>
          </a:p>
        </p:txBody>
      </p:sp>
    </p:spTree>
    <p:extLst>
      <p:ext uri="{BB962C8B-B14F-4D97-AF65-F5344CB8AC3E}">
        <p14:creationId xmlns:p14="http://schemas.microsoft.com/office/powerpoint/2010/main" val="3993798472"/>
      </p:ext>
    </p:extLst>
  </p:cSld>
  <p:clrMapOvr>
    <a:masterClrMapping/>
  </p:clrMapOvr>
</p:sld>
</file>

<file path=ppt/theme/theme1.xml><?xml version="1.0" encoding="utf-8"?>
<a:theme xmlns:a="http://schemas.openxmlformats.org/drawingml/2006/main" name="Distintivo">
  <a:themeElements>
    <a:clrScheme name="Distintivo">
      <a:dk1>
        <a:sysClr val="windowText" lastClr="000000"/>
      </a:dk1>
      <a:lt1>
        <a:sysClr val="window" lastClr="FFFFFF"/>
      </a:lt1>
      <a:dk2>
        <a:srgbClr val="171312"/>
      </a:dk2>
      <a:lt2>
        <a:srgbClr val="F7F0DF"/>
      </a:lt2>
      <a:accent1>
        <a:srgbClr val="53AE6E"/>
      </a:accent1>
      <a:accent2>
        <a:srgbClr val="326267"/>
      </a:accent2>
      <a:accent3>
        <a:srgbClr val="C5C34A"/>
      </a:accent3>
      <a:accent4>
        <a:srgbClr val="BF6546"/>
      </a:accent4>
      <a:accent5>
        <a:srgbClr val="81B5A8"/>
      </a:accent5>
      <a:accent6>
        <a:srgbClr val="636455"/>
      </a:accent6>
      <a:hlink>
        <a:srgbClr val="81B5A8"/>
      </a:hlink>
      <a:folHlink>
        <a:srgbClr val="936888"/>
      </a:folHlink>
    </a:clrScheme>
    <a:fontScheme name="Distintivo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stintivo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A1A3E1F0-B5EF-49C5-810A-B1B32AEDDC8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TM10001106[[fn=Distintivo]]</Template>
  <TotalTime>310</TotalTime>
  <Words>2267</Words>
  <Application>Microsoft Office PowerPoint</Application>
  <PresentationFormat>Panorámica</PresentationFormat>
  <Paragraphs>149</Paragraphs>
  <Slides>28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28</vt:i4>
      </vt:variant>
    </vt:vector>
  </HeadingPairs>
  <TitlesOfParts>
    <vt:vector size="33" baseType="lpstr">
      <vt:lpstr>Arial</vt:lpstr>
      <vt:lpstr>Gill Sans MT</vt:lpstr>
      <vt:lpstr>Impact</vt:lpstr>
      <vt:lpstr>Wingdings</vt:lpstr>
      <vt:lpstr>Distintivo</vt:lpstr>
      <vt:lpstr>Comunicación </vt:lpstr>
      <vt:lpstr>Comunicación </vt:lpstr>
      <vt:lpstr>Comunicación </vt:lpstr>
      <vt:lpstr>Comprensión de la Comunicación </vt:lpstr>
      <vt:lpstr>Comunicación </vt:lpstr>
      <vt:lpstr>Comunicación </vt:lpstr>
      <vt:lpstr>Comunicación </vt:lpstr>
      <vt:lpstr>Dirección de la comunicación </vt:lpstr>
      <vt:lpstr>Dirección de la información </vt:lpstr>
      <vt:lpstr>Dirección de la comunicación </vt:lpstr>
      <vt:lpstr>Comunicación interpersonal</vt:lpstr>
      <vt:lpstr>Comunicación interpersonal</vt:lpstr>
      <vt:lpstr>Comunicación organizacional</vt:lpstr>
      <vt:lpstr>Presentación de PowerPoint</vt:lpstr>
      <vt:lpstr>Algunos supuestos basados en investigaciones: </vt:lpstr>
      <vt:lpstr>Algunos supuestos basados en investigaciones: </vt:lpstr>
      <vt:lpstr>Algunos supuestos basados en investigaciones:</vt:lpstr>
      <vt:lpstr>Comunicación </vt:lpstr>
      <vt:lpstr>Comunicación </vt:lpstr>
      <vt:lpstr>Percepción social</vt:lpstr>
      <vt:lpstr>Percepción social </vt:lpstr>
      <vt:lpstr>Barreras de la comunicación </vt:lpstr>
      <vt:lpstr>Barreras de la comunicación </vt:lpstr>
      <vt:lpstr>RESISTENCIA AL CAMBIO</vt:lpstr>
      <vt:lpstr>RESISTENCIA AL CAMBIO</vt:lpstr>
      <vt:lpstr>RESISTENCIA AL CAMBIO</vt:lpstr>
      <vt:lpstr>RESISTENCIA AL CAMBIO</vt:lpstr>
      <vt:lpstr>Comunicación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Comunicación </dc:title>
  <dc:creator>Usuario</dc:creator>
  <cp:lastModifiedBy>joaquin11delosreyes@gmail.com</cp:lastModifiedBy>
  <cp:revision>4</cp:revision>
  <dcterms:created xsi:type="dcterms:W3CDTF">2023-04-26T13:04:01Z</dcterms:created>
  <dcterms:modified xsi:type="dcterms:W3CDTF">2025-05-21T17:46:41Z</dcterms:modified>
</cp:coreProperties>
</file>