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EA0E2A-F058-4832-8539-F1C61139A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2" y="2213113"/>
            <a:ext cx="10530382" cy="2319130"/>
          </a:xfrm>
        </p:spPr>
        <p:txBody>
          <a:bodyPr/>
          <a:lstStyle/>
          <a:p>
            <a:r>
              <a:rPr lang="es-MX" sz="6000" dirty="0"/>
              <a:t>Comunicación </a:t>
            </a:r>
            <a:br>
              <a:rPr lang="es-MX" sz="6000" dirty="0"/>
            </a:br>
            <a:r>
              <a:rPr lang="es-MX" sz="6000" dirty="0"/>
              <a:t>2da parte</a:t>
            </a:r>
            <a:endParaRPr lang="es-AR" sz="6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A3CCF4-B344-4BEC-817F-B147A8AD45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Chiavenato / Robbins y </a:t>
            </a:r>
            <a:r>
              <a:rPr lang="es-MX" dirty="0" err="1"/>
              <a:t>judge</a:t>
            </a:r>
            <a:endParaRPr lang="es-MX" dirty="0"/>
          </a:p>
          <a:p>
            <a:r>
              <a:rPr lang="es-MX" dirty="0"/>
              <a:t>Moscovici / </a:t>
            </a:r>
            <a:r>
              <a:rPr lang="es-MX" dirty="0" err="1"/>
              <a:t>anzieu</a:t>
            </a:r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41549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93BE47-F7C0-459D-86E2-948BCF492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MX" sz="4000" dirty="0"/>
              <a:t>Roles y actitudes 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6D168A-15C5-407D-8C8A-1A077E983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285461"/>
            <a:ext cx="10569261" cy="5406887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b="1" dirty="0"/>
              <a:t>ROLES</a:t>
            </a:r>
            <a:r>
              <a:rPr lang="es-MX" dirty="0">
                <a:sym typeface="Wingdings" panose="05000000000000000000" pitchFamily="2" charset="2"/>
              </a:rPr>
              <a:t> funciones, comportamientos, tareas habituales que caracterizan a cada uno de los participantes; conductas deseadas, aceptadas o toleradas por el grupo; relacionadas con la posición que cada uno ocupa en el conjunto.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Cada uno manifiesta ciertas </a:t>
            </a:r>
            <a:r>
              <a:rPr lang="es-MX" b="1" dirty="0">
                <a:sym typeface="Wingdings" panose="05000000000000000000" pitchFamily="2" charset="2"/>
              </a:rPr>
              <a:t>disposiciones o “actitudes” </a:t>
            </a:r>
            <a:r>
              <a:rPr lang="es-MX" dirty="0">
                <a:sym typeface="Wingdings" panose="05000000000000000000" pitchFamily="2" charset="2"/>
              </a:rPr>
              <a:t>que pueden ser inducidas por la vida en grupo, y relacionarse con los roles.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b="1" dirty="0" err="1">
                <a:sym typeface="Wingdings" panose="05000000000000000000" pitchFamily="2" charset="2"/>
              </a:rPr>
              <a:t>Benne</a:t>
            </a:r>
            <a:r>
              <a:rPr lang="es-MX" b="1" dirty="0">
                <a:sym typeface="Wingdings" panose="05000000000000000000" pitchFamily="2" charset="2"/>
              </a:rPr>
              <a:t> y </a:t>
            </a:r>
            <a:r>
              <a:rPr lang="es-MX" b="1" dirty="0" err="1">
                <a:sym typeface="Wingdings" panose="05000000000000000000" pitchFamily="2" charset="2"/>
              </a:rPr>
              <a:t>Sheats</a:t>
            </a:r>
            <a:r>
              <a:rPr lang="es-MX" b="1" dirty="0">
                <a:sym typeface="Wingdings" panose="05000000000000000000" pitchFamily="2" charset="2"/>
              </a:rPr>
              <a:t> (1948) </a:t>
            </a:r>
            <a:r>
              <a:rPr lang="es-MX" dirty="0">
                <a:sym typeface="Wingdings" panose="05000000000000000000" pitchFamily="2" charset="2"/>
              </a:rPr>
              <a:t>diferencian los roles de las personas en relación a las funciones que asumen.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Roles centrados en la tarea, en relación con los mecanismos de progresión;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Roles de conservación de la cohesión, en relación con los mecanismos de mantenimiento;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AR" dirty="0"/>
              <a:t>Relacionados con la búsqueda de satisfacción de las necesidades individuales.</a:t>
            </a:r>
          </a:p>
          <a:p>
            <a:pPr>
              <a:buFont typeface="Wingdings" panose="05000000000000000000" pitchFamily="2" charset="2"/>
              <a:buChar char="Ø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82498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53010-AF9A-4287-8A6A-7C36067A9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MX" sz="4000" dirty="0"/>
              <a:t>Las actitudes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55C39B-F9C5-46AC-BA93-0C9D2E2C3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603513"/>
            <a:ext cx="10582513" cy="50225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Allport </a:t>
            </a:r>
            <a:r>
              <a:rPr lang="es-MX" dirty="0">
                <a:sym typeface="Wingdings" panose="05000000000000000000" pitchFamily="2" charset="2"/>
              </a:rPr>
              <a:t> “</a:t>
            </a:r>
            <a:r>
              <a:rPr lang="es-MX" dirty="0"/>
              <a:t>estado mental y neurofisiológico constituido por la experiencia, que ejerce una influencia dinámica sobre el individuo, preparándolo para reaccionar de una manera particular frente a determinada situación” </a:t>
            </a:r>
          </a:p>
          <a:p>
            <a:pPr>
              <a:lnSpc>
                <a:spcPct val="150000"/>
              </a:lnSpc>
            </a:pPr>
            <a:r>
              <a:rPr lang="es-MX" dirty="0"/>
              <a:t>Se manifiesta en todas las conductas expresivas (no solo verbales);</a:t>
            </a:r>
          </a:p>
          <a:p>
            <a:pPr>
              <a:lnSpc>
                <a:spcPct val="150000"/>
              </a:lnSpc>
            </a:pPr>
            <a:r>
              <a:rPr lang="es-MX" dirty="0"/>
              <a:t>Predisposiciones permanentes para actuar de determinada manera frente a los demás, en un grupo.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s-AR" b="1" dirty="0"/>
              <a:t>Tipos de actitudes en relación a la diádica: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AR" dirty="0"/>
              <a:t>Sugestión</a:t>
            </a:r>
            <a:r>
              <a:rPr lang="es-AR" dirty="0">
                <a:sym typeface="Wingdings" panose="05000000000000000000" pitchFamily="2" charset="2"/>
              </a:rPr>
              <a:t> indica al otro lo que le conviene que haga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75587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82295-BBF4-487C-842E-172A5820E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77789"/>
          </a:xfrm>
        </p:spPr>
        <p:txBody>
          <a:bodyPr>
            <a:noAutofit/>
          </a:bodyPr>
          <a:lstStyle/>
          <a:p>
            <a:r>
              <a:rPr lang="es-MX" sz="4000" dirty="0"/>
              <a:t>ACTITUDES 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EA32F4-4BC8-4B65-8304-B9DD739DD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62539"/>
            <a:ext cx="10476496" cy="48370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s-AR" dirty="0">
                <a:sym typeface="Wingdings" panose="05000000000000000000" pitchFamily="2" charset="2"/>
              </a:rPr>
              <a:t>Evaluación emite juicio de valor sobre la intención del interlocutor, implícita o explicita.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/>
              <a:t>Ayuda</a:t>
            </a:r>
            <a:r>
              <a:rPr lang="es-MX" dirty="0">
                <a:sym typeface="Wingdings" panose="05000000000000000000" pitchFamily="2" charset="2"/>
              </a:rPr>
              <a:t> provee al otro de posibilidades suplementarias que permitirán alcanzar sus objetivos.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>
                <a:sym typeface="Wingdings" panose="05000000000000000000" pitchFamily="2" charset="2"/>
              </a:rPr>
              <a:t>Soporte trata de tranquilizar al otro explicándole lo que puede experimentar.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>
                <a:sym typeface="Wingdings" panose="05000000000000000000" pitchFamily="2" charset="2"/>
              </a:rPr>
              <a:t>Complemento de información busca información u opiniones sobre información disponible (encuestas, sondeos, etc.)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>
                <a:sym typeface="Wingdings" panose="05000000000000000000" pitchFamily="2" charset="2"/>
              </a:rPr>
              <a:t>Interpretación manifiesta ideas expresadas por otro, develando lo que se ha ocultado.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dirty="0">
                <a:sym typeface="Wingdings" panose="05000000000000000000" pitchFamily="2" charset="2"/>
              </a:rPr>
              <a:t>Comprensión vuelve a expresar de la manera mas fiel posible lo que pasa en el otro; contrariamente a la interpretación, esta nada agrega al contenido del otro. Empatía.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39713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8A728-B645-4218-8E71-ED91A7EE4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91041"/>
          </a:xfrm>
        </p:spPr>
        <p:txBody>
          <a:bodyPr>
            <a:noAutofit/>
          </a:bodyPr>
          <a:lstStyle/>
          <a:p>
            <a:r>
              <a:rPr lang="es-MX" sz="4000" dirty="0"/>
              <a:t>Actitudes 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E2697E-858B-46CE-9E1F-324FAB3A5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961323"/>
            <a:ext cx="10178322" cy="391827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sz="2400" b="1" dirty="0"/>
              <a:t>Conclusiones: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En un grupo, las actitudes comunes a todos los miembros, pueden constituirse en un plazo mas o menos largo; facilitan la elaboración del consenso.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Cuando están sistematizadas constituyen el elemento esencial de la mentalidad del grupo;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En el extremo, son el origen de psicopatología de grupos.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39813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4D947-2F16-40DA-8A88-C3BB00C8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17545"/>
          </a:xfrm>
        </p:spPr>
        <p:txBody>
          <a:bodyPr>
            <a:noAutofit/>
          </a:bodyPr>
          <a:lstStyle/>
          <a:p>
            <a:r>
              <a:rPr lang="es-MX" sz="4000" dirty="0"/>
              <a:t>actitudes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8BD54A-5C54-4F46-982C-30419D6AB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45705"/>
            <a:ext cx="10178322" cy="551290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b="1" dirty="0"/>
              <a:t>Moscovici</a:t>
            </a:r>
            <a:r>
              <a:rPr lang="es-MX" dirty="0">
                <a:sym typeface="Wingdings" panose="05000000000000000000" pitchFamily="2" charset="2"/>
              </a:rPr>
              <a:t> posiciones firmes ante situaciones de la sociedad contemporánea; sentimientos, juicios de valor sobre personas o grupos; posiciones individuales y/o compartidas  </a:t>
            </a:r>
            <a:r>
              <a:rPr lang="es-MX" b="1" dirty="0">
                <a:sym typeface="Wingdings" panose="05000000000000000000" pitchFamily="2" charset="2"/>
              </a:rPr>
              <a:t>ACTITUDES.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Nacen, desaparecen, se modifican;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Surgen por condicionamientos, por tratamientos de información, aprendizaje social mediante observación y comunicación de las opiniones de otras personas, etc.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Se inscriben en la historia de las personas, pueden cambiar en función de sus experiencias.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Amplitud de medios de comunicación: obligan a permanecer o cambiarlas de acuerdo a lo que muestran.</a:t>
            </a:r>
          </a:p>
          <a:p>
            <a:pPr>
              <a:lnSpc>
                <a:spcPct val="150000"/>
              </a:lnSpc>
            </a:pPr>
            <a:r>
              <a:rPr lang="es-MX" b="1" dirty="0">
                <a:sym typeface="Wingdings" panose="05000000000000000000" pitchFamily="2" charset="2"/>
              </a:rPr>
              <a:t>Cambios de actitud </a:t>
            </a:r>
            <a:r>
              <a:rPr lang="es-MX" dirty="0">
                <a:sym typeface="Wingdings" panose="05000000000000000000" pitchFamily="2" charset="2"/>
              </a:rPr>
              <a:t> el estudio de las condiciones en las cuales las posiciones individuales o colectivas cambian de sentido o intensidad.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8444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EABB18-300C-4A25-8805-B54027B38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MX" sz="4000" dirty="0"/>
              <a:t>Cambios de actitud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0AA61-E501-44B2-982A-9CE6A32D0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56522"/>
            <a:ext cx="10516252" cy="481909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b="1" dirty="0"/>
              <a:t>Factores de cambios de actitud</a:t>
            </a:r>
            <a:r>
              <a:rPr lang="es-MX" b="1" dirty="0">
                <a:sym typeface="Wingdings" panose="05000000000000000000" pitchFamily="2" charset="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Comunicación persuasiva: mensaje dirigido para hacer adoptar un determinado punto de vista. Es en sentido único y argumentada.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Credibilidad de la fuente (competente y digna de confianza)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La confianza que inspira la fuente (objetiva, desinteresada y sin intenciones de manipular)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La atracción ejercida por la fuente (reacción emocional y juicios de valor)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Amplitud de la divergencia entre la fuente y el receptor.</a:t>
            </a:r>
          </a:p>
          <a:p>
            <a:endParaRPr lang="es-MX" dirty="0">
              <a:sym typeface="Wingdings" panose="05000000000000000000" pitchFamily="2" charset="2"/>
            </a:endParaRPr>
          </a:p>
          <a:p>
            <a:endParaRPr lang="es-MX" dirty="0">
              <a:sym typeface="Wingdings" panose="05000000000000000000" pitchFamily="2" charset="2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30809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8A6BB5-2249-4F19-ADCA-E253F4D57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91041"/>
          </a:xfrm>
        </p:spPr>
        <p:txBody>
          <a:bodyPr>
            <a:noAutofit/>
          </a:bodyPr>
          <a:lstStyle/>
          <a:p>
            <a:r>
              <a:rPr lang="es-MX" sz="4000" dirty="0"/>
              <a:t>Cambios de actitud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2AD3CA-6CC2-46DA-BF99-C51B57E40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s-MX" sz="2400" dirty="0">
                <a:sym typeface="Wingdings" panose="05000000000000000000" pitchFamily="2" charset="2"/>
              </a:rPr>
              <a:t>Efectos observados (la atención permanece mas de manera presencial y con efectos)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Los estados o disposiciones del receptor: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sz="2400" dirty="0"/>
              <a:t>Estados emocionales;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s-MX" sz="2400" dirty="0"/>
              <a:t>La experiencia pasada del receptor;</a:t>
            </a:r>
          </a:p>
          <a:p>
            <a:pPr>
              <a:buFontTx/>
              <a:buChar char="-"/>
            </a:pPr>
            <a:r>
              <a:rPr lang="es-AR"/>
              <a:t>Otros.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6768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16EEC-1BFA-4057-8565-07CFEE4E5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8819974" cy="596023"/>
          </a:xfrm>
        </p:spPr>
        <p:txBody>
          <a:bodyPr>
            <a:noAutofit/>
          </a:bodyPr>
          <a:lstStyle/>
          <a:p>
            <a:pPr algn="ctr"/>
            <a:r>
              <a:rPr lang="es-MX" sz="4000" dirty="0"/>
              <a:t>Redes de comunicación humana</a:t>
            </a:r>
            <a:endParaRPr lang="es-AR" sz="40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0A4E7244-5311-4185-A329-0574D92DD7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936" y="1570313"/>
            <a:ext cx="6602552" cy="3418979"/>
          </a:xfr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02B1932-A958-4FB4-B707-DDD0C9109DC0}"/>
              </a:ext>
            </a:extLst>
          </p:cNvPr>
          <p:cNvSpPr txBox="1"/>
          <p:nvPr/>
        </p:nvSpPr>
        <p:spPr>
          <a:xfrm>
            <a:off x="1251678" y="5287687"/>
            <a:ext cx="10469870" cy="129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dirty="0"/>
              <a:t>Existen muchas otras formas. </a:t>
            </a:r>
          </a:p>
          <a:p>
            <a:pPr algn="just">
              <a:lnSpc>
                <a:spcPct val="150000"/>
              </a:lnSpc>
            </a:pPr>
            <a:r>
              <a:rPr lang="es-MX" dirty="0"/>
              <a:t>Eslabones o “distancia” que un mensaje debe recorrer de un individuo a otro/s;</a:t>
            </a:r>
          </a:p>
          <a:p>
            <a:pPr algn="just">
              <a:lnSpc>
                <a:spcPct val="150000"/>
              </a:lnSpc>
            </a:pPr>
            <a:r>
              <a:rPr lang="es-MX" dirty="0"/>
              <a:t>Se evalúan los grados de satisfacción de un grupo dependiendo de la red que predomine.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0319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05E594-D14A-45DB-91A3-7CE160D5D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63319"/>
          </a:xfrm>
        </p:spPr>
        <p:txBody>
          <a:bodyPr>
            <a:normAutofit/>
          </a:bodyPr>
          <a:lstStyle/>
          <a:p>
            <a:pPr algn="ctr"/>
            <a:r>
              <a:rPr lang="es-MX" sz="4000" dirty="0"/>
              <a:t>Redes de comunicación humana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CD4CCE-4BF9-44BE-BED3-25A2144F9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3" y="1643270"/>
            <a:ext cx="10827025" cy="506232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s-MX" sz="2400" b="1" dirty="0"/>
              <a:t>Algunos supuestos basados en investigaciones:</a:t>
            </a:r>
          </a:p>
          <a:p>
            <a:pPr>
              <a:lnSpc>
                <a:spcPct val="160000"/>
              </a:lnSpc>
            </a:pPr>
            <a:r>
              <a:rPr lang="es-MX" sz="2400" dirty="0"/>
              <a:t>La red en cadena designa como líder al que ocupa la posición central;</a:t>
            </a:r>
          </a:p>
          <a:p>
            <a:pPr>
              <a:lnSpc>
                <a:spcPct val="160000"/>
              </a:lnSpc>
            </a:pPr>
            <a:r>
              <a:rPr lang="es-MX" sz="2400" dirty="0"/>
              <a:t>Las personas en posición central tienen máxima influencia sobre el funcionamiento del grupo, les gusta mas su trabajo y están mas satisfechos;</a:t>
            </a:r>
          </a:p>
          <a:p>
            <a:pPr>
              <a:lnSpc>
                <a:spcPct val="160000"/>
              </a:lnSpc>
            </a:pPr>
            <a:r>
              <a:rPr lang="es-MX" sz="2400" dirty="0"/>
              <a:t>El grupo mas satisfecho es el de red central, pero menos eficaz; no llegan a una decisión clara, todos participan.</a:t>
            </a:r>
          </a:p>
          <a:p>
            <a:pPr>
              <a:lnSpc>
                <a:spcPct val="160000"/>
              </a:lnSpc>
            </a:pPr>
            <a:r>
              <a:rPr lang="es-MX" sz="2400" dirty="0"/>
              <a:t>El sujeto de posición central posee un grado de umbral de saturación por el numero creciente de información que debe asimilar y coordinar;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6173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A67F5-89F1-428B-95D8-B23AABBC6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MX" sz="4000" dirty="0"/>
              <a:t>Redes de comunicación humana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696F03-2BC7-439C-86FE-1999C71AE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7" y="1484243"/>
            <a:ext cx="10681251" cy="52478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400" dirty="0"/>
              <a:t>En redes centralizadas, se utilizan menos las ideas de sus miembros; se perdería potencial productivo. 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Grupos centralizados pueden ser utilizados por los superiores para debilitar su poder, o para el resto para escapar de sus responsabilidades;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La competencia entre los miembros de una red ocasiona un bloqueo en la circulación de la información y disminuye la eficacia de la tarea en común. </a:t>
            </a:r>
          </a:p>
          <a:p>
            <a:pPr>
              <a:lnSpc>
                <a:spcPct val="150000"/>
              </a:lnSpc>
            </a:pPr>
            <a:r>
              <a:rPr lang="es-MX" sz="2400" dirty="0"/>
              <a:t>Grupos competitivos</a:t>
            </a:r>
            <a:r>
              <a:rPr lang="es-MX" sz="2400" dirty="0">
                <a:sym typeface="Wingdings" panose="05000000000000000000" pitchFamily="2" charset="2"/>
              </a:rPr>
              <a:t> - eficiencia; grupos cooperativos  + rapidez y calidad en las tareas. </a:t>
            </a:r>
          </a:p>
          <a:p>
            <a:pPr>
              <a:lnSpc>
                <a:spcPct val="150000"/>
              </a:lnSpc>
            </a:pPr>
            <a:endParaRPr lang="es-MX" dirty="0">
              <a:sym typeface="Wingdings" panose="05000000000000000000" pitchFamily="2" charset="2"/>
            </a:endParaRPr>
          </a:p>
          <a:p>
            <a:endParaRPr lang="es-MX" dirty="0">
              <a:sym typeface="Wingdings" panose="05000000000000000000" pitchFamily="2" charset="2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7516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BD542-D75D-463B-969F-4C36A0334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70554"/>
          </a:xfrm>
        </p:spPr>
        <p:txBody>
          <a:bodyPr>
            <a:normAutofit/>
          </a:bodyPr>
          <a:lstStyle/>
          <a:p>
            <a:r>
              <a:rPr lang="es-MX" sz="4000" dirty="0"/>
              <a:t>Redes de comunicación humana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AD807C-EEB0-445D-9220-DB6230C63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03513"/>
            <a:ext cx="10178322" cy="4911859"/>
          </a:xfrm>
        </p:spPr>
        <p:txBody>
          <a:bodyPr/>
          <a:lstStyle/>
          <a:p>
            <a:r>
              <a:rPr lang="es-MX" sz="2400" dirty="0"/>
              <a:t>Si el problema es complejo, el rendimiento y la moral del grupo son mayores en la red de “circuitos múltiples” que en las centralizadas.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ym typeface="Wingdings" panose="05000000000000000000" pitchFamily="2" charset="2"/>
              </a:rPr>
              <a:t>Cuando no hay </a:t>
            </a:r>
            <a:r>
              <a:rPr lang="es-MX" sz="2400" dirty="0" err="1">
                <a:sym typeface="Wingdings" panose="05000000000000000000" pitchFamily="2" charset="2"/>
              </a:rPr>
              <a:t>feed</a:t>
            </a:r>
            <a:r>
              <a:rPr lang="es-MX" sz="2400" dirty="0">
                <a:sym typeface="Wingdings" panose="05000000000000000000" pitchFamily="2" charset="2"/>
              </a:rPr>
              <a:t>-back entre los miembros, aparece la hostilidad.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dirty="0">
                <a:sym typeface="Wingdings" panose="05000000000000000000" pitchFamily="2" charset="2"/>
              </a:rPr>
              <a:t>El rendimiento del grupo de correlaciona con el tamaño del mismo.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s-MX" sz="2400" dirty="0"/>
              <a:t>La eficacia de la comunicación de un grupo requiere cierta homogeneidad de los miembros: nivel cultural, de los marcos referenciales, del equilibrio psíquico;</a:t>
            </a:r>
          </a:p>
          <a:p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8575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4987A-18B5-4FD8-A295-B6415F1B0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4050"/>
          </a:xfrm>
        </p:spPr>
        <p:txBody>
          <a:bodyPr>
            <a:noAutofit/>
          </a:bodyPr>
          <a:lstStyle/>
          <a:p>
            <a:r>
              <a:rPr lang="es-MX" sz="4000" dirty="0"/>
              <a:t>Resistencia al cambio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9CD7F-C17F-4785-AC90-B32EC561E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157" y="1510749"/>
            <a:ext cx="10893286" cy="516834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MX" i="1" dirty="0"/>
              <a:t>“Todo sistema físico-químico en equilibrio posee cierta inercia que tiende a reestablecer ese equilibrio, cualquiera sea el origen (externo-interno) y la naturaleza de las acciones que tiendan a modificar el sistema”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i="1" dirty="0"/>
              <a:t>“Toda modificación producida en el equilibrio de un sistema ocasiona, dentro de este, la aparición de fenómenos que tienden a oponerse a esa modificación y a anular sus efectos”…</a:t>
            </a:r>
          </a:p>
          <a:p>
            <a:pPr marL="0" indent="0">
              <a:lnSpc>
                <a:spcPct val="150000"/>
              </a:lnSpc>
              <a:buNone/>
            </a:pPr>
            <a:endParaRPr lang="es-MX" i="1" dirty="0"/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Lewin </a:t>
            </a:r>
            <a:r>
              <a:rPr lang="es-MX" dirty="0">
                <a:sym typeface="Wingdings" panose="05000000000000000000" pitchFamily="2" charset="2"/>
              </a:rPr>
              <a:t> teoría de los equilibrios cuasi estacionarios: </a:t>
            </a:r>
            <a:r>
              <a:rPr lang="es-MX" dirty="0"/>
              <a:t> toda acción ejercida sobre los grupos para modificar sus propias normas, provocan la aparición de fuerzas que neutralizaran los efectos de esa presión: el equilibrio cuasi estacionario se mantiene, al precio de un acrecentamiento de la tensión interna del grupo.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461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69357-5F39-42BD-8C54-EDB7F4E50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MX" sz="4000" dirty="0"/>
              <a:t>Resistencia al cambio 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CFEB65-073C-444A-A7D8-35F1E98C8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922" y="1311965"/>
            <a:ext cx="10721008" cy="538038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Es mas económico y eficaz tratar de reducir la intensidad de las fuerzas que se oponen a la modificación de las normas del grupo, que ejercer contra esas fuerzas una presión creciente (en favor del cambio) que será quizás muy costosa. (Lewin)</a:t>
            </a:r>
          </a:p>
          <a:p>
            <a:pPr>
              <a:lnSpc>
                <a:spcPct val="150000"/>
              </a:lnSpc>
            </a:pPr>
            <a:endParaRPr lang="es-MX" dirty="0"/>
          </a:p>
          <a:p>
            <a:pPr marL="0" indent="0">
              <a:lnSpc>
                <a:spcPct val="150000"/>
              </a:lnSpc>
              <a:buNone/>
            </a:pPr>
            <a:r>
              <a:rPr lang="es-AR" b="1" u="sng" dirty="0"/>
              <a:t>Origen de las resistencias:</a:t>
            </a:r>
          </a:p>
          <a:p>
            <a:pPr>
              <a:lnSpc>
                <a:spcPct val="150000"/>
              </a:lnSpc>
            </a:pPr>
            <a:r>
              <a:rPr lang="es-AR" dirty="0"/>
              <a:t>En relación con la </a:t>
            </a:r>
            <a:r>
              <a:rPr lang="es-AR" b="1" dirty="0"/>
              <a:t>colectividad</a:t>
            </a:r>
            <a:r>
              <a:rPr lang="es-AR" dirty="0"/>
              <a:t> en la que se quieren hacer los cambios </a:t>
            </a:r>
            <a:r>
              <a:rPr lang="es-AR" dirty="0">
                <a:sym typeface="Wingdings" panose="05000000000000000000" pitchFamily="2" charset="2"/>
              </a:rPr>
              <a:t> el carácter de los cambios impuestos por la autoridad, implica que estos no tienen en cuenta la experiencia de los interesados. </a:t>
            </a:r>
          </a:p>
          <a:p>
            <a:pPr>
              <a:lnSpc>
                <a:spcPct val="150000"/>
              </a:lnSpc>
            </a:pPr>
            <a:r>
              <a:rPr lang="es-AR" dirty="0">
                <a:sym typeface="Wingdings" panose="05000000000000000000" pitchFamily="2" charset="2"/>
              </a:rPr>
              <a:t>En relación con los </a:t>
            </a:r>
            <a:r>
              <a:rPr lang="es-AR" b="1" dirty="0">
                <a:sym typeface="Wingdings" panose="05000000000000000000" pitchFamily="2" charset="2"/>
              </a:rPr>
              <a:t>individuos</a:t>
            </a:r>
            <a:r>
              <a:rPr lang="es-AR" dirty="0">
                <a:sym typeface="Wingdings" panose="05000000000000000000" pitchFamily="2" charset="2"/>
              </a:rPr>
              <a:t> inercia inherente a toda persona frente a la necesidad de un esfuerzo de transformación. </a:t>
            </a:r>
          </a:p>
          <a:p>
            <a:pPr>
              <a:lnSpc>
                <a:spcPct val="150000"/>
              </a:lnSpc>
            </a:pPr>
            <a:r>
              <a:rPr lang="es-AR" dirty="0">
                <a:sym typeface="Wingdings" panose="05000000000000000000" pitchFamily="2" charset="2"/>
              </a:rPr>
              <a:t>La </a:t>
            </a:r>
            <a:r>
              <a:rPr lang="es-AR" b="1" dirty="0">
                <a:sym typeface="Wingdings" panose="05000000000000000000" pitchFamily="2" charset="2"/>
              </a:rPr>
              <a:t>ansiedad</a:t>
            </a:r>
            <a:r>
              <a:rPr lang="es-AR" dirty="0">
                <a:sym typeface="Wingdings" panose="05000000000000000000" pitchFamily="2" charset="2"/>
              </a:rPr>
              <a:t> que genera la perspectiva de cambio provoca una reacción de oposición.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40867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83F08-F602-4339-9D77-FFBD68A5C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96023"/>
          </a:xfrm>
        </p:spPr>
        <p:txBody>
          <a:bodyPr>
            <a:noAutofit/>
          </a:bodyPr>
          <a:lstStyle/>
          <a:p>
            <a:r>
              <a:rPr lang="es-AR" sz="4000" dirty="0"/>
              <a:t>Resistencia al cambio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1B3057-91B1-4566-9CD2-A1FCDC9B7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643269"/>
            <a:ext cx="10542757" cy="483234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s-MX" sz="2400" dirty="0"/>
              <a:t>Dependientes de la </a:t>
            </a:r>
            <a:r>
              <a:rPr lang="es-MX" sz="2400" b="1" dirty="0"/>
              <a:t>interacción del grupo</a:t>
            </a:r>
            <a:r>
              <a:rPr lang="es-MX" sz="2400" dirty="0">
                <a:sym typeface="Wingdings" panose="05000000000000000000" pitchFamily="2" charset="2"/>
              </a:rPr>
              <a:t> el grupo ejerce presión para lograr uniformidad en sus rendimientos individuales;</a:t>
            </a:r>
          </a:p>
          <a:p>
            <a:pPr>
              <a:lnSpc>
                <a:spcPct val="150000"/>
              </a:lnSpc>
            </a:pPr>
            <a:r>
              <a:rPr lang="es-MX" sz="2400" dirty="0">
                <a:sym typeface="Wingdings" panose="05000000000000000000" pitchFamily="2" charset="2"/>
              </a:rPr>
              <a:t>Además de los factores externos, existe en la persona una tendencia endógena a evitar su separación de la norma emitida por el grupo.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AR" sz="2400" b="1" u="sng" dirty="0"/>
              <a:t>Experiencia de </a:t>
            </a:r>
            <a:r>
              <a:rPr lang="es-AR" sz="2400" b="1" u="sng" dirty="0" err="1"/>
              <a:t>Coch</a:t>
            </a:r>
            <a:r>
              <a:rPr lang="es-AR" sz="2400" b="1" u="sng" dirty="0"/>
              <a:t> y French (1948) –teoría de Lewin llevada a la industria-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AR" sz="2400" dirty="0"/>
              <a:t>Las obligaciones libremente debatidas y luego aceptadas por un grupo, con el objetivo de desarrollar un proyecto que desean, son menos frustrantes para los participantes que las que son impuestas sin posibilidad de discusión. </a:t>
            </a:r>
          </a:p>
        </p:txBody>
      </p:sp>
    </p:spTree>
    <p:extLst>
      <p:ext uri="{BB962C8B-B14F-4D97-AF65-F5344CB8AC3E}">
        <p14:creationId xmlns:p14="http://schemas.microsoft.com/office/powerpoint/2010/main" val="1447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D817D-EC0D-48F9-9821-1837E8B30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51285"/>
          </a:xfrm>
        </p:spPr>
        <p:txBody>
          <a:bodyPr>
            <a:noAutofit/>
          </a:bodyPr>
          <a:lstStyle/>
          <a:p>
            <a:r>
              <a:rPr lang="es-AR" sz="4000" dirty="0"/>
              <a:t>Resistencia al cambio 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76C0D-5ED4-4E12-8A70-472B7EA57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054087"/>
            <a:ext cx="10383731" cy="41611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MX" sz="2400" dirty="0"/>
              <a:t>Un cambio estable en las normas de un grupo exige nuevo consenso que se obtiene mediante amplias posibilidades de expresión que permiten por si mismas una autorregulación del grupo</a:t>
            </a:r>
            <a:r>
              <a:rPr lang="es-MX" sz="2400" dirty="0">
                <a:sym typeface="Wingdings" panose="05000000000000000000" pitchFamily="2" charset="2"/>
              </a:rPr>
              <a:t> concierne no solo al cumplimiento de la tarea, sino también a las actitudes, las percepciones, las motivaciones individuales y grupales; a la comunicación continuamente mejorada. </a:t>
            </a:r>
          </a:p>
          <a:p>
            <a:pPr marL="0" indent="0">
              <a:lnSpc>
                <a:spcPct val="150000"/>
              </a:lnSpc>
              <a:buNone/>
            </a:pPr>
            <a:endParaRPr lang="es-MX" sz="24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s-MX" sz="2400" dirty="0">
                <a:sym typeface="Wingdings" panose="05000000000000000000" pitchFamily="2" charset="2"/>
              </a:rPr>
              <a:t>Teniendo en cuenta aspiraciones individuales y grupales ,mayor libertad de expresión y márgenes de iniciativas mas amplios menos conflictos.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4712670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{C3D3785A-DFF8-4159-8B4B-1B9EC9F4B239}tf10001106</Template>
  <TotalTime>1214</TotalTime>
  <Words>1374</Words>
  <Application>Microsoft Office PowerPoint</Application>
  <PresentationFormat>Panorámica</PresentationFormat>
  <Paragraphs>92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Gill Sans MT</vt:lpstr>
      <vt:lpstr>Impact</vt:lpstr>
      <vt:lpstr>Wingdings</vt:lpstr>
      <vt:lpstr>Distintivo</vt:lpstr>
      <vt:lpstr>Comunicación  2da parte</vt:lpstr>
      <vt:lpstr>Redes de comunicación humana</vt:lpstr>
      <vt:lpstr>Redes de comunicación humana</vt:lpstr>
      <vt:lpstr>Redes de comunicación humana</vt:lpstr>
      <vt:lpstr>Redes de comunicación humana</vt:lpstr>
      <vt:lpstr>Resistencia al cambio</vt:lpstr>
      <vt:lpstr>Resistencia al cambio </vt:lpstr>
      <vt:lpstr>Resistencia al cambio </vt:lpstr>
      <vt:lpstr>Resistencia al cambio </vt:lpstr>
      <vt:lpstr>Roles y actitudes </vt:lpstr>
      <vt:lpstr>Las actitudes</vt:lpstr>
      <vt:lpstr>ACTITUDES </vt:lpstr>
      <vt:lpstr>Actitudes </vt:lpstr>
      <vt:lpstr>actitudes</vt:lpstr>
      <vt:lpstr>Cambios de actitud</vt:lpstr>
      <vt:lpstr>Cambios de actitud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 2da parte</dc:title>
  <dc:creator>Usuario</dc:creator>
  <cp:lastModifiedBy>joaquin11delosreyes@gmail.com</cp:lastModifiedBy>
  <cp:revision>4</cp:revision>
  <dcterms:created xsi:type="dcterms:W3CDTF">2023-05-02T11:21:38Z</dcterms:created>
  <dcterms:modified xsi:type="dcterms:W3CDTF">2026-04-29T14:23:02Z</dcterms:modified>
</cp:coreProperties>
</file>