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8" r:id="rId34"/>
    <p:sldId id="275" r:id="rId35"/>
    <p:sldId id="276" r:id="rId36"/>
    <p:sldId id="27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0998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3436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8910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1501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1580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5009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117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709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4285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562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7128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36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507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4570267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11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8775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4/23/2025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426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17303095"/>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prendiendoadministracion.com/la-teoria-las-relaciones-humana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452B9-0643-4DFF-A05E-148C313439C3}"/>
              </a:ext>
            </a:extLst>
          </p:cNvPr>
          <p:cNvSpPr>
            <a:spLocks noGrp="1"/>
          </p:cNvSpPr>
          <p:nvPr>
            <p:ph type="ctrTitle"/>
          </p:nvPr>
        </p:nvSpPr>
        <p:spPr>
          <a:xfrm>
            <a:off x="1751012" y="2093843"/>
            <a:ext cx="8676222" cy="1577008"/>
          </a:xfrm>
        </p:spPr>
        <p:txBody>
          <a:bodyPr/>
          <a:lstStyle/>
          <a:p>
            <a:r>
              <a:rPr lang="es-MX" dirty="0"/>
              <a:t>comportamiento organizacional</a:t>
            </a:r>
            <a:endParaRPr lang="es-AR" dirty="0"/>
          </a:p>
        </p:txBody>
      </p:sp>
      <p:sp>
        <p:nvSpPr>
          <p:cNvPr id="3" name="Subtítulo 2">
            <a:extLst>
              <a:ext uri="{FF2B5EF4-FFF2-40B4-BE49-F238E27FC236}">
                <a16:creationId xmlns:a16="http://schemas.microsoft.com/office/drawing/2014/main" id="{15632381-9804-442F-83A4-2B986AEC717B}"/>
              </a:ext>
            </a:extLst>
          </p:cNvPr>
          <p:cNvSpPr>
            <a:spLocks noGrp="1"/>
          </p:cNvSpPr>
          <p:nvPr>
            <p:ph type="subTitle" idx="1"/>
          </p:nvPr>
        </p:nvSpPr>
        <p:spPr/>
        <p:txBody>
          <a:bodyPr/>
          <a:lstStyle/>
          <a:p>
            <a:r>
              <a:rPr lang="es-MX" dirty="0"/>
              <a:t>Adalberto </a:t>
            </a:r>
            <a:r>
              <a:rPr lang="es-MX" dirty="0" err="1"/>
              <a:t>chiavenato</a:t>
            </a:r>
            <a:endParaRPr lang="es-AR" dirty="0"/>
          </a:p>
        </p:txBody>
      </p:sp>
    </p:spTree>
    <p:extLst>
      <p:ext uri="{BB962C8B-B14F-4D97-AF65-F5344CB8AC3E}">
        <p14:creationId xmlns:p14="http://schemas.microsoft.com/office/powerpoint/2010/main" val="120649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7E3FC-993C-485B-819D-2B408A588278}"/>
              </a:ext>
            </a:extLst>
          </p:cNvPr>
          <p:cNvSpPr>
            <a:spLocks noGrp="1"/>
          </p:cNvSpPr>
          <p:nvPr>
            <p:ph type="title"/>
          </p:nvPr>
        </p:nvSpPr>
        <p:spPr>
          <a:xfrm>
            <a:off x="1141413" y="609600"/>
            <a:ext cx="9905998" cy="1232452"/>
          </a:xfrm>
        </p:spPr>
        <p:txBody>
          <a:bodyPr/>
          <a:lstStyle/>
          <a:p>
            <a:r>
              <a:rPr lang="es-MX" dirty="0"/>
              <a:t>Enfoque humanista de la administración </a:t>
            </a:r>
            <a:endParaRPr lang="es-AR" dirty="0"/>
          </a:p>
        </p:txBody>
      </p:sp>
      <p:sp>
        <p:nvSpPr>
          <p:cNvPr id="3" name="Marcador de contenido 2">
            <a:extLst>
              <a:ext uri="{FF2B5EF4-FFF2-40B4-BE49-F238E27FC236}">
                <a16:creationId xmlns:a16="http://schemas.microsoft.com/office/drawing/2014/main" id="{35AFC3D7-4084-4767-9BEA-D0445C0D3D7C}"/>
              </a:ext>
            </a:extLst>
          </p:cNvPr>
          <p:cNvSpPr>
            <a:spLocks noGrp="1"/>
          </p:cNvSpPr>
          <p:nvPr>
            <p:ph idx="1"/>
          </p:nvPr>
        </p:nvSpPr>
        <p:spPr>
          <a:xfrm>
            <a:off x="477078" y="1696278"/>
            <a:ext cx="11476383" cy="4996069"/>
          </a:xfrm>
        </p:spPr>
        <p:txBody>
          <a:bodyPr>
            <a:normAutofit/>
          </a:bodyPr>
          <a:lstStyle/>
          <a:p>
            <a:pPr marL="0" indent="0">
              <a:lnSpc>
                <a:spcPct val="150000"/>
              </a:lnSpc>
              <a:buNone/>
            </a:pPr>
            <a:r>
              <a:rPr lang="es-AR" dirty="0"/>
              <a:t>ELTON MAYO: no existe cooperación del trabajador en los proyectos, si éstos no son escuchados, ni considerados por parte de sus superiores, es difícil y en ocasiones casi imposible llegar a los objetivos propuestos.</a:t>
            </a:r>
          </a:p>
          <a:p>
            <a:pPr marL="0" indent="0">
              <a:lnSpc>
                <a:spcPct val="150000"/>
              </a:lnSpc>
              <a:buNone/>
            </a:pPr>
            <a:r>
              <a:rPr lang="es-AR" b="1" u="sng" dirty="0"/>
              <a:t>El enfoque humanístico buscaba:</a:t>
            </a:r>
          </a:p>
          <a:p>
            <a:pPr>
              <a:lnSpc>
                <a:spcPct val="150000"/>
              </a:lnSpc>
            </a:pPr>
            <a:r>
              <a:rPr lang="es-AR" dirty="0"/>
              <a:t>Analizar el trabajo y adaptación del trabajador a éste;</a:t>
            </a:r>
          </a:p>
          <a:p>
            <a:pPr>
              <a:lnSpc>
                <a:spcPct val="150000"/>
              </a:lnSpc>
            </a:pPr>
            <a:r>
              <a:rPr lang="es-AR" dirty="0"/>
              <a:t>La psicología buscaba ver las características humanas que se requerían para cada tarea;</a:t>
            </a:r>
          </a:p>
          <a:p>
            <a:pPr>
              <a:lnSpc>
                <a:spcPct val="150000"/>
              </a:lnSpc>
            </a:pPr>
            <a:r>
              <a:rPr lang="es-AR" dirty="0"/>
              <a:t>Adaptación del trabajo al trabajador : se buscó estudiar las personalidades de trabajadores y sus jefes , el liderazgo, la motivación etc.</a:t>
            </a:r>
          </a:p>
          <a:p>
            <a:endParaRPr lang="es-AR" dirty="0"/>
          </a:p>
        </p:txBody>
      </p:sp>
    </p:spTree>
    <p:extLst>
      <p:ext uri="{BB962C8B-B14F-4D97-AF65-F5344CB8AC3E}">
        <p14:creationId xmlns:p14="http://schemas.microsoft.com/office/powerpoint/2010/main" val="273882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44D14-FEB9-4A0E-A08A-0D47313BD281}"/>
              </a:ext>
            </a:extLst>
          </p:cNvPr>
          <p:cNvSpPr>
            <a:spLocks noGrp="1"/>
          </p:cNvSpPr>
          <p:nvPr>
            <p:ph type="title"/>
          </p:nvPr>
        </p:nvSpPr>
        <p:spPr>
          <a:xfrm>
            <a:off x="1141413" y="609600"/>
            <a:ext cx="9905998" cy="927652"/>
          </a:xfrm>
        </p:spPr>
        <p:txBody>
          <a:bodyPr/>
          <a:lstStyle/>
          <a:p>
            <a:r>
              <a:rPr lang="es-MX" dirty="0"/>
              <a:t>ENFOQUE HUMANISTA</a:t>
            </a:r>
            <a:endParaRPr lang="es-AR" dirty="0"/>
          </a:p>
        </p:txBody>
      </p:sp>
      <p:sp>
        <p:nvSpPr>
          <p:cNvPr id="3" name="Marcador de contenido 2">
            <a:extLst>
              <a:ext uri="{FF2B5EF4-FFF2-40B4-BE49-F238E27FC236}">
                <a16:creationId xmlns:a16="http://schemas.microsoft.com/office/drawing/2014/main" id="{1FE7AF2A-ACF7-4D36-BDFF-E923F1FFFB4C}"/>
              </a:ext>
            </a:extLst>
          </p:cNvPr>
          <p:cNvSpPr>
            <a:spLocks noGrp="1"/>
          </p:cNvSpPr>
          <p:nvPr>
            <p:ph idx="1"/>
          </p:nvPr>
        </p:nvSpPr>
        <p:spPr>
          <a:xfrm>
            <a:off x="609600" y="1895061"/>
            <a:ext cx="11317357" cy="4638261"/>
          </a:xfrm>
        </p:spPr>
        <p:txBody>
          <a:bodyPr/>
          <a:lstStyle/>
          <a:p>
            <a:pPr marL="0" indent="0">
              <a:lnSpc>
                <a:spcPct val="150000"/>
              </a:lnSpc>
              <a:buNone/>
            </a:pPr>
            <a:r>
              <a:rPr lang="es-AR" u="sng" dirty="0"/>
              <a:t>LA EXPLICACIÓN DE MAYO:</a:t>
            </a:r>
          </a:p>
          <a:p>
            <a:pPr>
              <a:lnSpc>
                <a:spcPct val="150000"/>
              </a:lnSpc>
            </a:pPr>
            <a:r>
              <a:rPr lang="es-AR" dirty="0"/>
              <a:t>El trabajo es una actividad típicamente social el nivel de producción mas influenciado por las normas de grupo que por los incentivos salariales.</a:t>
            </a:r>
          </a:p>
          <a:p>
            <a:pPr>
              <a:lnSpc>
                <a:spcPct val="150000"/>
              </a:lnSpc>
            </a:pPr>
            <a:r>
              <a:rPr lang="es-AR" dirty="0"/>
              <a:t>La actitud del empleado frente a su trabajo es factor decisivo en la productividad.</a:t>
            </a:r>
          </a:p>
          <a:p>
            <a:pPr>
              <a:lnSpc>
                <a:spcPct val="150000"/>
              </a:lnSpc>
            </a:pPr>
            <a:r>
              <a:rPr lang="es-AR" dirty="0"/>
              <a:t>El obrero no actúa como individuo aislado sino como miembro de un grupo social.</a:t>
            </a:r>
          </a:p>
          <a:p>
            <a:pPr marL="0" indent="0">
              <a:buNone/>
            </a:pPr>
            <a:endParaRPr lang="es-AR" dirty="0"/>
          </a:p>
        </p:txBody>
      </p:sp>
    </p:spTree>
    <p:extLst>
      <p:ext uri="{BB962C8B-B14F-4D97-AF65-F5344CB8AC3E}">
        <p14:creationId xmlns:p14="http://schemas.microsoft.com/office/powerpoint/2010/main" val="318083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DC75C-0E0E-4401-B38E-BF5A7257FBC7}"/>
              </a:ext>
            </a:extLst>
          </p:cNvPr>
          <p:cNvSpPr>
            <a:spLocks noGrp="1"/>
          </p:cNvSpPr>
          <p:nvPr>
            <p:ph type="title"/>
          </p:nvPr>
        </p:nvSpPr>
        <p:spPr>
          <a:xfrm>
            <a:off x="1141413" y="609600"/>
            <a:ext cx="9905998" cy="940904"/>
          </a:xfrm>
        </p:spPr>
        <p:txBody>
          <a:bodyPr/>
          <a:lstStyle/>
          <a:p>
            <a:r>
              <a:rPr lang="es-MX" dirty="0"/>
              <a:t>ENFOQUE HUMANISTA (Mayo)</a:t>
            </a:r>
            <a:endParaRPr lang="es-AR" dirty="0"/>
          </a:p>
        </p:txBody>
      </p:sp>
      <p:sp>
        <p:nvSpPr>
          <p:cNvPr id="3" name="Marcador de contenido 2">
            <a:extLst>
              <a:ext uri="{FF2B5EF4-FFF2-40B4-BE49-F238E27FC236}">
                <a16:creationId xmlns:a16="http://schemas.microsoft.com/office/drawing/2014/main" id="{C6A91E07-C5B6-4743-98C0-FF2F631ADE3A}"/>
              </a:ext>
            </a:extLst>
          </p:cNvPr>
          <p:cNvSpPr>
            <a:spLocks noGrp="1"/>
          </p:cNvSpPr>
          <p:nvPr>
            <p:ph idx="1"/>
          </p:nvPr>
        </p:nvSpPr>
        <p:spPr>
          <a:xfrm>
            <a:off x="304800" y="1550504"/>
            <a:ext cx="11741426" cy="5155095"/>
          </a:xfrm>
        </p:spPr>
        <p:txBody>
          <a:bodyPr>
            <a:normAutofit/>
          </a:bodyPr>
          <a:lstStyle/>
          <a:p>
            <a:pPr>
              <a:lnSpc>
                <a:spcPct val="150000"/>
              </a:lnSpc>
            </a:pPr>
            <a:r>
              <a:rPr lang="es-AR" dirty="0"/>
              <a:t>Tarea básica de la administración: formar un grupo capaz de comprender y comunicar; jefes democráticos, persuasivos y apreciados por el personal. </a:t>
            </a:r>
          </a:p>
          <a:p>
            <a:pPr>
              <a:lnSpc>
                <a:spcPct val="150000"/>
              </a:lnSpc>
            </a:pPr>
            <a:r>
              <a:rPr lang="es-AR" dirty="0"/>
              <a:t>La persona es motivada principalmente por estar “junto a”, “ser reconocida”, de recibir comunicación adecuada, etc.</a:t>
            </a:r>
          </a:p>
          <a:p>
            <a:pPr>
              <a:lnSpc>
                <a:spcPct val="150000"/>
              </a:lnSpc>
            </a:pPr>
            <a:r>
              <a:rPr lang="es-AR" dirty="0"/>
              <a:t>Principal desacuerdo de Mayo con Taylor: la motivación es solo salarial.</a:t>
            </a:r>
          </a:p>
          <a:p>
            <a:pPr>
              <a:lnSpc>
                <a:spcPct val="150000"/>
              </a:lnSpc>
            </a:pPr>
            <a:r>
              <a:rPr lang="es-AR" dirty="0"/>
              <a:t>Su primera investigación innovadora: una fabrica textil</a:t>
            </a:r>
            <a:r>
              <a:rPr lang="es-AR" dirty="0">
                <a:sym typeface="Wingdings" panose="05000000000000000000" pitchFamily="2" charset="2"/>
              </a:rPr>
              <a:t> </a:t>
            </a:r>
            <a:r>
              <a:rPr lang="es-AR" dirty="0"/>
              <a:t>la alta tasa de rotación tenía consecuencias en la salud mental.</a:t>
            </a:r>
          </a:p>
          <a:p>
            <a:pPr>
              <a:lnSpc>
                <a:spcPct val="150000"/>
              </a:lnSpc>
            </a:pPr>
            <a:r>
              <a:rPr lang="es-AR" dirty="0"/>
              <a:t>Su principal investigación en los años 20/30, sobre la importancia de los grupos para el comportamiento en el trabajo; sobre liderazgo, sobre administración, entre otros.</a:t>
            </a:r>
          </a:p>
          <a:p>
            <a:endParaRPr lang="es-AR" dirty="0"/>
          </a:p>
        </p:txBody>
      </p:sp>
    </p:spTree>
    <p:extLst>
      <p:ext uri="{BB962C8B-B14F-4D97-AF65-F5344CB8AC3E}">
        <p14:creationId xmlns:p14="http://schemas.microsoft.com/office/powerpoint/2010/main" val="128287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C4D50-76A1-4B78-9088-30BEBC025D29}"/>
              </a:ext>
            </a:extLst>
          </p:cNvPr>
          <p:cNvSpPr>
            <a:spLocks noGrp="1"/>
          </p:cNvSpPr>
          <p:nvPr>
            <p:ph type="title"/>
          </p:nvPr>
        </p:nvSpPr>
        <p:spPr>
          <a:xfrm>
            <a:off x="1141413" y="609600"/>
            <a:ext cx="9905998" cy="1179443"/>
          </a:xfrm>
        </p:spPr>
        <p:txBody>
          <a:bodyPr/>
          <a:lstStyle/>
          <a:p>
            <a:r>
              <a:rPr lang="es-MX" dirty="0"/>
              <a:t>Enfoque humanista</a:t>
            </a:r>
            <a:endParaRPr lang="es-AR" dirty="0"/>
          </a:p>
        </p:txBody>
      </p:sp>
      <p:sp>
        <p:nvSpPr>
          <p:cNvPr id="3" name="Marcador de contenido 2">
            <a:extLst>
              <a:ext uri="{FF2B5EF4-FFF2-40B4-BE49-F238E27FC236}">
                <a16:creationId xmlns:a16="http://schemas.microsoft.com/office/drawing/2014/main" id="{CCDB2698-C9CA-4E6C-B3EE-630A8AC85078}"/>
              </a:ext>
            </a:extLst>
          </p:cNvPr>
          <p:cNvSpPr>
            <a:spLocks noGrp="1"/>
          </p:cNvSpPr>
          <p:nvPr>
            <p:ph idx="1"/>
          </p:nvPr>
        </p:nvSpPr>
        <p:spPr>
          <a:xfrm>
            <a:off x="636104" y="1908313"/>
            <a:ext cx="11304105" cy="4651513"/>
          </a:xfrm>
        </p:spPr>
        <p:txBody>
          <a:bodyPr/>
          <a:lstStyle/>
          <a:p>
            <a:pPr>
              <a:lnSpc>
                <a:spcPct val="150000"/>
              </a:lnSpc>
            </a:pPr>
            <a:r>
              <a:rPr lang="es-AR" dirty="0"/>
              <a:t>La depresión económica de la década de 1929 intensificó la búsqueda de eficiencia en las organizaciones. </a:t>
            </a:r>
          </a:p>
          <a:p>
            <a:pPr>
              <a:lnSpc>
                <a:spcPct val="150000"/>
              </a:lnSpc>
            </a:pPr>
            <a:r>
              <a:rPr lang="es-AR" dirty="0"/>
              <a:t>Reelaboración de conceptos y reevaluación de principios de la administración establecidos hasta entonces.</a:t>
            </a:r>
          </a:p>
          <a:p>
            <a:pPr>
              <a:lnSpc>
                <a:spcPct val="150000"/>
              </a:lnSpc>
            </a:pPr>
            <a:r>
              <a:rPr lang="es-AR" dirty="0"/>
              <a:t>Mas las conclusiones de investigaciones, como el experimento de Hawthorne: </a:t>
            </a:r>
          </a:p>
          <a:p>
            <a:pPr marL="0" indent="0">
              <a:buNone/>
            </a:pPr>
            <a:r>
              <a:rPr lang="es-AR" b="1" dirty="0">
                <a:solidFill>
                  <a:schemeClr val="accent5"/>
                </a:solidFill>
              </a:rPr>
              <a:t>Conclusiones:</a:t>
            </a:r>
          </a:p>
        </p:txBody>
      </p:sp>
    </p:spTree>
    <p:extLst>
      <p:ext uri="{BB962C8B-B14F-4D97-AF65-F5344CB8AC3E}">
        <p14:creationId xmlns:p14="http://schemas.microsoft.com/office/powerpoint/2010/main" val="215062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1BD7D-88EE-4AEB-8DBC-530883FC1710}"/>
              </a:ext>
            </a:extLst>
          </p:cNvPr>
          <p:cNvSpPr>
            <a:spLocks noGrp="1"/>
          </p:cNvSpPr>
          <p:nvPr>
            <p:ph type="title"/>
          </p:nvPr>
        </p:nvSpPr>
        <p:spPr>
          <a:xfrm>
            <a:off x="1141413" y="609600"/>
            <a:ext cx="9905998" cy="1046922"/>
          </a:xfrm>
        </p:spPr>
        <p:txBody>
          <a:bodyPr/>
          <a:lstStyle/>
          <a:p>
            <a:r>
              <a:rPr lang="es-MX" dirty="0"/>
              <a:t>conclusiones</a:t>
            </a:r>
            <a:endParaRPr lang="es-AR" dirty="0"/>
          </a:p>
        </p:txBody>
      </p:sp>
      <p:sp>
        <p:nvSpPr>
          <p:cNvPr id="3" name="Marcador de contenido 2">
            <a:extLst>
              <a:ext uri="{FF2B5EF4-FFF2-40B4-BE49-F238E27FC236}">
                <a16:creationId xmlns:a16="http://schemas.microsoft.com/office/drawing/2014/main" id="{EF383379-288C-4130-BC9E-3CDEFA393AFB}"/>
              </a:ext>
            </a:extLst>
          </p:cNvPr>
          <p:cNvSpPr>
            <a:spLocks noGrp="1"/>
          </p:cNvSpPr>
          <p:nvPr>
            <p:ph idx="1"/>
          </p:nvPr>
        </p:nvSpPr>
        <p:spPr>
          <a:xfrm>
            <a:off x="437322" y="1842052"/>
            <a:ext cx="11489635" cy="4850295"/>
          </a:xfrm>
        </p:spPr>
        <p:txBody>
          <a:bodyPr/>
          <a:lstStyle/>
          <a:p>
            <a:pPr>
              <a:lnSpc>
                <a:spcPct val="150000"/>
              </a:lnSpc>
            </a:pPr>
            <a:r>
              <a:rPr lang="es-AR" dirty="0"/>
              <a:t>El nivel de producción depende de la integración social</a:t>
            </a:r>
            <a:r>
              <a:rPr lang="es-AR" dirty="0">
                <a:sym typeface="Wingdings" panose="05000000000000000000" pitchFamily="2" charset="2"/>
              </a:rPr>
              <a:t> </a:t>
            </a:r>
            <a:r>
              <a:rPr lang="es-AR" dirty="0"/>
              <a:t>la capacidad social del trabajador es la que determina su nivel de competencia y eficiencia y no solo los movimientos eficientes.</a:t>
            </a:r>
          </a:p>
          <a:p>
            <a:pPr>
              <a:lnSpc>
                <a:spcPct val="150000"/>
              </a:lnSpc>
            </a:pPr>
            <a:r>
              <a:rPr lang="es-AR" dirty="0"/>
              <a:t> el comportamiento del individuo depende del </a:t>
            </a:r>
            <a:r>
              <a:rPr lang="es-AR" dirty="0" err="1"/>
              <a:t>comp.</a:t>
            </a:r>
            <a:r>
              <a:rPr lang="es-AR" dirty="0"/>
              <a:t> del grupo, si se adaptan a los cambios.</a:t>
            </a:r>
          </a:p>
          <a:p>
            <a:pPr>
              <a:lnSpc>
                <a:spcPct val="150000"/>
              </a:lnSpc>
            </a:pPr>
            <a:r>
              <a:rPr lang="es-AR" dirty="0"/>
              <a:t>Las recompensas y sanciones</a:t>
            </a:r>
            <a:r>
              <a:rPr lang="es-AR" dirty="0">
                <a:sym typeface="Wingdings" panose="05000000000000000000" pitchFamily="2" charset="2"/>
              </a:rPr>
              <a:t> </a:t>
            </a:r>
            <a:r>
              <a:rPr lang="es-AR" dirty="0"/>
              <a:t>las personas son evaluadas por el grupo en relación a las normas y patrones de comportamiento que definen como aceptables, según las expectativas en relación a la administración.</a:t>
            </a:r>
          </a:p>
          <a:p>
            <a:endParaRPr lang="es-AR" dirty="0"/>
          </a:p>
        </p:txBody>
      </p:sp>
    </p:spTree>
    <p:extLst>
      <p:ext uri="{BB962C8B-B14F-4D97-AF65-F5344CB8AC3E}">
        <p14:creationId xmlns:p14="http://schemas.microsoft.com/office/powerpoint/2010/main" val="11848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547E3-1BE4-4879-96C3-7D59D63E52C4}"/>
              </a:ext>
            </a:extLst>
          </p:cNvPr>
          <p:cNvSpPr>
            <a:spLocks noGrp="1"/>
          </p:cNvSpPr>
          <p:nvPr>
            <p:ph type="title"/>
          </p:nvPr>
        </p:nvSpPr>
        <p:spPr>
          <a:xfrm>
            <a:off x="1141413" y="609600"/>
            <a:ext cx="9905998" cy="1007165"/>
          </a:xfrm>
        </p:spPr>
        <p:txBody>
          <a:bodyPr/>
          <a:lstStyle/>
          <a:p>
            <a:r>
              <a:rPr lang="es-MX" dirty="0"/>
              <a:t>Desarrollo organizacional</a:t>
            </a:r>
            <a:endParaRPr lang="es-AR" dirty="0"/>
          </a:p>
        </p:txBody>
      </p:sp>
      <p:sp>
        <p:nvSpPr>
          <p:cNvPr id="3" name="Marcador de contenido 2">
            <a:extLst>
              <a:ext uri="{FF2B5EF4-FFF2-40B4-BE49-F238E27FC236}">
                <a16:creationId xmlns:a16="http://schemas.microsoft.com/office/drawing/2014/main" id="{B24630FB-7D0E-4F08-B438-8F2991F57145}"/>
              </a:ext>
            </a:extLst>
          </p:cNvPr>
          <p:cNvSpPr>
            <a:spLocks noGrp="1"/>
          </p:cNvSpPr>
          <p:nvPr>
            <p:ph idx="1"/>
          </p:nvPr>
        </p:nvSpPr>
        <p:spPr>
          <a:xfrm>
            <a:off x="463826" y="1921565"/>
            <a:ext cx="11330609" cy="4797287"/>
          </a:xfrm>
        </p:spPr>
        <p:txBody>
          <a:bodyPr/>
          <a:lstStyle/>
          <a:p>
            <a:pPr>
              <a:lnSpc>
                <a:spcPct val="150000"/>
              </a:lnSpc>
            </a:pPr>
            <a:r>
              <a:rPr lang="es-MX" dirty="0"/>
              <a:t>Organizaciones y personas </a:t>
            </a:r>
            <a:r>
              <a:rPr lang="es-MX" dirty="0">
                <a:sym typeface="Wingdings" panose="05000000000000000000" pitchFamily="2" charset="2"/>
              </a:rPr>
              <a:t> constante cambio.</a:t>
            </a:r>
          </a:p>
          <a:p>
            <a:pPr>
              <a:lnSpc>
                <a:spcPct val="150000"/>
              </a:lnSpc>
            </a:pPr>
            <a:r>
              <a:rPr lang="es-MX" dirty="0">
                <a:sym typeface="Wingdings" panose="05000000000000000000" pitchFamily="2" charset="2"/>
              </a:rPr>
              <a:t>Desarrollo cambios intencionales, proyectados con anticipación. </a:t>
            </a:r>
          </a:p>
          <a:p>
            <a:pPr marL="0" indent="0">
              <a:lnSpc>
                <a:spcPct val="150000"/>
              </a:lnSpc>
              <a:buNone/>
            </a:pPr>
            <a:r>
              <a:rPr lang="es-MX" b="1" dirty="0">
                <a:sym typeface="Wingdings" panose="05000000000000000000" pitchFamily="2" charset="2"/>
              </a:rPr>
              <a:t>Desarrollo organizacional</a:t>
            </a:r>
            <a:r>
              <a:rPr lang="es-MX" dirty="0">
                <a:sym typeface="Wingdings" panose="05000000000000000000" pitchFamily="2" charset="2"/>
              </a:rPr>
              <a:t> a nivel macro, global, sistémico, a largo plazo.</a:t>
            </a:r>
          </a:p>
          <a:p>
            <a:pPr>
              <a:lnSpc>
                <a:spcPct val="150000"/>
              </a:lnSpc>
            </a:pPr>
            <a:r>
              <a:rPr lang="es-MX" dirty="0">
                <a:sym typeface="Wingdings" panose="05000000000000000000" pitchFamily="2" charset="2"/>
              </a:rPr>
              <a:t>DO: campo reciente; basado en conceptos y métodos de la ciencia del comportamiento.</a:t>
            </a:r>
          </a:p>
          <a:p>
            <a:pPr>
              <a:lnSpc>
                <a:spcPct val="150000"/>
              </a:lnSpc>
            </a:pPr>
            <a:r>
              <a:rPr lang="es-MX" dirty="0">
                <a:sym typeface="Wingdings" panose="05000000000000000000" pitchFamily="2" charset="2"/>
              </a:rPr>
              <a:t>Estudia la organización como sistema total; mejorar la eficacia. </a:t>
            </a:r>
          </a:p>
          <a:p>
            <a:pPr>
              <a:lnSpc>
                <a:spcPct val="150000"/>
              </a:lnSpc>
            </a:pPr>
            <a:r>
              <a:rPr lang="es-MX" dirty="0"/>
              <a:t>Concepto asociado a cambio y capacidad de adaptación de la organización a ellos.</a:t>
            </a:r>
            <a:endParaRPr lang="es-MX" dirty="0">
              <a:sym typeface="Wingdings" panose="05000000000000000000" pitchFamily="2" charset="2"/>
            </a:endParaRPr>
          </a:p>
          <a:p>
            <a:endParaRPr lang="es-AR" dirty="0"/>
          </a:p>
        </p:txBody>
      </p:sp>
    </p:spTree>
    <p:extLst>
      <p:ext uri="{BB962C8B-B14F-4D97-AF65-F5344CB8AC3E}">
        <p14:creationId xmlns:p14="http://schemas.microsoft.com/office/powerpoint/2010/main" val="115125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63929-D379-4DC3-B544-6B72648C638F}"/>
              </a:ext>
            </a:extLst>
          </p:cNvPr>
          <p:cNvSpPr>
            <a:spLocks noGrp="1"/>
          </p:cNvSpPr>
          <p:nvPr>
            <p:ph type="title"/>
          </p:nvPr>
        </p:nvSpPr>
        <p:spPr>
          <a:xfrm>
            <a:off x="1141413" y="609600"/>
            <a:ext cx="9905998" cy="808383"/>
          </a:xfrm>
        </p:spPr>
        <p:txBody>
          <a:bodyPr/>
          <a:lstStyle/>
          <a:p>
            <a:r>
              <a:rPr lang="es-AR" dirty="0"/>
              <a:t>Desarrollo organizacional</a:t>
            </a:r>
          </a:p>
        </p:txBody>
      </p:sp>
      <p:sp>
        <p:nvSpPr>
          <p:cNvPr id="3" name="Marcador de contenido 2">
            <a:extLst>
              <a:ext uri="{FF2B5EF4-FFF2-40B4-BE49-F238E27FC236}">
                <a16:creationId xmlns:a16="http://schemas.microsoft.com/office/drawing/2014/main" id="{8C657297-5A73-4AF7-9FAD-8557A7F00B1A}"/>
              </a:ext>
            </a:extLst>
          </p:cNvPr>
          <p:cNvSpPr>
            <a:spLocks noGrp="1"/>
          </p:cNvSpPr>
          <p:nvPr>
            <p:ph idx="1"/>
          </p:nvPr>
        </p:nvSpPr>
        <p:spPr>
          <a:xfrm>
            <a:off x="212035" y="1815548"/>
            <a:ext cx="11635408" cy="4903303"/>
          </a:xfrm>
        </p:spPr>
        <p:txBody>
          <a:bodyPr>
            <a:normAutofit/>
          </a:bodyPr>
          <a:lstStyle/>
          <a:p>
            <a:pPr marL="0" indent="0">
              <a:lnSpc>
                <a:spcPct val="150000"/>
              </a:lnSpc>
              <a:buNone/>
            </a:pPr>
            <a:r>
              <a:rPr lang="es-MX" u="sng" dirty="0"/>
              <a:t>Presupuestos básicos del do:</a:t>
            </a:r>
          </a:p>
          <a:p>
            <a:pPr>
              <a:lnSpc>
                <a:spcPct val="150000"/>
              </a:lnSpc>
              <a:buFont typeface="Wingdings" panose="05000000000000000000" pitchFamily="2" charset="2"/>
              <a:buChar char="q"/>
            </a:pPr>
            <a:r>
              <a:rPr lang="es-MX" dirty="0"/>
              <a:t>Organización </a:t>
            </a:r>
            <a:r>
              <a:rPr lang="es-MX" dirty="0">
                <a:sym typeface="Wingdings" panose="05000000000000000000" pitchFamily="2" charset="2"/>
              </a:rPr>
              <a:t> coordinación de diferentes actividades de contribuyentes individuales, para efectuar intercambios planeados con el ambiente. (Lawrence y </a:t>
            </a:r>
            <a:r>
              <a:rPr lang="es-MX" dirty="0" err="1">
                <a:sym typeface="Wingdings" panose="05000000000000000000" pitchFamily="2" charset="2"/>
              </a:rPr>
              <a:t>lorsch</a:t>
            </a:r>
            <a:r>
              <a:rPr lang="es-MX" dirty="0">
                <a:sym typeface="Wingdings" panose="05000000000000000000" pitchFamily="2" charset="2"/>
              </a:rPr>
              <a:t>)</a:t>
            </a:r>
          </a:p>
          <a:p>
            <a:pPr marL="0" indent="0">
              <a:lnSpc>
                <a:spcPct val="150000"/>
              </a:lnSpc>
              <a:buNone/>
            </a:pPr>
            <a:r>
              <a:rPr lang="es-MX" dirty="0">
                <a:sym typeface="Wingdings" panose="05000000000000000000" pitchFamily="2" charset="2"/>
              </a:rPr>
              <a:t>                                -sistema complejo y humano, con características, cultura y valore propios. </a:t>
            </a:r>
          </a:p>
          <a:p>
            <a:pPr>
              <a:lnSpc>
                <a:spcPct val="150000"/>
              </a:lnSpc>
              <a:buFont typeface="Wingdings" panose="05000000000000000000" pitchFamily="2" charset="2"/>
              <a:buChar char="q"/>
            </a:pPr>
            <a:r>
              <a:rPr lang="es-MX" dirty="0">
                <a:sym typeface="Wingdings" panose="05000000000000000000" pitchFamily="2" charset="2"/>
              </a:rPr>
              <a:t>Cultura  la única forma de modificar una organización. Los sistemas dentro de los cuales trabajan y viven las personas.</a:t>
            </a:r>
          </a:p>
          <a:p>
            <a:pPr marL="0" indent="0">
              <a:lnSpc>
                <a:spcPct val="150000"/>
              </a:lnSpc>
              <a:buNone/>
            </a:pPr>
            <a:r>
              <a:rPr lang="es-MX" dirty="0">
                <a:sym typeface="Wingdings" panose="05000000000000000000" pitchFamily="2" charset="2"/>
              </a:rPr>
              <a:t>                     - Expresa un modo de vida; sistema de creencias, expectativas, valores, formas de interacción y de relación de cada </a:t>
            </a:r>
            <a:r>
              <a:rPr lang="es-MX" dirty="0" err="1">
                <a:sym typeface="Wingdings" panose="05000000000000000000" pitchFamily="2" charset="2"/>
              </a:rPr>
              <a:t>org</a:t>
            </a:r>
            <a:r>
              <a:rPr lang="es-MX" dirty="0">
                <a:sym typeface="Wingdings" panose="05000000000000000000" pitchFamily="2" charset="2"/>
              </a:rPr>
              <a:t>.</a:t>
            </a:r>
          </a:p>
          <a:p>
            <a:pPr marL="0" indent="0">
              <a:buNone/>
            </a:pPr>
            <a:endParaRPr lang="es-MX" dirty="0"/>
          </a:p>
          <a:p>
            <a:endParaRPr lang="es-AR" dirty="0"/>
          </a:p>
        </p:txBody>
      </p:sp>
    </p:spTree>
    <p:extLst>
      <p:ext uri="{BB962C8B-B14F-4D97-AF65-F5344CB8AC3E}">
        <p14:creationId xmlns:p14="http://schemas.microsoft.com/office/powerpoint/2010/main" val="126954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6FCF4-BA02-433A-8171-212A032DF1D9}"/>
              </a:ext>
            </a:extLst>
          </p:cNvPr>
          <p:cNvSpPr>
            <a:spLocks noGrp="1"/>
          </p:cNvSpPr>
          <p:nvPr>
            <p:ph type="title"/>
          </p:nvPr>
        </p:nvSpPr>
        <p:spPr>
          <a:xfrm>
            <a:off x="1141413" y="609600"/>
            <a:ext cx="9905998" cy="821635"/>
          </a:xfrm>
        </p:spPr>
        <p:txBody>
          <a:bodyPr/>
          <a:lstStyle/>
          <a:p>
            <a:r>
              <a:rPr lang="es-MX" dirty="0"/>
              <a:t>Presupuestos básicos del do</a:t>
            </a:r>
            <a:endParaRPr lang="es-AR" dirty="0"/>
          </a:p>
        </p:txBody>
      </p:sp>
      <p:sp>
        <p:nvSpPr>
          <p:cNvPr id="3" name="Marcador de contenido 2">
            <a:extLst>
              <a:ext uri="{FF2B5EF4-FFF2-40B4-BE49-F238E27FC236}">
                <a16:creationId xmlns:a16="http://schemas.microsoft.com/office/drawing/2014/main" id="{6BB8B96A-F7C6-4CFF-AC21-4AB213209279}"/>
              </a:ext>
            </a:extLst>
          </p:cNvPr>
          <p:cNvSpPr>
            <a:spLocks noGrp="1"/>
          </p:cNvSpPr>
          <p:nvPr>
            <p:ph idx="1"/>
          </p:nvPr>
        </p:nvSpPr>
        <p:spPr>
          <a:xfrm>
            <a:off x="145774" y="1431235"/>
            <a:ext cx="10901637" cy="5261113"/>
          </a:xfrm>
        </p:spPr>
        <p:txBody>
          <a:bodyPr/>
          <a:lstStyle/>
          <a:p>
            <a:pPr>
              <a:lnSpc>
                <a:spcPct val="150000"/>
              </a:lnSpc>
              <a:buFont typeface="Wingdings" panose="05000000000000000000" pitchFamily="2" charset="2"/>
              <a:buChar char="q"/>
            </a:pPr>
            <a:r>
              <a:rPr lang="es-MX" dirty="0"/>
              <a:t>Cambio organizacional</a:t>
            </a:r>
            <a:r>
              <a:rPr lang="es-MX" dirty="0">
                <a:sym typeface="Wingdings" panose="05000000000000000000" pitchFamily="2" charset="2"/>
              </a:rPr>
              <a:t> cuando surgen fuerzas que crean la necesidad de establecer transformaciones en una o varias secciones de la </a:t>
            </a:r>
            <a:r>
              <a:rPr lang="es-MX" dirty="0" err="1">
                <a:sym typeface="Wingdings" panose="05000000000000000000" pitchFamily="2" charset="2"/>
              </a:rPr>
              <a:t>org</a:t>
            </a:r>
            <a:r>
              <a:rPr lang="es-MX" dirty="0">
                <a:sym typeface="Wingdings" panose="05000000000000000000" pitchFamily="2" charset="2"/>
              </a:rPr>
              <a:t>. </a:t>
            </a:r>
          </a:p>
          <a:p>
            <a:pPr>
              <a:lnSpc>
                <a:spcPct val="150000"/>
              </a:lnSpc>
              <a:buFont typeface="Wingdings" panose="05000000000000000000" pitchFamily="2" charset="2"/>
              <a:buChar char="Ø"/>
            </a:pPr>
            <a:r>
              <a:rPr lang="es-MX" dirty="0">
                <a:sym typeface="Wingdings" panose="05000000000000000000" pitchFamily="2" charset="2"/>
              </a:rPr>
              <a:t>Fuerzas exógenas: provenientes del ambiente (nuevas tecnologías, cambios en valores de una sociedad; oportunidades o limitaciones económicas, políticas, sociales, </a:t>
            </a:r>
            <a:r>
              <a:rPr lang="es-MX" dirty="0" err="1">
                <a:sym typeface="Wingdings" panose="05000000000000000000" pitchFamily="2" charset="2"/>
              </a:rPr>
              <a:t>etc</a:t>
            </a:r>
            <a:r>
              <a:rPr lang="es-MX" dirty="0">
                <a:sym typeface="Wingdings" panose="05000000000000000000" pitchFamily="2" charset="2"/>
              </a:rPr>
              <a:t>)</a:t>
            </a:r>
          </a:p>
          <a:p>
            <a:pPr>
              <a:lnSpc>
                <a:spcPct val="150000"/>
              </a:lnSpc>
              <a:buFont typeface="Wingdings" panose="05000000000000000000" pitchFamily="2" charset="2"/>
              <a:buChar char="Ø"/>
            </a:pPr>
            <a:r>
              <a:rPr lang="es-MX" dirty="0">
                <a:sym typeface="Wingdings" panose="05000000000000000000" pitchFamily="2" charset="2"/>
              </a:rPr>
              <a:t>Fuerzas endógenas: necesidad de cambiar estructuras; provienen del interior de la organización, producto de la interacción de los participantes. </a:t>
            </a:r>
          </a:p>
          <a:p>
            <a:endParaRPr lang="es-AR" dirty="0"/>
          </a:p>
        </p:txBody>
      </p:sp>
    </p:spTree>
    <p:extLst>
      <p:ext uri="{BB962C8B-B14F-4D97-AF65-F5344CB8AC3E}">
        <p14:creationId xmlns:p14="http://schemas.microsoft.com/office/powerpoint/2010/main" val="4142130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324D0-C491-4FD6-8C07-8BBDAC359E7E}"/>
              </a:ext>
            </a:extLst>
          </p:cNvPr>
          <p:cNvSpPr>
            <a:spLocks noGrp="1"/>
          </p:cNvSpPr>
          <p:nvPr>
            <p:ph type="title"/>
          </p:nvPr>
        </p:nvSpPr>
        <p:spPr>
          <a:xfrm>
            <a:off x="1141413" y="609600"/>
            <a:ext cx="9905998" cy="834887"/>
          </a:xfrm>
        </p:spPr>
        <p:txBody>
          <a:bodyPr/>
          <a:lstStyle/>
          <a:p>
            <a:r>
              <a:rPr lang="es-MX" dirty="0"/>
              <a:t>Presupuestos básicos del do</a:t>
            </a:r>
            <a:endParaRPr lang="es-AR" dirty="0"/>
          </a:p>
        </p:txBody>
      </p:sp>
      <p:sp>
        <p:nvSpPr>
          <p:cNvPr id="3" name="Marcador de contenido 2">
            <a:extLst>
              <a:ext uri="{FF2B5EF4-FFF2-40B4-BE49-F238E27FC236}">
                <a16:creationId xmlns:a16="http://schemas.microsoft.com/office/drawing/2014/main" id="{8D34E578-BBEA-4EBC-BB7B-17748695DFE0}"/>
              </a:ext>
            </a:extLst>
          </p:cNvPr>
          <p:cNvSpPr>
            <a:spLocks noGrp="1"/>
          </p:cNvSpPr>
          <p:nvPr>
            <p:ph idx="1"/>
          </p:nvPr>
        </p:nvSpPr>
        <p:spPr>
          <a:xfrm>
            <a:off x="106016" y="1444487"/>
            <a:ext cx="11926957" cy="4240696"/>
          </a:xfrm>
        </p:spPr>
        <p:txBody>
          <a:bodyPr/>
          <a:lstStyle/>
          <a:p>
            <a:pPr>
              <a:lnSpc>
                <a:spcPct val="150000"/>
              </a:lnSpc>
            </a:pPr>
            <a:r>
              <a:rPr lang="es-AR" dirty="0"/>
              <a:t>Necesidad de adaptación y cambios permanentes </a:t>
            </a:r>
            <a:r>
              <a:rPr lang="es-AR" dirty="0">
                <a:sym typeface="Wingdings" panose="05000000000000000000" pitchFamily="2" charset="2"/>
              </a:rPr>
              <a:t> </a:t>
            </a:r>
            <a:r>
              <a:rPr lang="es-AR" dirty="0"/>
              <a:t>El individuo, el grupo, la organización y la comunidad sistemas dinámicos y vivos de adaptación, ajuste y reorganización si quieren sobrevivir en un ambiente de cambios.</a:t>
            </a:r>
          </a:p>
          <a:p>
            <a:pPr>
              <a:lnSpc>
                <a:spcPct val="150000"/>
              </a:lnSpc>
            </a:pPr>
            <a:r>
              <a:rPr lang="es-AR" dirty="0"/>
              <a:t>El cambio organizacional no debe ser aleatorio sino planeado. </a:t>
            </a:r>
          </a:p>
          <a:p>
            <a:pPr>
              <a:lnSpc>
                <a:spcPct val="150000"/>
              </a:lnSpc>
            </a:pPr>
            <a:r>
              <a:rPr lang="es-AR" dirty="0"/>
              <a:t>Existen cuatro clases de cambios en las organizaciones:</a:t>
            </a:r>
          </a:p>
          <a:p>
            <a:pPr marL="0" indent="0">
              <a:lnSpc>
                <a:spcPct val="150000"/>
              </a:lnSpc>
              <a:buNone/>
            </a:pPr>
            <a:r>
              <a:rPr lang="es-AR" dirty="0"/>
              <a:t>1- estructurales: afectan la estructura organizacional, divisiones o departamentos; redes de información internas y externas; incorporaciones o eliminación, etc.  </a:t>
            </a:r>
          </a:p>
        </p:txBody>
      </p:sp>
    </p:spTree>
    <p:extLst>
      <p:ext uri="{BB962C8B-B14F-4D97-AF65-F5344CB8AC3E}">
        <p14:creationId xmlns:p14="http://schemas.microsoft.com/office/powerpoint/2010/main" val="150705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3A7A6-9F84-4820-B3EA-4FC0C397AAB0}"/>
              </a:ext>
            </a:extLst>
          </p:cNvPr>
          <p:cNvSpPr>
            <a:spLocks noGrp="1"/>
          </p:cNvSpPr>
          <p:nvPr>
            <p:ph type="title"/>
          </p:nvPr>
        </p:nvSpPr>
        <p:spPr>
          <a:xfrm>
            <a:off x="1141413" y="609600"/>
            <a:ext cx="9905998" cy="755374"/>
          </a:xfrm>
        </p:spPr>
        <p:txBody>
          <a:bodyPr/>
          <a:lstStyle/>
          <a:p>
            <a:r>
              <a:rPr lang="es-MX" dirty="0"/>
              <a:t>Presupuestos básicos del do</a:t>
            </a:r>
            <a:endParaRPr lang="es-AR" dirty="0"/>
          </a:p>
        </p:txBody>
      </p:sp>
      <p:sp>
        <p:nvSpPr>
          <p:cNvPr id="3" name="Marcador de contenido 2">
            <a:extLst>
              <a:ext uri="{FF2B5EF4-FFF2-40B4-BE49-F238E27FC236}">
                <a16:creationId xmlns:a16="http://schemas.microsoft.com/office/drawing/2014/main" id="{F66B5E41-45BA-4C4C-881B-82218D239885}"/>
              </a:ext>
            </a:extLst>
          </p:cNvPr>
          <p:cNvSpPr>
            <a:spLocks noGrp="1"/>
          </p:cNvSpPr>
          <p:nvPr>
            <p:ph idx="1"/>
          </p:nvPr>
        </p:nvSpPr>
        <p:spPr>
          <a:xfrm>
            <a:off x="119270" y="1364974"/>
            <a:ext cx="11887200" cy="5181599"/>
          </a:xfrm>
        </p:spPr>
        <p:txBody>
          <a:bodyPr/>
          <a:lstStyle/>
          <a:p>
            <a:pPr marL="0" indent="0">
              <a:lnSpc>
                <a:spcPct val="150000"/>
              </a:lnSpc>
              <a:buNone/>
            </a:pPr>
            <a:r>
              <a:rPr lang="es-MX" dirty="0"/>
              <a:t>2- tecnológicos: </a:t>
            </a:r>
            <a:r>
              <a:rPr lang="es-AR" dirty="0"/>
              <a:t>afectan máquinas, equipos, instalaciones, procesos empresariales, etc. </a:t>
            </a:r>
          </a:p>
          <a:p>
            <a:pPr marL="0" indent="0">
              <a:lnSpc>
                <a:spcPct val="150000"/>
              </a:lnSpc>
              <a:buNone/>
            </a:pPr>
            <a:r>
              <a:rPr lang="es-AR" dirty="0"/>
              <a:t>La tecnología afecta la manera como la empresa ejecuta sus tareas, fabrica sus productos y presta sus servicios.</a:t>
            </a:r>
          </a:p>
          <a:p>
            <a:pPr marL="0" indent="0">
              <a:lnSpc>
                <a:spcPct val="150000"/>
              </a:lnSpc>
              <a:buNone/>
            </a:pPr>
            <a:r>
              <a:rPr lang="es-AR" dirty="0"/>
              <a:t>3- De productos o servicios: afectan los resultados o las salidas de la organización.</a:t>
            </a:r>
          </a:p>
          <a:p>
            <a:pPr marL="0" indent="0">
              <a:lnSpc>
                <a:spcPct val="150000"/>
              </a:lnSpc>
              <a:buNone/>
            </a:pPr>
            <a:r>
              <a:rPr lang="es-AR" dirty="0"/>
              <a:t>4- Culturales: cambios en las personas, en sus comportamientos, actitudes, expectativas, aspiraciones y necesidades. </a:t>
            </a:r>
          </a:p>
          <a:p>
            <a:pPr marL="0" indent="0">
              <a:lnSpc>
                <a:spcPct val="150000"/>
              </a:lnSpc>
              <a:buNone/>
            </a:pPr>
            <a:r>
              <a:rPr lang="es-AR" dirty="0"/>
              <a:t>Todos estos cambios no son aislados, son sistémicos, se afectan entre sí y producen un fuerte efecto multiplicador. </a:t>
            </a:r>
          </a:p>
        </p:txBody>
      </p:sp>
    </p:spTree>
    <p:extLst>
      <p:ext uri="{BB962C8B-B14F-4D97-AF65-F5344CB8AC3E}">
        <p14:creationId xmlns:p14="http://schemas.microsoft.com/office/powerpoint/2010/main" val="80051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416E2-D45F-4E17-ACFF-8E457BDDFBBD}"/>
              </a:ext>
            </a:extLst>
          </p:cNvPr>
          <p:cNvSpPr>
            <a:spLocks noGrp="1"/>
          </p:cNvSpPr>
          <p:nvPr>
            <p:ph type="title"/>
          </p:nvPr>
        </p:nvSpPr>
        <p:spPr>
          <a:xfrm>
            <a:off x="1141413" y="609600"/>
            <a:ext cx="9905998" cy="1139687"/>
          </a:xfrm>
        </p:spPr>
        <p:txBody>
          <a:bodyPr/>
          <a:lstStyle/>
          <a:p>
            <a:r>
              <a:rPr lang="es-MX" dirty="0"/>
              <a:t>Comportamiento organizacional</a:t>
            </a:r>
            <a:endParaRPr lang="es-AR" dirty="0"/>
          </a:p>
        </p:txBody>
      </p:sp>
      <p:sp>
        <p:nvSpPr>
          <p:cNvPr id="3" name="Marcador de contenido 2">
            <a:extLst>
              <a:ext uri="{FF2B5EF4-FFF2-40B4-BE49-F238E27FC236}">
                <a16:creationId xmlns:a16="http://schemas.microsoft.com/office/drawing/2014/main" id="{A17ED3A6-C31F-43FE-9BE5-70CA84E8C3E1}"/>
              </a:ext>
            </a:extLst>
          </p:cNvPr>
          <p:cNvSpPr>
            <a:spLocks noGrp="1"/>
          </p:cNvSpPr>
          <p:nvPr>
            <p:ph idx="1"/>
          </p:nvPr>
        </p:nvSpPr>
        <p:spPr>
          <a:xfrm>
            <a:off x="371060" y="1749287"/>
            <a:ext cx="11661913" cy="4916556"/>
          </a:xfrm>
        </p:spPr>
        <p:txBody>
          <a:bodyPr/>
          <a:lstStyle/>
          <a:p>
            <a:pPr algn="ctr">
              <a:lnSpc>
                <a:spcPct val="150000"/>
              </a:lnSpc>
            </a:pPr>
            <a:r>
              <a:rPr lang="es-AR" b="0" i="0" dirty="0">
                <a:effectLst/>
                <a:latin typeface="Droid Sans"/>
              </a:rPr>
              <a:t>“El Comportamiento Organizacional retrata la continua interacción y la influencia recíproca entre las personas y las organizaciones. Es una disciplina académica que surgió como un conjunto interdisciplinario de conocimientos para estudiar el comportamiento humano en las organizaciones”. (</a:t>
            </a:r>
            <a:r>
              <a:rPr lang="es-AR" b="1" i="0" dirty="0">
                <a:effectLst/>
                <a:latin typeface="Droid Sans"/>
              </a:rPr>
              <a:t>Chiavenato)</a:t>
            </a:r>
          </a:p>
          <a:p>
            <a:pPr marL="0" indent="0">
              <a:lnSpc>
                <a:spcPct val="150000"/>
              </a:lnSpc>
              <a:buNone/>
            </a:pPr>
            <a:r>
              <a:rPr lang="es-AR" b="1" dirty="0">
                <a:effectLst/>
                <a:latin typeface="Droid Sans"/>
              </a:rPr>
              <a:t>Robbins</a:t>
            </a:r>
            <a:r>
              <a:rPr lang="es-AR" dirty="0">
                <a:effectLst/>
                <a:latin typeface="Droid Sans"/>
                <a:sym typeface="Wingdings" panose="05000000000000000000" pitchFamily="2" charset="2"/>
              </a:rPr>
              <a:t> </a:t>
            </a:r>
            <a:r>
              <a:rPr lang="es-AR" b="0" i="0" dirty="0">
                <a:effectLst/>
                <a:latin typeface="Droid Sans"/>
              </a:rPr>
              <a:t>«Es un campo de estudio que investiga el impacto que tienen los individuos, los grupos y las estructuras sobre el comportamiento dentro de las organizaciones, con el propósito de aplicar tal conocimiento al mejoramiento de la eficacia de la organización»</a:t>
            </a:r>
            <a:endParaRPr lang="es-AR" dirty="0"/>
          </a:p>
        </p:txBody>
      </p:sp>
    </p:spTree>
    <p:extLst>
      <p:ext uri="{BB962C8B-B14F-4D97-AF65-F5344CB8AC3E}">
        <p14:creationId xmlns:p14="http://schemas.microsoft.com/office/powerpoint/2010/main" val="94669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6BD7A-3E8A-4045-AD07-5AFD3F4549F9}"/>
              </a:ext>
            </a:extLst>
          </p:cNvPr>
          <p:cNvSpPr>
            <a:spLocks noGrp="1"/>
          </p:cNvSpPr>
          <p:nvPr>
            <p:ph type="title"/>
          </p:nvPr>
        </p:nvSpPr>
        <p:spPr>
          <a:xfrm>
            <a:off x="1141413" y="609600"/>
            <a:ext cx="9905998" cy="675503"/>
          </a:xfrm>
        </p:spPr>
        <p:txBody>
          <a:bodyPr/>
          <a:lstStyle/>
          <a:p>
            <a:r>
              <a:rPr lang="es-MX" dirty="0"/>
              <a:t>Presupuestos básicos del do</a:t>
            </a:r>
            <a:endParaRPr lang="es-AR" dirty="0"/>
          </a:p>
        </p:txBody>
      </p:sp>
      <p:sp>
        <p:nvSpPr>
          <p:cNvPr id="3" name="Marcador de contenido 2">
            <a:extLst>
              <a:ext uri="{FF2B5EF4-FFF2-40B4-BE49-F238E27FC236}">
                <a16:creationId xmlns:a16="http://schemas.microsoft.com/office/drawing/2014/main" id="{8C391428-35F5-4B89-B4D3-4B5CEBE87D73}"/>
              </a:ext>
            </a:extLst>
          </p:cNvPr>
          <p:cNvSpPr>
            <a:spLocks noGrp="1"/>
          </p:cNvSpPr>
          <p:nvPr>
            <p:ph idx="1"/>
          </p:nvPr>
        </p:nvSpPr>
        <p:spPr>
          <a:xfrm>
            <a:off x="225286" y="1717588"/>
            <a:ext cx="11648661" cy="4942703"/>
          </a:xfrm>
        </p:spPr>
        <p:txBody>
          <a:bodyPr>
            <a:normAutofit/>
          </a:bodyPr>
          <a:lstStyle/>
          <a:p>
            <a:pPr>
              <a:lnSpc>
                <a:spcPct val="150000"/>
              </a:lnSpc>
            </a:pPr>
            <a:r>
              <a:rPr lang="es-MX" dirty="0"/>
              <a:t>Los cambios pueden presentarse en varias dimensiones y en diferentes velocidades.</a:t>
            </a:r>
          </a:p>
          <a:p>
            <a:pPr>
              <a:lnSpc>
                <a:spcPct val="150000"/>
              </a:lnSpc>
            </a:pPr>
            <a:r>
              <a:rPr lang="es-MX" dirty="0"/>
              <a:t>Depende de la situación de la empresa, de las circunstancias que rodean, de la percepción de urgencia y la viabilidad del cambio.</a:t>
            </a:r>
          </a:p>
          <a:p>
            <a:pPr>
              <a:lnSpc>
                <a:spcPct val="150000"/>
              </a:lnSpc>
              <a:buFont typeface="Wingdings" panose="05000000000000000000" pitchFamily="2" charset="2"/>
              <a:buChar char="q"/>
            </a:pPr>
            <a:r>
              <a:rPr lang="es-AR" dirty="0"/>
              <a:t>La interacción organización- ambiente </a:t>
            </a:r>
            <a:r>
              <a:rPr lang="es-AR" dirty="0">
                <a:sym typeface="Wingdings" panose="05000000000000000000" pitchFamily="2" charset="2"/>
              </a:rPr>
              <a:t> </a:t>
            </a:r>
            <a:r>
              <a:rPr lang="es-AR" dirty="0"/>
              <a:t>Una de las cualidades más importantes de una organización es su sensibilidad y su adaptabilidad: su capacidad de percepción y cambio para adaptarse a la variación de los estímulos externos.</a:t>
            </a:r>
          </a:p>
          <a:p>
            <a:pPr>
              <a:lnSpc>
                <a:spcPct val="150000"/>
              </a:lnSpc>
              <a:buFont typeface="Wingdings" panose="05000000000000000000" pitchFamily="2" charset="2"/>
              <a:buChar char="q"/>
            </a:pPr>
            <a:r>
              <a:rPr lang="es-MX" dirty="0"/>
              <a:t>Interacción individuo organización</a:t>
            </a:r>
            <a:r>
              <a:rPr lang="es-MX" dirty="0">
                <a:sym typeface="Wingdings" panose="05000000000000000000" pitchFamily="2" charset="2"/>
              </a:rPr>
              <a:t> </a:t>
            </a:r>
            <a:r>
              <a:rPr lang="es-AR" dirty="0"/>
              <a:t>El do hace énfasis en la interacción mas estrecha y democrática entre las personas y la organización para alcanzar la administración participativa.</a:t>
            </a:r>
          </a:p>
          <a:p>
            <a:pPr marL="0" indent="0">
              <a:buNone/>
            </a:pPr>
            <a:endParaRPr lang="es-AR" dirty="0"/>
          </a:p>
        </p:txBody>
      </p:sp>
    </p:spTree>
    <p:extLst>
      <p:ext uri="{BB962C8B-B14F-4D97-AF65-F5344CB8AC3E}">
        <p14:creationId xmlns:p14="http://schemas.microsoft.com/office/powerpoint/2010/main" val="276649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49F35-5DE8-4CE9-BC8A-31F346123C9B}"/>
              </a:ext>
            </a:extLst>
          </p:cNvPr>
          <p:cNvSpPr>
            <a:spLocks noGrp="1"/>
          </p:cNvSpPr>
          <p:nvPr>
            <p:ph type="title"/>
          </p:nvPr>
        </p:nvSpPr>
        <p:spPr>
          <a:xfrm>
            <a:off x="1141413" y="609600"/>
            <a:ext cx="9905998" cy="762000"/>
          </a:xfrm>
        </p:spPr>
        <p:txBody>
          <a:bodyPr/>
          <a:lstStyle/>
          <a:p>
            <a:r>
              <a:rPr lang="es-MX" dirty="0"/>
              <a:t>Presupuestos básicos del do</a:t>
            </a:r>
            <a:endParaRPr lang="es-AR" dirty="0"/>
          </a:p>
        </p:txBody>
      </p:sp>
      <p:sp>
        <p:nvSpPr>
          <p:cNvPr id="3" name="Marcador de contenido 2">
            <a:extLst>
              <a:ext uri="{FF2B5EF4-FFF2-40B4-BE49-F238E27FC236}">
                <a16:creationId xmlns:a16="http://schemas.microsoft.com/office/drawing/2014/main" id="{3B3D921E-A133-4F85-891F-8ED83F889073}"/>
              </a:ext>
            </a:extLst>
          </p:cNvPr>
          <p:cNvSpPr>
            <a:spLocks noGrp="1"/>
          </p:cNvSpPr>
          <p:nvPr>
            <p:ph idx="1"/>
          </p:nvPr>
        </p:nvSpPr>
        <p:spPr>
          <a:xfrm>
            <a:off x="148280" y="1371601"/>
            <a:ext cx="11775989" cy="5214550"/>
          </a:xfrm>
        </p:spPr>
        <p:txBody>
          <a:bodyPr>
            <a:normAutofit/>
          </a:bodyPr>
          <a:lstStyle/>
          <a:p>
            <a:pPr>
              <a:lnSpc>
                <a:spcPct val="150000"/>
              </a:lnSpc>
            </a:pPr>
            <a:r>
              <a:rPr lang="es-AR" dirty="0"/>
              <a:t>Objetivos individuales y objetivos organizacionales:</a:t>
            </a:r>
          </a:p>
          <a:p>
            <a:pPr marL="0" indent="0">
              <a:lnSpc>
                <a:spcPct val="150000"/>
              </a:lnSpc>
              <a:buNone/>
            </a:pPr>
            <a:r>
              <a:rPr lang="es-AR" dirty="0"/>
              <a:t>El DO parte del supuesto de que es posible que las metas de los individuos se integren con los objetivos de la organización </a:t>
            </a:r>
            <a:r>
              <a:rPr lang="es-AR" dirty="0">
                <a:sym typeface="Wingdings" panose="05000000000000000000" pitchFamily="2" charset="2"/>
              </a:rPr>
              <a:t> </a:t>
            </a:r>
            <a:r>
              <a:rPr lang="es-AR" dirty="0"/>
              <a:t>el significado del trabajo sea estimulante y gratificante y conlleve posibilidades de desarrollo personal. </a:t>
            </a:r>
          </a:p>
          <a:p>
            <a:pPr marL="0" indent="0">
              <a:lnSpc>
                <a:spcPct val="150000"/>
              </a:lnSpc>
              <a:buNone/>
            </a:pPr>
            <a:r>
              <a:rPr lang="es-AR" dirty="0"/>
              <a:t>El DO es una actividad de cambio planeado que involucra a la empresa como totalidad. </a:t>
            </a:r>
          </a:p>
          <a:p>
            <a:pPr marL="0" indent="0">
              <a:lnSpc>
                <a:spcPct val="150000"/>
              </a:lnSpc>
              <a:buNone/>
            </a:pPr>
            <a:r>
              <a:rPr lang="es-AR" dirty="0"/>
              <a:t>Es un programa educativo a largo plazo. </a:t>
            </a:r>
          </a:p>
          <a:p>
            <a:pPr marL="0" indent="0">
              <a:lnSpc>
                <a:spcPct val="150000"/>
              </a:lnSpc>
              <a:buNone/>
            </a:pPr>
            <a:r>
              <a:rPr lang="es-AR" dirty="0"/>
              <a:t>En la base del DO están los aspectos de revitalización, energía, actualización, activación y renovación de las organizaciones.</a:t>
            </a:r>
          </a:p>
        </p:txBody>
      </p:sp>
    </p:spTree>
    <p:extLst>
      <p:ext uri="{BB962C8B-B14F-4D97-AF65-F5344CB8AC3E}">
        <p14:creationId xmlns:p14="http://schemas.microsoft.com/office/powerpoint/2010/main" val="326183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0C26-A105-4C71-AF70-AD29ED394252}"/>
              </a:ext>
            </a:extLst>
          </p:cNvPr>
          <p:cNvSpPr>
            <a:spLocks noGrp="1"/>
          </p:cNvSpPr>
          <p:nvPr>
            <p:ph type="title"/>
          </p:nvPr>
        </p:nvSpPr>
        <p:spPr>
          <a:xfrm>
            <a:off x="1141413" y="609600"/>
            <a:ext cx="9905998" cy="687859"/>
          </a:xfrm>
        </p:spPr>
        <p:txBody>
          <a:bodyPr/>
          <a:lstStyle/>
          <a:p>
            <a:r>
              <a:rPr lang="es-AR" dirty="0"/>
              <a:t>Presupuestos básicos del do</a:t>
            </a:r>
          </a:p>
        </p:txBody>
      </p:sp>
      <p:sp>
        <p:nvSpPr>
          <p:cNvPr id="3" name="Marcador de contenido 2">
            <a:extLst>
              <a:ext uri="{FF2B5EF4-FFF2-40B4-BE49-F238E27FC236}">
                <a16:creationId xmlns:a16="http://schemas.microsoft.com/office/drawing/2014/main" id="{E3E56667-F060-48F5-AFFB-2B2286F6655E}"/>
              </a:ext>
            </a:extLst>
          </p:cNvPr>
          <p:cNvSpPr>
            <a:spLocks noGrp="1"/>
          </p:cNvSpPr>
          <p:nvPr>
            <p:ph idx="1"/>
          </p:nvPr>
        </p:nvSpPr>
        <p:spPr>
          <a:xfrm>
            <a:off x="185351" y="1297460"/>
            <a:ext cx="11775990" cy="4658498"/>
          </a:xfrm>
        </p:spPr>
        <p:txBody>
          <a:bodyPr/>
          <a:lstStyle/>
          <a:p>
            <a:pPr>
              <a:lnSpc>
                <a:spcPct val="150000"/>
              </a:lnSpc>
            </a:pPr>
            <a:r>
              <a:rPr lang="es-AR" dirty="0"/>
              <a:t>Elementos esenciales en cualquier actividad de DO:</a:t>
            </a:r>
          </a:p>
          <a:p>
            <a:pPr marL="457200" indent="-457200">
              <a:lnSpc>
                <a:spcPct val="150000"/>
              </a:lnSpc>
              <a:buAutoNum type="arabicPeriod"/>
            </a:pPr>
            <a:r>
              <a:rPr lang="es-AR" dirty="0"/>
              <a:t>Orientación a largo plazo </a:t>
            </a:r>
            <a:r>
              <a:rPr lang="es-AR" dirty="0">
                <a:sym typeface="Wingdings" panose="05000000000000000000" pitchFamily="2" charset="2"/>
              </a:rPr>
              <a:t> orientado a mejorar los procesos de solución de problemas y de renovación de una </a:t>
            </a:r>
            <a:r>
              <a:rPr lang="es-AR" dirty="0" err="1">
                <a:sym typeface="Wingdings" panose="05000000000000000000" pitchFamily="2" charset="2"/>
              </a:rPr>
              <a:t>org</a:t>
            </a:r>
            <a:r>
              <a:rPr lang="es-AR" dirty="0">
                <a:sym typeface="Wingdings" panose="05000000000000000000" pitchFamily="2" charset="2"/>
              </a:rPr>
              <a:t>.</a:t>
            </a:r>
            <a:endParaRPr lang="es-AR" dirty="0"/>
          </a:p>
          <a:p>
            <a:pPr marL="457200" indent="-457200">
              <a:lnSpc>
                <a:spcPct val="150000"/>
              </a:lnSpc>
              <a:buAutoNum type="arabicPeriod"/>
            </a:pPr>
            <a:r>
              <a:rPr lang="es-AR" dirty="0"/>
              <a:t>Generación de esfuerzos para obtener mayor eficacia de toda la organización y no solo de una parte de ella. </a:t>
            </a:r>
          </a:p>
          <a:p>
            <a:pPr marL="457200" indent="-457200">
              <a:lnSpc>
                <a:spcPct val="150000"/>
              </a:lnSpc>
              <a:buAutoNum type="arabicPeriod"/>
            </a:pPr>
            <a:r>
              <a:rPr lang="es-AR" dirty="0"/>
              <a:t> Desarrollo conjunto de los pasos de diagnóstico y de intervención entre los gerentes de línea y el consultor. </a:t>
            </a:r>
          </a:p>
        </p:txBody>
      </p:sp>
    </p:spTree>
    <p:extLst>
      <p:ext uri="{BB962C8B-B14F-4D97-AF65-F5344CB8AC3E}">
        <p14:creationId xmlns:p14="http://schemas.microsoft.com/office/powerpoint/2010/main" val="349669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FBF19-D91A-4898-815A-EAADE0DC8D71}"/>
              </a:ext>
            </a:extLst>
          </p:cNvPr>
          <p:cNvSpPr>
            <a:spLocks noGrp="1"/>
          </p:cNvSpPr>
          <p:nvPr>
            <p:ph type="title"/>
          </p:nvPr>
        </p:nvSpPr>
        <p:spPr>
          <a:xfrm>
            <a:off x="1141413" y="609600"/>
            <a:ext cx="9905998" cy="762000"/>
          </a:xfrm>
        </p:spPr>
        <p:txBody>
          <a:bodyPr/>
          <a:lstStyle/>
          <a:p>
            <a:r>
              <a:rPr lang="es-AR" dirty="0"/>
              <a:t>Presupuestos básicos del do</a:t>
            </a:r>
          </a:p>
        </p:txBody>
      </p:sp>
      <p:sp>
        <p:nvSpPr>
          <p:cNvPr id="3" name="Marcador de contenido 2">
            <a:extLst>
              <a:ext uri="{FF2B5EF4-FFF2-40B4-BE49-F238E27FC236}">
                <a16:creationId xmlns:a16="http://schemas.microsoft.com/office/drawing/2014/main" id="{F247772F-B1DE-45CA-AED7-86EA5A9D75F7}"/>
              </a:ext>
            </a:extLst>
          </p:cNvPr>
          <p:cNvSpPr>
            <a:spLocks noGrp="1"/>
          </p:cNvSpPr>
          <p:nvPr>
            <p:ph idx="1"/>
          </p:nvPr>
        </p:nvSpPr>
        <p:spPr>
          <a:xfrm>
            <a:off x="185350" y="1173892"/>
            <a:ext cx="11800703" cy="5684107"/>
          </a:xfrm>
        </p:spPr>
        <p:txBody>
          <a:bodyPr/>
          <a:lstStyle/>
          <a:p>
            <a:pPr>
              <a:lnSpc>
                <a:spcPct val="150000"/>
              </a:lnSpc>
            </a:pPr>
            <a:r>
              <a:rPr lang="es-MX" dirty="0"/>
              <a:t>Bennis establece </a:t>
            </a:r>
            <a:r>
              <a:rPr lang="es-AR" dirty="0"/>
              <a:t>cuatro condiciones básicas para el surgimiento del Do:</a:t>
            </a:r>
          </a:p>
          <a:p>
            <a:pPr marL="457200" indent="-457200">
              <a:lnSpc>
                <a:spcPct val="150000"/>
              </a:lnSpc>
              <a:buAutoNum type="arabicPeriod"/>
            </a:pPr>
            <a:r>
              <a:rPr lang="es-AR" dirty="0"/>
              <a:t>Transformación rápida e inesperada del ambiente organizacional </a:t>
            </a:r>
          </a:p>
          <a:p>
            <a:pPr marL="457200" indent="-457200">
              <a:lnSpc>
                <a:spcPct val="150000"/>
              </a:lnSpc>
              <a:buAutoNum type="arabicPeriod"/>
            </a:pPr>
            <a:r>
              <a:rPr lang="es-AR" dirty="0"/>
              <a:t>Aumento en el tamaño de las organizaciones: impide que el volumen de las actividades tradicionales de la organización sea suficiente para sostener el crecimiento.</a:t>
            </a:r>
          </a:p>
          <a:p>
            <a:pPr marL="457200" indent="-457200">
              <a:lnSpc>
                <a:spcPct val="150000"/>
              </a:lnSpc>
              <a:buAutoNum type="arabicPeriod"/>
            </a:pPr>
            <a:r>
              <a:rPr lang="es-AR" dirty="0"/>
              <a:t>Diversificación creciente y complejidad gradual de la tecnología moderna: exigen estrecha integración entre actividades y personas muy especializadas y de competencias muy diferentes.</a:t>
            </a:r>
          </a:p>
          <a:p>
            <a:pPr marL="457200" indent="-457200">
              <a:lnSpc>
                <a:spcPct val="150000"/>
              </a:lnSpc>
              <a:buAutoNum type="arabicPeriod"/>
            </a:pPr>
            <a:r>
              <a:rPr lang="es-AR" dirty="0"/>
              <a:t>Cambio en el comportamiento administrativo debido a: </a:t>
            </a:r>
          </a:p>
          <a:p>
            <a:pPr marL="0" indent="0">
              <a:lnSpc>
                <a:spcPct val="150000"/>
              </a:lnSpc>
              <a:buNone/>
            </a:pPr>
            <a:r>
              <a:rPr lang="es-AR" dirty="0"/>
              <a:t>-un nuevo concepto de hombre, basado en un mayor conocimiento de sus necesidades complejas y cambiantes;</a:t>
            </a:r>
          </a:p>
        </p:txBody>
      </p:sp>
    </p:spTree>
    <p:extLst>
      <p:ext uri="{BB962C8B-B14F-4D97-AF65-F5344CB8AC3E}">
        <p14:creationId xmlns:p14="http://schemas.microsoft.com/office/powerpoint/2010/main" val="1683365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41161-E77C-491A-969F-82B15BC4900A}"/>
              </a:ext>
            </a:extLst>
          </p:cNvPr>
          <p:cNvSpPr>
            <a:spLocks noGrp="1"/>
          </p:cNvSpPr>
          <p:nvPr>
            <p:ph type="title"/>
          </p:nvPr>
        </p:nvSpPr>
        <p:spPr>
          <a:xfrm>
            <a:off x="1141413" y="609600"/>
            <a:ext cx="9905998" cy="724930"/>
          </a:xfrm>
        </p:spPr>
        <p:txBody>
          <a:bodyPr/>
          <a:lstStyle/>
          <a:p>
            <a:r>
              <a:rPr lang="es-AR" dirty="0"/>
              <a:t>Presupuestos básicos del do</a:t>
            </a:r>
          </a:p>
        </p:txBody>
      </p:sp>
      <p:sp>
        <p:nvSpPr>
          <p:cNvPr id="3" name="Marcador de contenido 2">
            <a:extLst>
              <a:ext uri="{FF2B5EF4-FFF2-40B4-BE49-F238E27FC236}">
                <a16:creationId xmlns:a16="http://schemas.microsoft.com/office/drawing/2014/main" id="{8874EAFA-92C8-47E7-81DB-3286A4AC6F42}"/>
              </a:ext>
            </a:extLst>
          </p:cNvPr>
          <p:cNvSpPr>
            <a:spLocks noGrp="1"/>
          </p:cNvSpPr>
          <p:nvPr>
            <p:ph idx="1"/>
          </p:nvPr>
        </p:nvSpPr>
        <p:spPr>
          <a:xfrm>
            <a:off x="111211" y="1495169"/>
            <a:ext cx="11986054" cy="5214550"/>
          </a:xfrm>
        </p:spPr>
        <p:txBody>
          <a:bodyPr>
            <a:normAutofit fontScale="92500" lnSpcReduction="10000"/>
          </a:bodyPr>
          <a:lstStyle/>
          <a:p>
            <a:pPr marL="0" indent="0">
              <a:lnSpc>
                <a:spcPct val="150000"/>
              </a:lnSpc>
              <a:buNone/>
            </a:pPr>
            <a:r>
              <a:rPr lang="es-AR" dirty="0"/>
              <a:t>-Un nuevo concepto de poder basado en la colaboración y en la razón;</a:t>
            </a:r>
          </a:p>
          <a:p>
            <a:pPr marL="0" indent="0">
              <a:lnSpc>
                <a:spcPct val="150000"/>
              </a:lnSpc>
              <a:buNone/>
            </a:pPr>
            <a:r>
              <a:rPr lang="es-AR" dirty="0"/>
              <a:t>-Un nuevo concepto de valores organizacionales basado en ideales humanístico-democráticos. </a:t>
            </a:r>
          </a:p>
          <a:p>
            <a:pPr marL="0" indent="0">
              <a:lnSpc>
                <a:spcPct val="150000"/>
              </a:lnSpc>
              <a:buNone/>
            </a:pPr>
            <a:endParaRPr lang="es-AR" dirty="0"/>
          </a:p>
          <a:p>
            <a:pPr marL="0" indent="0">
              <a:lnSpc>
                <a:spcPct val="150000"/>
              </a:lnSpc>
              <a:buNone/>
            </a:pPr>
            <a:r>
              <a:rPr lang="es-AR" u="sng" dirty="0"/>
              <a:t>Características del do:</a:t>
            </a:r>
          </a:p>
          <a:p>
            <a:pPr>
              <a:lnSpc>
                <a:spcPct val="150000"/>
              </a:lnSpc>
              <a:buFont typeface="Wingdings" panose="05000000000000000000" pitchFamily="2" charset="2"/>
              <a:buChar char="v"/>
            </a:pPr>
            <a:r>
              <a:rPr lang="es-AR" dirty="0"/>
              <a:t>Focalización en toda la organización: es un programa amplio que busca que todas las partes integrantes de la organización estén bien coordinadas para un cambio efectivo.</a:t>
            </a:r>
          </a:p>
          <a:p>
            <a:pPr>
              <a:lnSpc>
                <a:spcPct val="150000"/>
              </a:lnSpc>
              <a:buFont typeface="Wingdings" panose="05000000000000000000" pitchFamily="2" charset="2"/>
              <a:buChar char="v"/>
            </a:pPr>
            <a:r>
              <a:rPr lang="es-AR" dirty="0"/>
              <a:t>Orientación sistémica: se orienta a las interacciones de las diversas partes de la organización, a las relaciones laborales entre las personas y a la estructura y los procesos organizacionales. </a:t>
            </a:r>
          </a:p>
          <a:p>
            <a:pPr>
              <a:lnSpc>
                <a:spcPct val="150000"/>
              </a:lnSpc>
              <a:buFont typeface="Wingdings" panose="05000000000000000000" pitchFamily="2" charset="2"/>
              <a:buChar char="v"/>
            </a:pPr>
            <a:r>
              <a:rPr lang="es-AR" dirty="0"/>
              <a:t>Agente de cambio: el Do utiliza a personas que desempeñan el papel de estimular y coordinar el cambio dentro de un grupo o dentro de una organización. </a:t>
            </a:r>
          </a:p>
          <a:p>
            <a:endParaRPr lang="es-AR" dirty="0"/>
          </a:p>
        </p:txBody>
      </p:sp>
    </p:spTree>
    <p:extLst>
      <p:ext uri="{BB962C8B-B14F-4D97-AF65-F5344CB8AC3E}">
        <p14:creationId xmlns:p14="http://schemas.microsoft.com/office/powerpoint/2010/main" val="1692560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470D74-F747-435F-9E36-85493897ECE2}"/>
              </a:ext>
            </a:extLst>
          </p:cNvPr>
          <p:cNvSpPr>
            <a:spLocks noGrp="1"/>
          </p:cNvSpPr>
          <p:nvPr>
            <p:ph type="title"/>
          </p:nvPr>
        </p:nvSpPr>
        <p:spPr>
          <a:xfrm>
            <a:off x="1141413" y="609600"/>
            <a:ext cx="9905998" cy="737286"/>
          </a:xfrm>
        </p:spPr>
        <p:txBody>
          <a:bodyPr/>
          <a:lstStyle/>
          <a:p>
            <a:r>
              <a:rPr lang="es-MX" dirty="0"/>
              <a:t>Características del do </a:t>
            </a:r>
            <a:endParaRPr lang="es-AR" dirty="0"/>
          </a:p>
        </p:txBody>
      </p:sp>
      <p:sp>
        <p:nvSpPr>
          <p:cNvPr id="3" name="Marcador de contenido 2">
            <a:extLst>
              <a:ext uri="{FF2B5EF4-FFF2-40B4-BE49-F238E27FC236}">
                <a16:creationId xmlns:a16="http://schemas.microsoft.com/office/drawing/2014/main" id="{C00BD72E-8E9C-4204-8A5B-02474C0751E8}"/>
              </a:ext>
            </a:extLst>
          </p:cNvPr>
          <p:cNvSpPr>
            <a:spLocks noGrp="1"/>
          </p:cNvSpPr>
          <p:nvPr>
            <p:ph idx="1"/>
          </p:nvPr>
        </p:nvSpPr>
        <p:spPr>
          <a:xfrm>
            <a:off x="197708" y="1767015"/>
            <a:ext cx="11813060" cy="4843849"/>
          </a:xfrm>
        </p:spPr>
        <p:txBody>
          <a:bodyPr>
            <a:normAutofit/>
          </a:bodyPr>
          <a:lstStyle/>
          <a:p>
            <a:pPr>
              <a:lnSpc>
                <a:spcPct val="150000"/>
              </a:lnSpc>
              <a:buFont typeface="Wingdings" panose="05000000000000000000" pitchFamily="2" charset="2"/>
              <a:buChar char="v"/>
            </a:pPr>
            <a:r>
              <a:rPr lang="es-AR" dirty="0"/>
              <a:t>Solución de problemas: analiza los problemas en teoría pero pone énfasis en las soluciones, focaliza los problemas reales, no los artificiales, utilizando la investigación-acción. </a:t>
            </a:r>
          </a:p>
          <a:p>
            <a:pPr>
              <a:lnSpc>
                <a:spcPct val="150000"/>
              </a:lnSpc>
              <a:buFont typeface="Wingdings" panose="05000000000000000000" pitchFamily="2" charset="2"/>
              <a:buChar char="v"/>
            </a:pPr>
            <a:r>
              <a:rPr lang="es-AR" dirty="0"/>
              <a:t>Aprendizaje experimental: los participantes aprenden a resolver experimentalmente en el ambiente de entrenamiento los problemas que deben enfrentar en el trabajo. Aprender de la propia experiencia.</a:t>
            </a:r>
          </a:p>
          <a:p>
            <a:pPr>
              <a:lnSpc>
                <a:spcPct val="150000"/>
              </a:lnSpc>
              <a:buFont typeface="Wingdings" panose="05000000000000000000" pitchFamily="2" charset="2"/>
              <a:buChar char="v"/>
            </a:pPr>
            <a:r>
              <a:rPr lang="es-AR" dirty="0"/>
              <a:t>Procesos grupales: el Do se basa en procesos grupales como debates, discusiones en grupo, conflictos intergrupales y procedimientos de cooperación </a:t>
            </a:r>
            <a:r>
              <a:rPr lang="es-AR" dirty="0">
                <a:sym typeface="Wingdings" panose="05000000000000000000" pitchFamily="2" charset="2"/>
              </a:rPr>
              <a:t> para mejorar relaciones, canales de comunicación, confianza, etc. </a:t>
            </a:r>
            <a:endParaRPr lang="es-AR" dirty="0"/>
          </a:p>
          <a:p>
            <a:endParaRPr lang="es-AR" dirty="0"/>
          </a:p>
        </p:txBody>
      </p:sp>
    </p:spTree>
    <p:extLst>
      <p:ext uri="{BB962C8B-B14F-4D97-AF65-F5344CB8AC3E}">
        <p14:creationId xmlns:p14="http://schemas.microsoft.com/office/powerpoint/2010/main" val="405639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C502D-88D1-4FA7-9548-123DBC3E99EE}"/>
              </a:ext>
            </a:extLst>
          </p:cNvPr>
          <p:cNvSpPr>
            <a:spLocks noGrp="1"/>
          </p:cNvSpPr>
          <p:nvPr>
            <p:ph type="title"/>
          </p:nvPr>
        </p:nvSpPr>
        <p:spPr>
          <a:xfrm>
            <a:off x="1141413" y="609600"/>
            <a:ext cx="9905998" cy="749643"/>
          </a:xfrm>
        </p:spPr>
        <p:txBody>
          <a:bodyPr/>
          <a:lstStyle/>
          <a:p>
            <a:r>
              <a:rPr lang="es-MX" dirty="0"/>
              <a:t>Características del do </a:t>
            </a:r>
            <a:endParaRPr lang="es-AR" dirty="0"/>
          </a:p>
        </p:txBody>
      </p:sp>
      <p:sp>
        <p:nvSpPr>
          <p:cNvPr id="3" name="Marcador de contenido 2">
            <a:extLst>
              <a:ext uri="{FF2B5EF4-FFF2-40B4-BE49-F238E27FC236}">
                <a16:creationId xmlns:a16="http://schemas.microsoft.com/office/drawing/2014/main" id="{380DCF42-9008-42AC-95C4-82406E624D23}"/>
              </a:ext>
            </a:extLst>
          </p:cNvPr>
          <p:cNvSpPr>
            <a:spLocks noGrp="1"/>
          </p:cNvSpPr>
          <p:nvPr>
            <p:ph idx="1"/>
          </p:nvPr>
        </p:nvSpPr>
        <p:spPr>
          <a:xfrm>
            <a:off x="123568" y="1198605"/>
            <a:ext cx="11887200" cy="5049795"/>
          </a:xfrm>
        </p:spPr>
        <p:txBody>
          <a:bodyPr/>
          <a:lstStyle/>
          <a:p>
            <a:pPr>
              <a:lnSpc>
                <a:spcPct val="150000"/>
              </a:lnSpc>
              <a:buFont typeface="Wingdings" panose="05000000000000000000" pitchFamily="2" charset="2"/>
              <a:buChar char="v"/>
            </a:pPr>
            <a:r>
              <a:rPr lang="es-AR" dirty="0"/>
              <a:t>Retroalimentación: el do suministra información de retorno sobre el comportamiento y estimula a las personas a comprender las situaciones en que se desenvuelven y a comprender las acciones autocorrectivas más eficaces.</a:t>
            </a:r>
          </a:p>
          <a:p>
            <a:pPr>
              <a:lnSpc>
                <a:spcPct val="150000"/>
              </a:lnSpc>
              <a:buFont typeface="Wingdings" panose="05000000000000000000" pitchFamily="2" charset="2"/>
              <a:buChar char="v"/>
            </a:pPr>
            <a:r>
              <a:rPr lang="es-AR" dirty="0"/>
              <a:t>Orientación situacional: no es rígido ni inmutable sino situacional, flexible y orientado hacia la contingencia; pragmático, y adapta las acciones a necesidades especificas. </a:t>
            </a:r>
          </a:p>
          <a:p>
            <a:pPr>
              <a:lnSpc>
                <a:spcPct val="150000"/>
              </a:lnSpc>
              <a:buFont typeface="Wingdings" panose="05000000000000000000" pitchFamily="2" charset="2"/>
              <a:buChar char="v"/>
            </a:pPr>
            <a:r>
              <a:rPr lang="es-AR" dirty="0"/>
              <a:t>Desarrollo de equipos: el objetivo general del Do es construir mejores equipos de trabajo en la organización. Énfasis en los grupos; cooperación e integración. Enseña a superar diferencias individuales y grupales. </a:t>
            </a:r>
          </a:p>
        </p:txBody>
      </p:sp>
    </p:spTree>
    <p:extLst>
      <p:ext uri="{BB962C8B-B14F-4D97-AF65-F5344CB8AC3E}">
        <p14:creationId xmlns:p14="http://schemas.microsoft.com/office/powerpoint/2010/main" val="299296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05EEB-3FA2-4D42-82E4-734A7517050F}"/>
              </a:ext>
            </a:extLst>
          </p:cNvPr>
          <p:cNvSpPr>
            <a:spLocks noGrp="1"/>
          </p:cNvSpPr>
          <p:nvPr>
            <p:ph type="title"/>
          </p:nvPr>
        </p:nvSpPr>
        <p:spPr>
          <a:xfrm>
            <a:off x="1141413" y="609600"/>
            <a:ext cx="9905998" cy="687859"/>
          </a:xfrm>
        </p:spPr>
        <p:txBody>
          <a:bodyPr/>
          <a:lstStyle/>
          <a:p>
            <a:r>
              <a:rPr lang="es-MX" dirty="0"/>
              <a:t>Proceso del do</a:t>
            </a:r>
            <a:endParaRPr lang="es-AR" dirty="0"/>
          </a:p>
        </p:txBody>
      </p:sp>
      <p:sp>
        <p:nvSpPr>
          <p:cNvPr id="3" name="Marcador de contenido 2">
            <a:extLst>
              <a:ext uri="{FF2B5EF4-FFF2-40B4-BE49-F238E27FC236}">
                <a16:creationId xmlns:a16="http://schemas.microsoft.com/office/drawing/2014/main" id="{E35A552F-2669-4370-8684-BD0536219768}"/>
              </a:ext>
            </a:extLst>
          </p:cNvPr>
          <p:cNvSpPr>
            <a:spLocks noGrp="1"/>
          </p:cNvSpPr>
          <p:nvPr>
            <p:ph idx="1"/>
          </p:nvPr>
        </p:nvSpPr>
        <p:spPr>
          <a:xfrm>
            <a:off x="222422" y="1297459"/>
            <a:ext cx="11751275" cy="5103341"/>
          </a:xfrm>
        </p:spPr>
        <p:txBody>
          <a:bodyPr>
            <a:normAutofit/>
          </a:bodyPr>
          <a:lstStyle/>
          <a:p>
            <a:pPr marL="0" indent="0">
              <a:lnSpc>
                <a:spcPct val="150000"/>
              </a:lnSpc>
              <a:buNone/>
            </a:pPr>
            <a:r>
              <a:rPr lang="es-MX" u="sng" dirty="0"/>
              <a:t>proceso de 4 etapas </a:t>
            </a:r>
            <a:r>
              <a:rPr lang="es-MX" u="sng" dirty="0">
                <a:sym typeface="Wingdings" panose="05000000000000000000" pitchFamily="2" charset="2"/>
              </a:rPr>
              <a:t> </a:t>
            </a:r>
          </a:p>
          <a:p>
            <a:pPr>
              <a:lnSpc>
                <a:spcPct val="150000"/>
              </a:lnSpc>
              <a:buFont typeface="Wingdings" panose="05000000000000000000" pitchFamily="2" charset="2"/>
              <a:buChar char="ü"/>
            </a:pPr>
            <a:r>
              <a:rPr lang="es-AR" dirty="0"/>
              <a:t>Recolección y análisis de datos: determinación de los datos necesarios y los métodos útiles para recolectarlos dentro de la empresa.</a:t>
            </a:r>
          </a:p>
          <a:p>
            <a:pPr>
              <a:lnSpc>
                <a:spcPct val="150000"/>
              </a:lnSpc>
              <a:buFont typeface="Wingdings" panose="05000000000000000000" pitchFamily="2" charset="2"/>
              <a:buChar char="ü"/>
            </a:pPr>
            <a:r>
              <a:rPr lang="es-AR" dirty="0"/>
              <a:t>Diagnóstico organizacional: análisis de los datos e interpretación, para identificar preocupaciones, problemas y sus consecuencias, establecer prioridades, metas y objetivos.</a:t>
            </a:r>
          </a:p>
          <a:p>
            <a:pPr>
              <a:lnSpc>
                <a:spcPct val="150000"/>
              </a:lnSpc>
              <a:buFont typeface="Wingdings" panose="05000000000000000000" pitchFamily="2" charset="2"/>
              <a:buChar char="ü"/>
            </a:pPr>
            <a:r>
              <a:rPr lang="es-AR" dirty="0"/>
              <a:t>Acción de intervención: es la fase de acción planeada en el proceso de DO. Se selecciona la intervención más apropiada para solucionar un problema organizacional particular.</a:t>
            </a:r>
          </a:p>
          <a:p>
            <a:pPr>
              <a:lnSpc>
                <a:spcPct val="150000"/>
              </a:lnSpc>
              <a:buFont typeface="Wingdings" panose="05000000000000000000" pitchFamily="2" charset="2"/>
              <a:buChar char="ü"/>
            </a:pPr>
            <a:r>
              <a:rPr lang="es-AR" dirty="0"/>
              <a:t>Evaluación: etapa final del proceso que funciona como circuito cerrado. El resultado de la evaluación implica la modificación de los anteriores dando dinámica al propio proceso. </a:t>
            </a:r>
          </a:p>
        </p:txBody>
      </p:sp>
    </p:spTree>
    <p:extLst>
      <p:ext uri="{BB962C8B-B14F-4D97-AF65-F5344CB8AC3E}">
        <p14:creationId xmlns:p14="http://schemas.microsoft.com/office/powerpoint/2010/main" val="100710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6492F-84E4-4191-A2F6-8C6E172EBAF1}"/>
              </a:ext>
            </a:extLst>
          </p:cNvPr>
          <p:cNvSpPr>
            <a:spLocks noGrp="1"/>
          </p:cNvSpPr>
          <p:nvPr>
            <p:ph type="title"/>
          </p:nvPr>
        </p:nvSpPr>
        <p:spPr>
          <a:xfrm>
            <a:off x="1141413" y="609600"/>
            <a:ext cx="9905998" cy="737286"/>
          </a:xfrm>
        </p:spPr>
        <p:txBody>
          <a:bodyPr/>
          <a:lstStyle/>
          <a:p>
            <a:r>
              <a:rPr lang="es-AR" dirty="0"/>
              <a:t>TÉCNICAS DE INTERVENCIÓN EN DO</a:t>
            </a:r>
          </a:p>
        </p:txBody>
      </p:sp>
      <p:sp>
        <p:nvSpPr>
          <p:cNvPr id="3" name="Marcador de contenido 2">
            <a:extLst>
              <a:ext uri="{FF2B5EF4-FFF2-40B4-BE49-F238E27FC236}">
                <a16:creationId xmlns:a16="http://schemas.microsoft.com/office/drawing/2014/main" id="{296DE62E-5ED0-4666-BAC0-96AC95758982}"/>
              </a:ext>
            </a:extLst>
          </p:cNvPr>
          <p:cNvSpPr>
            <a:spLocks noGrp="1"/>
          </p:cNvSpPr>
          <p:nvPr>
            <p:ph idx="1"/>
          </p:nvPr>
        </p:nvSpPr>
        <p:spPr>
          <a:xfrm>
            <a:off x="111210" y="1705232"/>
            <a:ext cx="11813059" cy="4543168"/>
          </a:xfrm>
        </p:spPr>
        <p:txBody>
          <a:bodyPr/>
          <a:lstStyle/>
          <a:p>
            <a:pPr marL="0" indent="0">
              <a:lnSpc>
                <a:spcPct val="150000"/>
              </a:lnSpc>
              <a:buNone/>
            </a:pPr>
            <a:r>
              <a:rPr lang="es-AR" dirty="0"/>
              <a:t>Los agentes de cambio emplean una o varias técnicas para intervenir en las organizaciones. Pueden clasificarse en:</a:t>
            </a:r>
          </a:p>
          <a:p>
            <a:pPr marL="457200" indent="-457200">
              <a:lnSpc>
                <a:spcPct val="150000"/>
              </a:lnSpc>
              <a:buAutoNum type="arabicPeriod"/>
            </a:pPr>
            <a:r>
              <a:rPr lang="es-AR" dirty="0"/>
              <a:t>DO para el individuo: (T- </a:t>
            </a:r>
            <a:r>
              <a:rPr lang="es-AR" dirty="0" err="1"/>
              <a:t>Groups</a:t>
            </a:r>
            <a:r>
              <a:rPr lang="es-AR" dirty="0"/>
              <a:t>) el entrenamiento de la sensibilidad es la técnica más antigua del DO. Enfoque orientado a desarrollar la sensibilidad social de una persona y la flexibilidad de su comportamiento frente a los demás. </a:t>
            </a:r>
          </a:p>
          <a:p>
            <a:pPr marL="457200" indent="-457200">
              <a:lnSpc>
                <a:spcPct val="150000"/>
              </a:lnSpc>
              <a:buAutoNum type="arabicPeriod"/>
            </a:pPr>
            <a:r>
              <a:rPr lang="es-AR" dirty="0"/>
              <a:t>DO para dos o más personas: análisis transaccional. busca el autodiagnóstico de las relaciones interpersonales. Enseña a las personas a enviar mensajes claros y ágiles y dar respuestas razonables, reduciendo hábitos destructivos de comunicación. </a:t>
            </a:r>
          </a:p>
        </p:txBody>
      </p:sp>
    </p:spTree>
    <p:extLst>
      <p:ext uri="{BB962C8B-B14F-4D97-AF65-F5344CB8AC3E}">
        <p14:creationId xmlns:p14="http://schemas.microsoft.com/office/powerpoint/2010/main" val="1557795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2992F-22AC-44C1-9B58-63F9A11A5830}"/>
              </a:ext>
            </a:extLst>
          </p:cNvPr>
          <p:cNvSpPr>
            <a:spLocks noGrp="1"/>
          </p:cNvSpPr>
          <p:nvPr>
            <p:ph type="title"/>
          </p:nvPr>
        </p:nvSpPr>
        <p:spPr>
          <a:xfrm>
            <a:off x="1141413" y="609600"/>
            <a:ext cx="9905998" cy="687859"/>
          </a:xfrm>
        </p:spPr>
        <p:txBody>
          <a:bodyPr/>
          <a:lstStyle/>
          <a:p>
            <a:r>
              <a:rPr lang="es-AR" dirty="0"/>
              <a:t>TÉCNICAS DE INTERVENCIÓN EN DO</a:t>
            </a:r>
          </a:p>
        </p:txBody>
      </p:sp>
      <p:sp>
        <p:nvSpPr>
          <p:cNvPr id="3" name="Marcador de contenido 2">
            <a:extLst>
              <a:ext uri="{FF2B5EF4-FFF2-40B4-BE49-F238E27FC236}">
                <a16:creationId xmlns:a16="http://schemas.microsoft.com/office/drawing/2014/main" id="{CD679DE8-302C-4F80-8F6C-77E20CECE009}"/>
              </a:ext>
            </a:extLst>
          </p:cNvPr>
          <p:cNvSpPr>
            <a:spLocks noGrp="1"/>
          </p:cNvSpPr>
          <p:nvPr>
            <p:ph idx="1"/>
          </p:nvPr>
        </p:nvSpPr>
        <p:spPr>
          <a:xfrm>
            <a:off x="148281" y="1186249"/>
            <a:ext cx="11924270" cy="5424616"/>
          </a:xfrm>
        </p:spPr>
        <p:txBody>
          <a:bodyPr/>
          <a:lstStyle/>
          <a:p>
            <a:pPr marL="0" indent="0">
              <a:lnSpc>
                <a:spcPct val="150000"/>
              </a:lnSpc>
              <a:buNone/>
            </a:pPr>
            <a:r>
              <a:rPr lang="es-AR" dirty="0"/>
              <a:t>3. DO para equipos o grupos: consultoría de procesos. Cada equipo es coordinado por un consultor en procesos humanos y de información, quien actúa como tercero. Interviene para objetivos, metas, toma de decisiones, liderazgos, participación, confianza, etc. </a:t>
            </a:r>
          </a:p>
          <a:p>
            <a:pPr marL="0" indent="0">
              <a:lnSpc>
                <a:spcPct val="150000"/>
              </a:lnSpc>
              <a:buNone/>
            </a:pPr>
            <a:r>
              <a:rPr lang="es-AR" dirty="0"/>
              <a:t>Se trata de transformar grupos de personas en equipos integrados y cohesionados.</a:t>
            </a:r>
          </a:p>
          <a:p>
            <a:pPr marL="0" indent="0">
              <a:lnSpc>
                <a:spcPct val="150000"/>
              </a:lnSpc>
              <a:buNone/>
            </a:pPr>
            <a:r>
              <a:rPr lang="es-AR" dirty="0"/>
              <a:t>4. DO para relaciones intergrupales: reuniones de confrontación. Técnica de modificación del comportamiento dirigida por un consultor externo o interno. Grupos en conflicto, se evalúan y autoevalúan.</a:t>
            </a:r>
          </a:p>
        </p:txBody>
      </p:sp>
    </p:spTree>
    <p:extLst>
      <p:ext uri="{BB962C8B-B14F-4D97-AF65-F5344CB8AC3E}">
        <p14:creationId xmlns:p14="http://schemas.microsoft.com/office/powerpoint/2010/main" val="204740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DAE1B-A6C5-4412-98CC-CB7FC0BFD020}"/>
              </a:ext>
            </a:extLst>
          </p:cNvPr>
          <p:cNvSpPr>
            <a:spLocks noGrp="1"/>
          </p:cNvSpPr>
          <p:nvPr>
            <p:ph type="title"/>
          </p:nvPr>
        </p:nvSpPr>
        <p:spPr>
          <a:xfrm>
            <a:off x="1141413" y="609600"/>
            <a:ext cx="9905998" cy="1232452"/>
          </a:xfrm>
        </p:spPr>
        <p:txBody>
          <a:bodyPr/>
          <a:lstStyle/>
          <a:p>
            <a:r>
              <a:rPr lang="es-MX" dirty="0"/>
              <a:t>Comportamiento organizacional</a:t>
            </a:r>
            <a:endParaRPr lang="es-AR" dirty="0"/>
          </a:p>
        </p:txBody>
      </p:sp>
      <p:sp>
        <p:nvSpPr>
          <p:cNvPr id="3" name="Marcador de contenido 2">
            <a:extLst>
              <a:ext uri="{FF2B5EF4-FFF2-40B4-BE49-F238E27FC236}">
                <a16:creationId xmlns:a16="http://schemas.microsoft.com/office/drawing/2014/main" id="{265C9B2F-3D0E-4B75-B581-3BC21C731E04}"/>
              </a:ext>
            </a:extLst>
          </p:cNvPr>
          <p:cNvSpPr>
            <a:spLocks noGrp="1"/>
          </p:cNvSpPr>
          <p:nvPr>
            <p:ph idx="1"/>
          </p:nvPr>
        </p:nvSpPr>
        <p:spPr>
          <a:xfrm>
            <a:off x="265042" y="1590261"/>
            <a:ext cx="11622157" cy="5115339"/>
          </a:xfrm>
        </p:spPr>
        <p:txBody>
          <a:bodyPr/>
          <a:lstStyle/>
          <a:p>
            <a:pPr marL="0" indent="0">
              <a:lnSpc>
                <a:spcPct val="150000"/>
              </a:lnSpc>
              <a:buNone/>
            </a:pPr>
            <a:r>
              <a:rPr lang="es-AR" b="1" i="0" dirty="0">
                <a:effectLst/>
                <a:latin typeface="Droid Sans"/>
              </a:rPr>
              <a:t>Gordon Judith</a:t>
            </a:r>
            <a:r>
              <a:rPr lang="es-AR" b="0" i="0" dirty="0">
                <a:solidFill>
                  <a:srgbClr val="666666"/>
                </a:solidFill>
                <a:effectLst/>
                <a:latin typeface="Droid Sans"/>
                <a:sym typeface="Wingdings" panose="05000000000000000000" pitchFamily="2" charset="2"/>
              </a:rPr>
              <a:t> </a:t>
            </a:r>
            <a:r>
              <a:rPr lang="es-AR" b="0" i="0" dirty="0">
                <a:effectLst/>
                <a:latin typeface="Droid Sans"/>
              </a:rPr>
              <a:t>«Son los actos y las actitudes de las personas en las organizaciones. El comportamiento organizacional es el acervo de conocimientos que se derivan del estudio de dichos actos y actitudes. Sus raíces están en las disciplinas de las ciencias sociales, a saber: Psicología, sociología, antropología, economía y ciencias políticas»</a:t>
            </a:r>
          </a:p>
          <a:p>
            <a:pPr marL="0" indent="0">
              <a:lnSpc>
                <a:spcPct val="150000"/>
              </a:lnSpc>
              <a:buNone/>
            </a:pPr>
            <a:r>
              <a:rPr lang="es-AR" dirty="0">
                <a:effectLst/>
                <a:latin typeface="Droid Sans"/>
              </a:rPr>
              <a:t>Entonces: </a:t>
            </a:r>
            <a:r>
              <a:rPr lang="es-AR" b="1" i="0" dirty="0">
                <a:solidFill>
                  <a:srgbClr val="00B0F0"/>
                </a:solidFill>
                <a:effectLst/>
                <a:latin typeface="Droid Sans"/>
              </a:rPr>
              <a:t>comportamiento organizacional</a:t>
            </a:r>
            <a:r>
              <a:rPr lang="es-AR" b="0" i="0" dirty="0">
                <a:solidFill>
                  <a:srgbClr val="00B0F0"/>
                </a:solidFill>
                <a:effectLst/>
                <a:latin typeface="Droid Sans"/>
              </a:rPr>
              <a:t> es el estudio y la aplicación de los conocimientos acerca de la forma en que las personas se comportan individual y grupalmente en las organizaciones. Además, trata de identificar maneras en que los individuos pueden actuar con mayor efectividad.</a:t>
            </a:r>
            <a:endParaRPr lang="es-AR" dirty="0">
              <a:solidFill>
                <a:srgbClr val="00B0F0"/>
              </a:solidFill>
            </a:endParaRPr>
          </a:p>
        </p:txBody>
      </p:sp>
    </p:spTree>
    <p:extLst>
      <p:ext uri="{BB962C8B-B14F-4D97-AF65-F5344CB8AC3E}">
        <p14:creationId xmlns:p14="http://schemas.microsoft.com/office/powerpoint/2010/main" val="25925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BDDC3-7C3E-46D4-A71C-FB3A0053EB06}"/>
              </a:ext>
            </a:extLst>
          </p:cNvPr>
          <p:cNvSpPr>
            <a:spLocks noGrp="1"/>
          </p:cNvSpPr>
          <p:nvPr>
            <p:ph type="title"/>
          </p:nvPr>
        </p:nvSpPr>
        <p:spPr>
          <a:xfrm>
            <a:off x="1141413" y="609600"/>
            <a:ext cx="9905998" cy="675503"/>
          </a:xfrm>
        </p:spPr>
        <p:txBody>
          <a:bodyPr/>
          <a:lstStyle/>
          <a:p>
            <a:r>
              <a:rPr lang="es-AR" dirty="0"/>
              <a:t>TÉCNICAS DE INTERVENCIÓN EN DO</a:t>
            </a:r>
          </a:p>
        </p:txBody>
      </p:sp>
      <p:sp>
        <p:nvSpPr>
          <p:cNvPr id="3" name="Marcador de contenido 2">
            <a:extLst>
              <a:ext uri="{FF2B5EF4-FFF2-40B4-BE49-F238E27FC236}">
                <a16:creationId xmlns:a16="http://schemas.microsoft.com/office/drawing/2014/main" id="{D8C09A84-8276-405F-8978-8CC79C4D10AF}"/>
              </a:ext>
            </a:extLst>
          </p:cNvPr>
          <p:cNvSpPr>
            <a:spLocks noGrp="1"/>
          </p:cNvSpPr>
          <p:nvPr>
            <p:ph idx="1"/>
          </p:nvPr>
        </p:nvSpPr>
        <p:spPr>
          <a:xfrm>
            <a:off x="185350" y="1742303"/>
            <a:ext cx="11825417" cy="2829697"/>
          </a:xfrm>
        </p:spPr>
        <p:txBody>
          <a:bodyPr/>
          <a:lstStyle/>
          <a:p>
            <a:pPr marL="0" indent="0">
              <a:lnSpc>
                <a:spcPct val="150000"/>
              </a:lnSpc>
              <a:buNone/>
            </a:pPr>
            <a:r>
              <a:rPr lang="es-AR" dirty="0"/>
              <a:t>5. DO para la organización como totalidad: retroalimentación de datos. Proporciona aprendizaje de nuevos datos respecto de sí mismo, de los demás, de los procesos grupales o de la dinámica organizacional. Se refiere a las actividades y procesos que reflejan como una persona es percibida por los demás. </a:t>
            </a:r>
          </a:p>
        </p:txBody>
      </p:sp>
    </p:spTree>
    <p:extLst>
      <p:ext uri="{BB962C8B-B14F-4D97-AF65-F5344CB8AC3E}">
        <p14:creationId xmlns:p14="http://schemas.microsoft.com/office/powerpoint/2010/main" val="641557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C1DB4-00D0-455D-9DC9-0B3DFFBC0615}"/>
              </a:ext>
            </a:extLst>
          </p:cNvPr>
          <p:cNvSpPr>
            <a:spLocks noGrp="1"/>
          </p:cNvSpPr>
          <p:nvPr>
            <p:ph type="title"/>
          </p:nvPr>
        </p:nvSpPr>
        <p:spPr>
          <a:xfrm>
            <a:off x="1141413" y="609600"/>
            <a:ext cx="9905998" cy="650789"/>
          </a:xfrm>
        </p:spPr>
        <p:txBody>
          <a:bodyPr/>
          <a:lstStyle/>
          <a:p>
            <a:r>
              <a:rPr lang="es-AR" dirty="0"/>
              <a:t>TÉCNICAS DE INTERVENCIÓN EN DO</a:t>
            </a:r>
          </a:p>
        </p:txBody>
      </p:sp>
      <p:sp>
        <p:nvSpPr>
          <p:cNvPr id="3" name="Marcador de contenido 2">
            <a:extLst>
              <a:ext uri="{FF2B5EF4-FFF2-40B4-BE49-F238E27FC236}">
                <a16:creationId xmlns:a16="http://schemas.microsoft.com/office/drawing/2014/main" id="{A381C6E7-DF9A-4905-9E38-1FD884CF8965}"/>
              </a:ext>
            </a:extLst>
          </p:cNvPr>
          <p:cNvSpPr>
            <a:spLocks noGrp="1"/>
          </p:cNvSpPr>
          <p:nvPr>
            <p:ph idx="1"/>
          </p:nvPr>
        </p:nvSpPr>
        <p:spPr>
          <a:xfrm>
            <a:off x="333632" y="1396314"/>
            <a:ext cx="11578282" cy="4852085"/>
          </a:xfrm>
        </p:spPr>
        <p:txBody>
          <a:bodyPr/>
          <a:lstStyle/>
          <a:p>
            <a:pPr marL="0" indent="0">
              <a:lnSpc>
                <a:spcPct val="150000"/>
              </a:lnSpc>
              <a:buNone/>
            </a:pPr>
            <a:r>
              <a:rPr lang="es-AR" dirty="0"/>
              <a:t>La retroalimentación de datos requiere que haya un flujo adecuado de información en la organización a través de: </a:t>
            </a:r>
          </a:p>
          <a:p>
            <a:pPr>
              <a:lnSpc>
                <a:spcPct val="150000"/>
              </a:lnSpc>
            </a:pPr>
            <a:r>
              <a:rPr lang="es-AR" dirty="0"/>
              <a:t>Distribución abundante de información.</a:t>
            </a:r>
          </a:p>
          <a:p>
            <a:pPr>
              <a:lnSpc>
                <a:spcPct val="150000"/>
              </a:lnSpc>
            </a:pPr>
            <a:r>
              <a:rPr lang="es-AR" dirty="0"/>
              <a:t>Documentación y distribución de resultados de las investigaciones internas.</a:t>
            </a:r>
          </a:p>
          <a:p>
            <a:pPr>
              <a:lnSpc>
                <a:spcPct val="150000"/>
              </a:lnSpc>
            </a:pPr>
            <a:r>
              <a:rPr lang="es-AR" dirty="0"/>
              <a:t>Realización de discusiones periódicas entre elementos de diferentes áreas de la organización.</a:t>
            </a:r>
          </a:p>
          <a:p>
            <a:pPr>
              <a:lnSpc>
                <a:spcPct val="150000"/>
              </a:lnSpc>
            </a:pPr>
            <a:r>
              <a:rPr lang="es-AR" dirty="0"/>
              <a:t>Realización de conferencias sobre asuntos internos, programas y planes de trabajo.</a:t>
            </a:r>
          </a:p>
          <a:p>
            <a:endParaRPr lang="es-AR" dirty="0"/>
          </a:p>
        </p:txBody>
      </p:sp>
    </p:spTree>
    <p:extLst>
      <p:ext uri="{BB962C8B-B14F-4D97-AF65-F5344CB8AC3E}">
        <p14:creationId xmlns:p14="http://schemas.microsoft.com/office/powerpoint/2010/main" val="3788736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E3FF9-BB36-4F4E-924E-D30CB3DD18C7}"/>
              </a:ext>
            </a:extLst>
          </p:cNvPr>
          <p:cNvSpPr>
            <a:spLocks noGrp="1"/>
          </p:cNvSpPr>
          <p:nvPr>
            <p:ph type="title"/>
          </p:nvPr>
        </p:nvSpPr>
        <p:spPr>
          <a:xfrm>
            <a:off x="1141413" y="609599"/>
            <a:ext cx="9905998" cy="576649"/>
          </a:xfrm>
        </p:spPr>
        <p:txBody>
          <a:bodyPr>
            <a:normAutofit fontScale="90000"/>
          </a:bodyPr>
          <a:lstStyle/>
          <a:p>
            <a:r>
              <a:rPr lang="es-MX" dirty="0"/>
              <a:t>Modelos del do</a:t>
            </a:r>
            <a:endParaRPr lang="es-AR" dirty="0"/>
          </a:p>
        </p:txBody>
      </p:sp>
      <p:sp>
        <p:nvSpPr>
          <p:cNvPr id="3" name="Marcador de contenido 2">
            <a:extLst>
              <a:ext uri="{FF2B5EF4-FFF2-40B4-BE49-F238E27FC236}">
                <a16:creationId xmlns:a16="http://schemas.microsoft.com/office/drawing/2014/main" id="{D2F79FA9-90E9-426A-A2DE-A9D7C0F243C0}"/>
              </a:ext>
            </a:extLst>
          </p:cNvPr>
          <p:cNvSpPr>
            <a:spLocks noGrp="1"/>
          </p:cNvSpPr>
          <p:nvPr>
            <p:ph idx="1"/>
          </p:nvPr>
        </p:nvSpPr>
        <p:spPr>
          <a:xfrm>
            <a:off x="135924" y="1631091"/>
            <a:ext cx="11775990" cy="4794423"/>
          </a:xfrm>
        </p:spPr>
        <p:txBody>
          <a:bodyPr>
            <a:normAutofit/>
          </a:bodyPr>
          <a:lstStyle/>
          <a:p>
            <a:pPr marL="0" indent="0">
              <a:lnSpc>
                <a:spcPct val="150000"/>
              </a:lnSpc>
              <a:buNone/>
            </a:pPr>
            <a:r>
              <a:rPr lang="es-AR" dirty="0"/>
              <a:t>Existe una variedad de modelos de DO, cada uno de los cuales utiliza diferentes tecnologías de modificación del comportamiento. Cada uno sigue su proceso, etapas, consolidación del cambio.</a:t>
            </a:r>
          </a:p>
          <a:p>
            <a:pPr>
              <a:lnSpc>
                <a:spcPct val="150000"/>
              </a:lnSpc>
              <a:buFont typeface="Wingdings" panose="05000000000000000000" pitchFamily="2" charset="2"/>
              <a:buChar char="q"/>
            </a:pPr>
            <a:r>
              <a:rPr lang="es-AR" dirty="0"/>
              <a:t>Red o malla gerencial (</a:t>
            </a:r>
            <a:r>
              <a:rPr lang="es-AR" dirty="0" err="1"/>
              <a:t>managerial</a:t>
            </a:r>
            <a:r>
              <a:rPr lang="es-AR" dirty="0"/>
              <a:t> </a:t>
            </a:r>
            <a:r>
              <a:rPr lang="es-AR" dirty="0" err="1"/>
              <a:t>grid</a:t>
            </a:r>
            <a:r>
              <a:rPr lang="es-AR" dirty="0"/>
              <a:t>) de Blake y </a:t>
            </a:r>
            <a:r>
              <a:rPr lang="es-AR" dirty="0" err="1"/>
              <a:t>Mouton</a:t>
            </a:r>
            <a:r>
              <a:rPr lang="es-AR" dirty="0"/>
              <a:t>:</a:t>
            </a:r>
          </a:p>
          <a:p>
            <a:pPr marL="0" indent="0">
              <a:lnSpc>
                <a:spcPct val="150000"/>
              </a:lnSpc>
              <a:buNone/>
            </a:pPr>
            <a:r>
              <a:rPr lang="es-AR" dirty="0"/>
              <a:t>Tecnología de cambio organizacional. Grafica de dos entradas, con dos ejes: </a:t>
            </a:r>
          </a:p>
          <a:p>
            <a:pPr>
              <a:lnSpc>
                <a:spcPct val="150000"/>
              </a:lnSpc>
              <a:buFontTx/>
              <a:buChar char="-"/>
            </a:pPr>
            <a:r>
              <a:rPr lang="es-AR" dirty="0"/>
              <a:t>Eje horizontal</a:t>
            </a:r>
            <a:r>
              <a:rPr lang="es-AR" dirty="0">
                <a:sym typeface="Wingdings" panose="05000000000000000000" pitchFamily="2" charset="2"/>
              </a:rPr>
              <a:t> representa la preocupación por la producción; </a:t>
            </a:r>
          </a:p>
          <a:p>
            <a:pPr>
              <a:lnSpc>
                <a:spcPct val="150000"/>
              </a:lnSpc>
              <a:buFontTx/>
              <a:buChar char="-"/>
            </a:pPr>
            <a:r>
              <a:rPr lang="es-AR" dirty="0">
                <a:sym typeface="Wingdings" panose="05000000000000000000" pitchFamily="2" charset="2"/>
              </a:rPr>
              <a:t>Eje vertical preocupación por las personas.</a:t>
            </a:r>
          </a:p>
          <a:p>
            <a:pPr marL="0" indent="0">
              <a:lnSpc>
                <a:spcPct val="150000"/>
              </a:lnSpc>
              <a:buNone/>
            </a:pPr>
            <a:r>
              <a:rPr lang="es-AR" dirty="0">
                <a:sym typeface="Wingdings" panose="05000000000000000000" pitchFamily="2" charset="2"/>
              </a:rPr>
              <a:t>La malla gerencial representa esas dos preocupaciones y su interacción. La idea es llegar a 9.9= desempeño excelente + producción +satisfacción de los empleados. </a:t>
            </a:r>
            <a:endParaRPr lang="es-AR" dirty="0"/>
          </a:p>
          <a:p>
            <a:pPr marL="0" indent="0">
              <a:buNone/>
            </a:pPr>
            <a:endParaRPr lang="es-AR" dirty="0"/>
          </a:p>
        </p:txBody>
      </p:sp>
    </p:spTree>
    <p:extLst>
      <p:ext uri="{BB962C8B-B14F-4D97-AF65-F5344CB8AC3E}">
        <p14:creationId xmlns:p14="http://schemas.microsoft.com/office/powerpoint/2010/main" val="3422168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82F30-C11B-4D1D-84C7-17861CD3B436}"/>
              </a:ext>
            </a:extLst>
          </p:cNvPr>
          <p:cNvSpPr>
            <a:spLocks noGrp="1"/>
          </p:cNvSpPr>
          <p:nvPr>
            <p:ph type="title"/>
          </p:nvPr>
        </p:nvSpPr>
        <p:spPr/>
        <p:txBody>
          <a:bodyPr/>
          <a:lstStyle/>
          <a:p>
            <a:r>
              <a:rPr lang="es-MX" dirty="0"/>
              <a:t>Red o malla gerencial </a:t>
            </a:r>
            <a:endParaRPr lang="es-AR" dirty="0"/>
          </a:p>
        </p:txBody>
      </p:sp>
      <p:sp>
        <p:nvSpPr>
          <p:cNvPr id="3" name="Marcador de contenido 2">
            <a:extLst>
              <a:ext uri="{FF2B5EF4-FFF2-40B4-BE49-F238E27FC236}">
                <a16:creationId xmlns:a16="http://schemas.microsoft.com/office/drawing/2014/main" id="{F280E169-5B0F-4DB5-8B20-143E0DDD0CCA}"/>
              </a:ext>
            </a:extLst>
          </p:cNvPr>
          <p:cNvSpPr>
            <a:spLocks noGrp="1"/>
          </p:cNvSpPr>
          <p:nvPr>
            <p:ph idx="1"/>
          </p:nvPr>
        </p:nvSpPr>
        <p:spPr>
          <a:xfrm>
            <a:off x="159026" y="2862470"/>
            <a:ext cx="4452731" cy="2796208"/>
          </a:xfrm>
        </p:spPr>
        <p:txBody>
          <a:bodyPr/>
          <a:lstStyle/>
          <a:p>
            <a:r>
              <a:rPr lang="es-MX" dirty="0"/>
              <a:t>Herramienta para la descripción de estilos de liderazgos.</a:t>
            </a:r>
          </a:p>
        </p:txBody>
      </p:sp>
      <p:pic>
        <p:nvPicPr>
          <p:cNvPr id="5" name="Imagen 4">
            <a:extLst>
              <a:ext uri="{FF2B5EF4-FFF2-40B4-BE49-F238E27FC236}">
                <a16:creationId xmlns:a16="http://schemas.microsoft.com/office/drawing/2014/main" id="{4B1B7736-67A1-4366-AE39-329A34FA6EEA}"/>
              </a:ext>
            </a:extLst>
          </p:cNvPr>
          <p:cNvPicPr>
            <a:picLocks noChangeAspect="1"/>
          </p:cNvPicPr>
          <p:nvPr/>
        </p:nvPicPr>
        <p:blipFill>
          <a:blip r:embed="rId2"/>
          <a:stretch>
            <a:fillRect/>
          </a:stretch>
        </p:blipFill>
        <p:spPr>
          <a:xfrm>
            <a:off x="5022574" y="1864159"/>
            <a:ext cx="6856147" cy="4587992"/>
          </a:xfrm>
          <a:prstGeom prst="rect">
            <a:avLst/>
          </a:prstGeom>
        </p:spPr>
      </p:pic>
    </p:spTree>
    <p:extLst>
      <p:ext uri="{BB962C8B-B14F-4D97-AF65-F5344CB8AC3E}">
        <p14:creationId xmlns:p14="http://schemas.microsoft.com/office/powerpoint/2010/main" val="2637493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B58BC-EAB7-4BA1-B30D-3464B6A5A1D6}"/>
              </a:ext>
            </a:extLst>
          </p:cNvPr>
          <p:cNvSpPr>
            <a:spLocks noGrp="1"/>
          </p:cNvSpPr>
          <p:nvPr>
            <p:ph type="title"/>
          </p:nvPr>
        </p:nvSpPr>
        <p:spPr>
          <a:xfrm>
            <a:off x="1141413" y="609600"/>
            <a:ext cx="9905998" cy="675861"/>
          </a:xfrm>
        </p:spPr>
        <p:txBody>
          <a:bodyPr/>
          <a:lstStyle/>
          <a:p>
            <a:r>
              <a:rPr lang="es-MX" dirty="0"/>
              <a:t>Modelos del do</a:t>
            </a:r>
            <a:endParaRPr lang="es-AR" dirty="0"/>
          </a:p>
        </p:txBody>
      </p:sp>
      <p:sp>
        <p:nvSpPr>
          <p:cNvPr id="3" name="Marcador de contenido 2">
            <a:extLst>
              <a:ext uri="{FF2B5EF4-FFF2-40B4-BE49-F238E27FC236}">
                <a16:creationId xmlns:a16="http://schemas.microsoft.com/office/drawing/2014/main" id="{8114EDCE-443C-45AD-A30A-41C8D4DD9AF7}"/>
              </a:ext>
            </a:extLst>
          </p:cNvPr>
          <p:cNvSpPr>
            <a:spLocks noGrp="1"/>
          </p:cNvSpPr>
          <p:nvPr>
            <p:ph idx="1"/>
          </p:nvPr>
        </p:nvSpPr>
        <p:spPr>
          <a:xfrm>
            <a:off x="371061" y="874643"/>
            <a:ext cx="11555896" cy="5711687"/>
          </a:xfrm>
        </p:spPr>
        <p:txBody>
          <a:bodyPr/>
          <a:lstStyle/>
          <a:p>
            <a:pPr>
              <a:lnSpc>
                <a:spcPct val="150000"/>
              </a:lnSpc>
            </a:pPr>
            <a:r>
              <a:rPr lang="es-AR" dirty="0"/>
              <a:t>El programa de DO de tipo </a:t>
            </a:r>
            <a:r>
              <a:rPr lang="es-AR" dirty="0" err="1"/>
              <a:t>grid</a:t>
            </a:r>
            <a:r>
              <a:rPr lang="es-AR" dirty="0"/>
              <a:t> se desarrolla en seis fases:</a:t>
            </a:r>
          </a:p>
          <a:p>
            <a:pPr marL="457200" indent="-457200">
              <a:lnSpc>
                <a:spcPct val="150000"/>
              </a:lnSpc>
              <a:buAutoNum type="arabicPeriod"/>
            </a:pPr>
            <a:r>
              <a:rPr lang="es-AR" dirty="0"/>
              <a:t>Seminarios de laboratorio </a:t>
            </a:r>
            <a:r>
              <a:rPr lang="es-AR" dirty="0">
                <a:sym typeface="Wingdings" panose="05000000000000000000" pitchFamily="2" charset="2"/>
              </a:rPr>
              <a:t> participan todos los miembros de la </a:t>
            </a:r>
            <a:r>
              <a:rPr lang="es-AR" dirty="0" err="1">
                <a:sym typeface="Wingdings" panose="05000000000000000000" pitchFamily="2" charset="2"/>
              </a:rPr>
              <a:t>org</a:t>
            </a:r>
            <a:r>
              <a:rPr lang="es-AR" dirty="0">
                <a:sym typeface="Wingdings" panose="05000000000000000000" pitchFamily="2" charset="2"/>
              </a:rPr>
              <a:t> para analizar como se desempeña la empresa o parte.</a:t>
            </a:r>
            <a:endParaRPr lang="es-AR" dirty="0"/>
          </a:p>
          <a:p>
            <a:pPr marL="457200" indent="-457200">
              <a:lnSpc>
                <a:spcPct val="150000"/>
              </a:lnSpc>
              <a:buAutoNum type="arabicPeriod"/>
            </a:pPr>
            <a:r>
              <a:rPr lang="es-AR" dirty="0"/>
              <a:t>Desarrollo de equipos </a:t>
            </a:r>
            <a:r>
              <a:rPr lang="es-AR" dirty="0">
                <a:sym typeface="Wingdings" panose="05000000000000000000" pitchFamily="2" charset="2"/>
              </a:rPr>
              <a:t> para estudiar la dinámica del comportamiento de la organización. Fortalece la participación y el comportamiento social.</a:t>
            </a:r>
            <a:endParaRPr lang="es-AR" dirty="0"/>
          </a:p>
          <a:p>
            <a:pPr marL="457200" indent="-457200">
              <a:lnSpc>
                <a:spcPct val="150000"/>
              </a:lnSpc>
              <a:buAutoNum type="arabicPeriod"/>
            </a:pPr>
            <a:r>
              <a:rPr lang="es-AR" dirty="0"/>
              <a:t>Reuniones de confrontación intergrupal </a:t>
            </a:r>
            <a:r>
              <a:rPr lang="es-AR" dirty="0">
                <a:sym typeface="Wingdings" panose="05000000000000000000" pitchFamily="2" charset="2"/>
              </a:rPr>
              <a:t> para el intercambio entre los grupos. desarrollo intergrupal. Énfasis en la cooperación y coordinación. </a:t>
            </a:r>
            <a:endParaRPr lang="es-AR" dirty="0"/>
          </a:p>
        </p:txBody>
      </p:sp>
    </p:spTree>
    <p:extLst>
      <p:ext uri="{BB962C8B-B14F-4D97-AF65-F5344CB8AC3E}">
        <p14:creationId xmlns:p14="http://schemas.microsoft.com/office/powerpoint/2010/main" val="130020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4885C-2426-425E-9595-3DBF58C7AA6E}"/>
              </a:ext>
            </a:extLst>
          </p:cNvPr>
          <p:cNvSpPr>
            <a:spLocks noGrp="1"/>
          </p:cNvSpPr>
          <p:nvPr>
            <p:ph type="title"/>
          </p:nvPr>
        </p:nvSpPr>
        <p:spPr>
          <a:xfrm>
            <a:off x="1141413" y="609600"/>
            <a:ext cx="9905998" cy="649357"/>
          </a:xfrm>
        </p:spPr>
        <p:txBody>
          <a:bodyPr/>
          <a:lstStyle/>
          <a:p>
            <a:r>
              <a:rPr lang="es-MX" dirty="0"/>
              <a:t>Modelos del do</a:t>
            </a:r>
            <a:endParaRPr lang="es-AR" dirty="0"/>
          </a:p>
        </p:txBody>
      </p:sp>
      <p:sp>
        <p:nvSpPr>
          <p:cNvPr id="3" name="Marcador de contenido 2">
            <a:extLst>
              <a:ext uri="{FF2B5EF4-FFF2-40B4-BE49-F238E27FC236}">
                <a16:creationId xmlns:a16="http://schemas.microsoft.com/office/drawing/2014/main" id="{9B8EF5B4-A658-477B-BEC7-EB12E6555265}"/>
              </a:ext>
            </a:extLst>
          </p:cNvPr>
          <p:cNvSpPr>
            <a:spLocks noGrp="1"/>
          </p:cNvSpPr>
          <p:nvPr>
            <p:ph idx="1"/>
          </p:nvPr>
        </p:nvSpPr>
        <p:spPr>
          <a:xfrm>
            <a:off x="212034" y="795131"/>
            <a:ext cx="11648661" cy="5453269"/>
          </a:xfrm>
        </p:spPr>
        <p:txBody>
          <a:bodyPr/>
          <a:lstStyle/>
          <a:p>
            <a:pPr marL="0" indent="0">
              <a:lnSpc>
                <a:spcPct val="150000"/>
              </a:lnSpc>
              <a:buNone/>
            </a:pPr>
            <a:r>
              <a:rPr lang="es-AR" dirty="0"/>
              <a:t>4. Establecimiento de los objetivos organizacionales</a:t>
            </a:r>
            <a:r>
              <a:rPr lang="es-AR" dirty="0">
                <a:sym typeface="Wingdings" panose="05000000000000000000" pitchFamily="2" charset="2"/>
              </a:rPr>
              <a:t> la alta gerencia establece lo que considera que es la excelencia empresarial, hasta donde pretende llegar con el cambio.</a:t>
            </a:r>
            <a:r>
              <a:rPr lang="es-AR" dirty="0"/>
              <a:t> </a:t>
            </a:r>
          </a:p>
          <a:p>
            <a:pPr marL="0" indent="0">
              <a:lnSpc>
                <a:spcPct val="150000"/>
              </a:lnSpc>
              <a:buNone/>
            </a:pPr>
            <a:r>
              <a:rPr lang="es-AR" dirty="0"/>
              <a:t>5. Implementación del modelo organizacional planeado mediante equipos.</a:t>
            </a:r>
          </a:p>
          <a:p>
            <a:pPr marL="0" indent="0">
              <a:lnSpc>
                <a:spcPct val="150000"/>
              </a:lnSpc>
              <a:buNone/>
            </a:pPr>
            <a:r>
              <a:rPr lang="es-AR" dirty="0"/>
              <a:t>6. Evaluación de los resultados: de los cambios ocurridos para estabilizar los objetivos organizacionales y establecer otros nuevos para el futuro. Para cambiar, la empresa necesita transformarse en un ambiente de cambios, donde las personas se sientan estimuladas a innovar y crear. El ambiente de cambios exige una planificación minuciosa.</a:t>
            </a:r>
          </a:p>
        </p:txBody>
      </p:sp>
    </p:spTree>
    <p:extLst>
      <p:ext uri="{BB962C8B-B14F-4D97-AF65-F5344CB8AC3E}">
        <p14:creationId xmlns:p14="http://schemas.microsoft.com/office/powerpoint/2010/main" val="3353725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31BF6-8418-4CB5-906A-71B4398D4F93}"/>
              </a:ext>
            </a:extLst>
          </p:cNvPr>
          <p:cNvSpPr>
            <a:spLocks noGrp="1"/>
          </p:cNvSpPr>
          <p:nvPr>
            <p:ph type="title"/>
          </p:nvPr>
        </p:nvSpPr>
        <p:spPr>
          <a:xfrm>
            <a:off x="1141413" y="251791"/>
            <a:ext cx="9905998" cy="861391"/>
          </a:xfrm>
        </p:spPr>
        <p:txBody>
          <a:bodyPr>
            <a:normAutofit/>
          </a:bodyPr>
          <a:lstStyle/>
          <a:p>
            <a:r>
              <a:rPr lang="es-MX" dirty="0"/>
              <a:t>Objetivos del do</a:t>
            </a:r>
            <a:endParaRPr lang="es-AR" dirty="0"/>
          </a:p>
        </p:txBody>
      </p:sp>
      <p:sp>
        <p:nvSpPr>
          <p:cNvPr id="3" name="Marcador de contenido 2">
            <a:extLst>
              <a:ext uri="{FF2B5EF4-FFF2-40B4-BE49-F238E27FC236}">
                <a16:creationId xmlns:a16="http://schemas.microsoft.com/office/drawing/2014/main" id="{7DE5FFE6-F9FC-4F96-B955-E6688D54FAB2}"/>
              </a:ext>
            </a:extLst>
          </p:cNvPr>
          <p:cNvSpPr>
            <a:spLocks noGrp="1"/>
          </p:cNvSpPr>
          <p:nvPr>
            <p:ph idx="1"/>
          </p:nvPr>
        </p:nvSpPr>
        <p:spPr>
          <a:xfrm>
            <a:off x="238538" y="1113183"/>
            <a:ext cx="11820939" cy="5493025"/>
          </a:xfrm>
        </p:spPr>
        <p:txBody>
          <a:bodyPr>
            <a:normAutofit/>
          </a:bodyPr>
          <a:lstStyle/>
          <a:p>
            <a:pPr>
              <a:lnSpc>
                <a:spcPct val="150000"/>
              </a:lnSpc>
              <a:buFont typeface="Wingdings" panose="05000000000000000000" pitchFamily="2" charset="2"/>
              <a:buChar char="§"/>
            </a:pPr>
            <a:r>
              <a:rPr lang="es-AR"/>
              <a:t>Aumentar </a:t>
            </a:r>
            <a:r>
              <a:rPr lang="es-AR" dirty="0"/>
              <a:t>el nivel de confianza y apoyo entre los miembros de la organización. </a:t>
            </a:r>
          </a:p>
          <a:p>
            <a:pPr>
              <a:lnSpc>
                <a:spcPct val="150000"/>
              </a:lnSpc>
              <a:buFont typeface="Wingdings" panose="05000000000000000000" pitchFamily="2" charset="2"/>
              <a:buChar char="§"/>
            </a:pPr>
            <a:r>
              <a:rPr lang="es-AR" dirty="0"/>
              <a:t>Aumentar la confrontación de los problemas empresariales y no esconderlos. </a:t>
            </a:r>
          </a:p>
          <a:p>
            <a:pPr>
              <a:lnSpc>
                <a:spcPct val="150000"/>
              </a:lnSpc>
              <a:buFont typeface="Wingdings" panose="05000000000000000000" pitchFamily="2" charset="2"/>
              <a:buChar char="§"/>
            </a:pPr>
            <a:r>
              <a:rPr lang="es-AR" dirty="0"/>
              <a:t>Crear un ambiente en que la autoridad esté basada en el conocimiento y la habilidad social.</a:t>
            </a:r>
          </a:p>
          <a:p>
            <a:pPr>
              <a:lnSpc>
                <a:spcPct val="150000"/>
              </a:lnSpc>
              <a:buFont typeface="Wingdings" panose="05000000000000000000" pitchFamily="2" charset="2"/>
              <a:buChar char="§"/>
            </a:pPr>
            <a:r>
              <a:rPr lang="es-AR" dirty="0"/>
              <a:t> Incrementar la apertura de las comunicaciones verticales, laterales y diagonales.</a:t>
            </a:r>
          </a:p>
          <a:p>
            <a:pPr>
              <a:lnSpc>
                <a:spcPct val="150000"/>
              </a:lnSpc>
              <a:buFont typeface="Wingdings" panose="05000000000000000000" pitchFamily="2" charset="2"/>
              <a:buChar char="§"/>
            </a:pPr>
            <a:r>
              <a:rPr lang="es-AR" dirty="0"/>
              <a:t> Incrementar el nivel de entusiasmo y satisfacción personal en la empresa.</a:t>
            </a:r>
          </a:p>
          <a:p>
            <a:pPr>
              <a:lnSpc>
                <a:spcPct val="150000"/>
              </a:lnSpc>
              <a:buFont typeface="Wingdings" panose="05000000000000000000" pitchFamily="2" charset="2"/>
              <a:buChar char="§"/>
            </a:pPr>
            <a:r>
              <a:rPr lang="es-AR" dirty="0"/>
              <a:t>Buscar soluciones sinérgicas a los problemas. Es más importante la cooperación que el conflicto.</a:t>
            </a:r>
          </a:p>
          <a:p>
            <a:pPr>
              <a:lnSpc>
                <a:spcPct val="150000"/>
              </a:lnSpc>
              <a:buFont typeface="Wingdings" panose="05000000000000000000" pitchFamily="2" charset="2"/>
              <a:buChar char="§"/>
            </a:pPr>
            <a:r>
              <a:rPr lang="es-AR" dirty="0"/>
              <a:t>Incrementar la responsabilidad individual y la responsabilidad grupal en la planeación y la implementación.</a:t>
            </a:r>
          </a:p>
        </p:txBody>
      </p:sp>
    </p:spTree>
    <p:extLst>
      <p:ext uri="{BB962C8B-B14F-4D97-AF65-F5344CB8AC3E}">
        <p14:creationId xmlns:p14="http://schemas.microsoft.com/office/powerpoint/2010/main" val="316678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AE7C20-F26F-4AE5-9830-5A7D62789242}"/>
              </a:ext>
            </a:extLst>
          </p:cNvPr>
          <p:cNvSpPr>
            <a:spLocks noGrp="1"/>
          </p:cNvSpPr>
          <p:nvPr>
            <p:ph type="title"/>
          </p:nvPr>
        </p:nvSpPr>
        <p:spPr>
          <a:xfrm>
            <a:off x="1141413" y="609600"/>
            <a:ext cx="9905998" cy="768626"/>
          </a:xfrm>
        </p:spPr>
        <p:txBody>
          <a:bodyPr/>
          <a:lstStyle/>
          <a:p>
            <a:r>
              <a:rPr lang="es-MX" dirty="0"/>
              <a:t>Objetivos del </a:t>
            </a:r>
            <a:r>
              <a:rPr lang="es-MX" dirty="0" err="1"/>
              <a:t>c.o</a:t>
            </a:r>
            <a:r>
              <a:rPr lang="es-MX" dirty="0"/>
              <a:t>:</a:t>
            </a:r>
            <a:endParaRPr lang="es-AR" dirty="0"/>
          </a:p>
        </p:txBody>
      </p:sp>
      <p:sp>
        <p:nvSpPr>
          <p:cNvPr id="3" name="Marcador de contenido 2">
            <a:extLst>
              <a:ext uri="{FF2B5EF4-FFF2-40B4-BE49-F238E27FC236}">
                <a16:creationId xmlns:a16="http://schemas.microsoft.com/office/drawing/2014/main" id="{B800CBEC-0318-45A6-B537-2BB1137BA96E}"/>
              </a:ext>
            </a:extLst>
          </p:cNvPr>
          <p:cNvSpPr>
            <a:spLocks noGrp="1"/>
          </p:cNvSpPr>
          <p:nvPr>
            <p:ph idx="1"/>
          </p:nvPr>
        </p:nvSpPr>
        <p:spPr>
          <a:xfrm>
            <a:off x="0" y="1537252"/>
            <a:ext cx="12192000" cy="5320747"/>
          </a:xfrm>
        </p:spPr>
        <p:txBody>
          <a:bodyPr>
            <a:normAutofit fontScale="92500" lnSpcReduction="10000"/>
          </a:bodyPr>
          <a:lstStyle/>
          <a:p>
            <a:pPr algn="l" fontAlgn="base">
              <a:lnSpc>
                <a:spcPct val="150000"/>
              </a:lnSpc>
              <a:buFont typeface="+mj-lt"/>
              <a:buAutoNum type="arabicPeriod"/>
            </a:pPr>
            <a:r>
              <a:rPr lang="es-AR" b="1" i="0" dirty="0">
                <a:effectLst/>
                <a:latin typeface="Droid Sans"/>
              </a:rPr>
              <a:t>Describir</a:t>
            </a:r>
            <a:r>
              <a:rPr lang="es-AR" b="0" i="0" dirty="0">
                <a:effectLst/>
                <a:latin typeface="Droid Sans"/>
              </a:rPr>
              <a:t> sistemáticamente el comportamiento de las personas ante diferentes situaciones. permite que los administradores se comuniquen con un lenguaje común respecto del comportamiento humano en el trabajo.</a:t>
            </a:r>
          </a:p>
          <a:p>
            <a:pPr algn="l" fontAlgn="base">
              <a:lnSpc>
                <a:spcPct val="150000"/>
              </a:lnSpc>
              <a:buFont typeface="+mj-lt"/>
              <a:buAutoNum type="arabicPeriod"/>
            </a:pPr>
            <a:r>
              <a:rPr lang="es-AR" b="1" i="0" dirty="0">
                <a:effectLst/>
                <a:latin typeface="Droid Sans"/>
              </a:rPr>
              <a:t>Comprender </a:t>
            </a:r>
            <a:r>
              <a:rPr lang="es-AR" b="0" i="0" dirty="0">
                <a:effectLst/>
                <a:latin typeface="Droid Sans"/>
              </a:rPr>
              <a:t>por qué las personas se comportan de un cierto modo. Se puede así, lograr explicaciones y mejorar métodos.</a:t>
            </a:r>
          </a:p>
          <a:p>
            <a:pPr algn="l" fontAlgn="base">
              <a:lnSpc>
                <a:spcPct val="150000"/>
              </a:lnSpc>
              <a:buFont typeface="+mj-lt"/>
              <a:buAutoNum type="arabicPeriod"/>
            </a:pPr>
            <a:r>
              <a:rPr lang="es-AR" b="1" i="0" dirty="0">
                <a:effectLst/>
                <a:latin typeface="Droid Sans"/>
              </a:rPr>
              <a:t>Predecir</a:t>
            </a:r>
            <a:r>
              <a:rPr lang="es-AR" b="0" i="0" dirty="0">
                <a:effectLst/>
                <a:latin typeface="Droid Sans"/>
              </a:rPr>
              <a:t>. A raíz de los dos objetivos anteriores se va a tener la capacidad de ver que es lo que va a suceder en el futuro con el comportamiento de los empleados. Los empresarios, administradores y gerentes deberán adquirir la capacidad de predecir cuáles empleados son calificados, productivos y dedicados en su trabajo y cuáles </a:t>
            </a:r>
            <a:r>
              <a:rPr lang="es-AR" dirty="0">
                <a:effectLst/>
                <a:latin typeface="Droid Sans"/>
              </a:rPr>
              <a:t>lo contrario, </a:t>
            </a:r>
            <a:r>
              <a:rPr lang="es-AR" b="0" i="0" dirty="0">
                <a:effectLst/>
                <a:latin typeface="Droid Sans"/>
              </a:rPr>
              <a:t>con el propósito de encontrar soluciones preventivas.</a:t>
            </a:r>
          </a:p>
          <a:p>
            <a:pPr algn="l" fontAlgn="base">
              <a:lnSpc>
                <a:spcPct val="150000"/>
              </a:lnSpc>
              <a:buFont typeface="+mj-lt"/>
              <a:buAutoNum type="arabicPeriod"/>
            </a:pPr>
            <a:r>
              <a:rPr lang="es-AR" b="1" i="0" dirty="0">
                <a:effectLst/>
                <a:latin typeface="Droid Sans"/>
              </a:rPr>
              <a:t>Controlar</a:t>
            </a:r>
            <a:r>
              <a:rPr lang="es-AR" b="0" i="0" dirty="0">
                <a:effectLst/>
                <a:latin typeface="Droid Sans"/>
              </a:rPr>
              <a:t> las actividades, aunque sea parcialmente, de los individuos dentro del trabajo para desarrollar los objetivos trazados y lograr las metas. También se debe controlar  el trabajo en equipo, coordinación de esfuerzos y la productividad.</a:t>
            </a:r>
          </a:p>
          <a:p>
            <a:endParaRPr lang="es-AR" dirty="0"/>
          </a:p>
        </p:txBody>
      </p:sp>
    </p:spTree>
    <p:extLst>
      <p:ext uri="{BB962C8B-B14F-4D97-AF65-F5344CB8AC3E}">
        <p14:creationId xmlns:p14="http://schemas.microsoft.com/office/powerpoint/2010/main" val="17913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58A38C-23D3-4A53-882B-FFD5FF7FD8F6}"/>
              </a:ext>
            </a:extLst>
          </p:cNvPr>
          <p:cNvSpPr>
            <a:spLocks noGrp="1"/>
          </p:cNvSpPr>
          <p:nvPr>
            <p:ph type="title"/>
          </p:nvPr>
        </p:nvSpPr>
        <p:spPr>
          <a:xfrm>
            <a:off x="344557" y="344558"/>
            <a:ext cx="11622156" cy="1126434"/>
          </a:xfrm>
        </p:spPr>
        <p:txBody>
          <a:bodyPr/>
          <a:lstStyle/>
          <a:p>
            <a:r>
              <a:rPr lang="es-MX" dirty="0"/>
              <a:t>Teorías del comportamiento organizacional</a:t>
            </a:r>
            <a:endParaRPr lang="es-AR" dirty="0"/>
          </a:p>
        </p:txBody>
      </p:sp>
      <p:sp>
        <p:nvSpPr>
          <p:cNvPr id="3" name="Marcador de contenido 2">
            <a:extLst>
              <a:ext uri="{FF2B5EF4-FFF2-40B4-BE49-F238E27FC236}">
                <a16:creationId xmlns:a16="http://schemas.microsoft.com/office/drawing/2014/main" id="{3DD32F48-E43B-4BBC-9FAC-F3C51AF504DD}"/>
              </a:ext>
            </a:extLst>
          </p:cNvPr>
          <p:cNvSpPr>
            <a:spLocks noGrp="1"/>
          </p:cNvSpPr>
          <p:nvPr>
            <p:ph idx="1"/>
          </p:nvPr>
        </p:nvSpPr>
        <p:spPr>
          <a:xfrm>
            <a:off x="225287" y="1272209"/>
            <a:ext cx="11741426" cy="5473148"/>
          </a:xfrm>
        </p:spPr>
        <p:txBody>
          <a:bodyPr/>
          <a:lstStyle/>
          <a:p>
            <a:pPr algn="l" fontAlgn="base">
              <a:lnSpc>
                <a:spcPct val="150000"/>
              </a:lnSpc>
              <a:buFont typeface="Arial" panose="020B0604020202020204" pitchFamily="34" charset="0"/>
              <a:buChar char="•"/>
            </a:pPr>
            <a:r>
              <a:rPr lang="es-AR" b="1" i="0" dirty="0">
                <a:effectLst/>
                <a:latin typeface="Droid Sans"/>
              </a:rPr>
              <a:t>Teoría Clásica</a:t>
            </a:r>
            <a:r>
              <a:rPr lang="es-AR" b="0" i="0" dirty="0">
                <a:effectLst/>
                <a:latin typeface="Droid Sans"/>
              </a:rPr>
              <a:t>: nace de la necesidad de encontrar lineamientos para administrar organizaciones complejas.</a:t>
            </a:r>
          </a:p>
          <a:p>
            <a:pPr algn="l" fontAlgn="base">
              <a:lnSpc>
                <a:spcPct val="150000"/>
              </a:lnSpc>
              <a:buFont typeface="Arial" panose="020B0604020202020204" pitchFamily="34" charset="0"/>
              <a:buChar char="•"/>
            </a:pPr>
            <a:r>
              <a:rPr lang="es-AR" b="1" i="0" dirty="0">
                <a:effectLst/>
                <a:latin typeface="Droid Sans"/>
              </a:rPr>
              <a:t>Teoría de la Administración Científica</a:t>
            </a:r>
            <a:r>
              <a:rPr lang="es-AR" b="0" i="0" dirty="0">
                <a:effectLst/>
                <a:latin typeface="Droid Sans"/>
              </a:rPr>
              <a:t>: fue el resultado del esfuerzo extra para una mayor eficiencia en la perfección de las técnicas de trabajo y la creación de normas capaces de juzgar la eficiencia del empleado con la finalidad de aumentar la productividad dentro de la organización.</a:t>
            </a:r>
          </a:p>
          <a:p>
            <a:pPr algn="l" fontAlgn="base">
              <a:lnSpc>
                <a:spcPct val="150000"/>
              </a:lnSpc>
              <a:buFont typeface="Arial" panose="020B0604020202020204" pitchFamily="34" charset="0"/>
              <a:buChar char="•"/>
            </a:pPr>
            <a:r>
              <a:rPr lang="es-AR" b="1" i="0" dirty="0">
                <a:effectLst/>
                <a:latin typeface="Droid Sans"/>
              </a:rPr>
              <a:t>Teoría de los Sistemas</a:t>
            </a:r>
            <a:r>
              <a:rPr lang="es-AR" b="0" i="0" dirty="0">
                <a:effectLst/>
                <a:latin typeface="Droid Sans"/>
              </a:rPr>
              <a:t>: para esta corriente, la administración tiene que basarse fundamentalmente en los sistemas. «El sistema es un conjunto de elementos interrelacionados entre sí que constituyen un “todo organizado”, donde el resultado es mayor que la suma de sus partes».</a:t>
            </a:r>
          </a:p>
          <a:p>
            <a:endParaRPr lang="es-AR" dirty="0"/>
          </a:p>
        </p:txBody>
      </p:sp>
    </p:spTree>
    <p:extLst>
      <p:ext uri="{BB962C8B-B14F-4D97-AF65-F5344CB8AC3E}">
        <p14:creationId xmlns:p14="http://schemas.microsoft.com/office/powerpoint/2010/main" val="368416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9C24A-4C2D-4825-87EF-910F15507774}"/>
              </a:ext>
            </a:extLst>
          </p:cNvPr>
          <p:cNvSpPr>
            <a:spLocks noGrp="1"/>
          </p:cNvSpPr>
          <p:nvPr>
            <p:ph type="title"/>
          </p:nvPr>
        </p:nvSpPr>
        <p:spPr>
          <a:xfrm>
            <a:off x="1141413" y="609600"/>
            <a:ext cx="9905998" cy="755374"/>
          </a:xfrm>
        </p:spPr>
        <p:txBody>
          <a:bodyPr/>
          <a:lstStyle/>
          <a:p>
            <a:r>
              <a:rPr lang="es-MX" dirty="0"/>
              <a:t>Teorías del </a:t>
            </a:r>
            <a:r>
              <a:rPr lang="es-MX" dirty="0" err="1"/>
              <a:t>c.o</a:t>
            </a:r>
            <a:r>
              <a:rPr lang="es-MX" dirty="0"/>
              <a:t>.</a:t>
            </a:r>
            <a:endParaRPr lang="es-AR" dirty="0"/>
          </a:p>
        </p:txBody>
      </p:sp>
      <p:sp>
        <p:nvSpPr>
          <p:cNvPr id="3" name="Marcador de contenido 2">
            <a:extLst>
              <a:ext uri="{FF2B5EF4-FFF2-40B4-BE49-F238E27FC236}">
                <a16:creationId xmlns:a16="http://schemas.microsoft.com/office/drawing/2014/main" id="{EA980785-E4B3-46C8-958C-6940B57C6ABD}"/>
              </a:ext>
            </a:extLst>
          </p:cNvPr>
          <p:cNvSpPr>
            <a:spLocks noGrp="1"/>
          </p:cNvSpPr>
          <p:nvPr>
            <p:ph idx="1"/>
          </p:nvPr>
        </p:nvSpPr>
        <p:spPr>
          <a:xfrm>
            <a:off x="490330" y="1364974"/>
            <a:ext cx="11436627" cy="5314121"/>
          </a:xfrm>
        </p:spPr>
        <p:txBody>
          <a:bodyPr/>
          <a:lstStyle/>
          <a:p>
            <a:pPr>
              <a:lnSpc>
                <a:spcPct val="150000"/>
              </a:lnSpc>
            </a:pPr>
            <a:r>
              <a:rPr lang="es-AR" b="1" dirty="0"/>
              <a:t>Teoría de la Contingencia</a:t>
            </a:r>
            <a:r>
              <a:rPr lang="es-AR" dirty="0"/>
              <a:t>: hace énfasis en que no hay nada absoluto en las organizaciones: todo es relativo y siempre depende de algún factor.</a:t>
            </a:r>
          </a:p>
          <a:p>
            <a:pPr>
              <a:lnSpc>
                <a:spcPct val="150000"/>
              </a:lnSpc>
            </a:pPr>
            <a:r>
              <a:rPr lang="es-AR" b="1" i="0" u="none" strike="noStrike" dirty="0">
                <a:solidFill>
                  <a:srgbClr val="1193AA"/>
                </a:solidFill>
                <a:effectLst/>
                <a:latin typeface="Droid Sans"/>
                <a:hlinkClick r:id="rId2"/>
              </a:rPr>
              <a:t>Teoría de las Relaciones Humanas</a:t>
            </a:r>
            <a:r>
              <a:rPr lang="es-AR" b="0" i="0" dirty="0">
                <a:solidFill>
                  <a:srgbClr val="444444"/>
                </a:solidFill>
                <a:effectLst/>
                <a:latin typeface="Droid Sans"/>
              </a:rPr>
              <a:t>: </a:t>
            </a:r>
            <a:r>
              <a:rPr lang="es-AR" b="0" i="0" dirty="0">
                <a:effectLst/>
                <a:latin typeface="Droid Sans"/>
              </a:rPr>
              <a:t>acentúa la importancia del individuo y de las relaciones sociales en la vida de organización, y sugiere estrategias para mejorar a las organizaciones al aumentar la satisfacción del miembro de la misma y para crear organizaciones que ayuden a los individuos a lograr su potencial.</a:t>
            </a:r>
            <a:endParaRPr lang="es-AR" dirty="0"/>
          </a:p>
        </p:txBody>
      </p:sp>
    </p:spTree>
    <p:extLst>
      <p:ext uri="{BB962C8B-B14F-4D97-AF65-F5344CB8AC3E}">
        <p14:creationId xmlns:p14="http://schemas.microsoft.com/office/powerpoint/2010/main" val="56166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8ECDA-DB73-4F97-9E88-34CD8B0A7627}"/>
              </a:ext>
            </a:extLst>
          </p:cNvPr>
          <p:cNvSpPr>
            <a:spLocks noGrp="1"/>
          </p:cNvSpPr>
          <p:nvPr>
            <p:ph type="title"/>
          </p:nvPr>
        </p:nvSpPr>
        <p:spPr>
          <a:xfrm>
            <a:off x="1141413" y="609600"/>
            <a:ext cx="9905998" cy="781878"/>
          </a:xfrm>
        </p:spPr>
        <p:txBody>
          <a:bodyPr/>
          <a:lstStyle/>
          <a:p>
            <a:r>
              <a:rPr lang="es-MX" dirty="0"/>
              <a:t>Teoría de las relaciones humanas</a:t>
            </a:r>
            <a:endParaRPr lang="es-AR" dirty="0"/>
          </a:p>
        </p:txBody>
      </p:sp>
      <p:sp>
        <p:nvSpPr>
          <p:cNvPr id="3" name="Marcador de contenido 2">
            <a:extLst>
              <a:ext uri="{FF2B5EF4-FFF2-40B4-BE49-F238E27FC236}">
                <a16:creationId xmlns:a16="http://schemas.microsoft.com/office/drawing/2014/main" id="{C8203A37-5DB2-4AF3-827F-25B8742F4058}"/>
              </a:ext>
            </a:extLst>
          </p:cNvPr>
          <p:cNvSpPr>
            <a:spLocks noGrp="1"/>
          </p:cNvSpPr>
          <p:nvPr>
            <p:ph idx="1"/>
          </p:nvPr>
        </p:nvSpPr>
        <p:spPr>
          <a:xfrm>
            <a:off x="702364" y="1616765"/>
            <a:ext cx="11304105" cy="5062331"/>
          </a:xfrm>
        </p:spPr>
        <p:txBody>
          <a:bodyPr>
            <a:normAutofit/>
          </a:bodyPr>
          <a:lstStyle/>
          <a:p>
            <a:pPr marL="0" indent="0">
              <a:lnSpc>
                <a:spcPct val="150000"/>
              </a:lnSpc>
              <a:buNone/>
            </a:pPr>
            <a:r>
              <a:rPr lang="es-AR" b="1" dirty="0" err="1">
                <a:solidFill>
                  <a:srgbClr val="0070C0"/>
                </a:solidFill>
              </a:rPr>
              <a:t>T.R.H</a:t>
            </a:r>
            <a:r>
              <a:rPr lang="es-AR" b="1" dirty="0">
                <a:solidFill>
                  <a:srgbClr val="0070C0"/>
                </a:solidFill>
              </a:rPr>
              <a:t>. o escuela humanista de la administración </a:t>
            </a:r>
            <a:r>
              <a:rPr lang="es-AR" b="1" dirty="0">
                <a:solidFill>
                  <a:srgbClr val="0070C0"/>
                </a:solidFill>
                <a:sym typeface="Wingdings" panose="05000000000000000000" pitchFamily="2" charset="2"/>
              </a:rPr>
              <a:t></a:t>
            </a:r>
            <a:endParaRPr lang="es-AR" b="1" dirty="0">
              <a:solidFill>
                <a:srgbClr val="0070C0"/>
              </a:solidFill>
            </a:endParaRPr>
          </a:p>
          <a:p>
            <a:pPr>
              <a:lnSpc>
                <a:spcPct val="150000"/>
              </a:lnSpc>
            </a:pPr>
            <a:r>
              <a:rPr lang="es-AR" dirty="0"/>
              <a:t>EE.UU. S. XX, gracias al desarrollo de las ciencias sociales, psicología en particular.</a:t>
            </a:r>
          </a:p>
          <a:p>
            <a:pPr>
              <a:lnSpc>
                <a:spcPct val="150000"/>
              </a:lnSpc>
            </a:pPr>
            <a:r>
              <a:rPr lang="es-AR" dirty="0"/>
              <a:t>Uno de los principales desarrolladores: Elton Mayo, Kurt Lewin, entre otros.</a:t>
            </a:r>
          </a:p>
          <a:p>
            <a:pPr>
              <a:lnSpc>
                <a:spcPct val="150000"/>
              </a:lnSpc>
            </a:pPr>
            <a:r>
              <a:rPr lang="es-AR" dirty="0"/>
              <a:t>Movimiento de reacción a la teoría clásica de la administración.</a:t>
            </a:r>
          </a:p>
          <a:p>
            <a:pPr>
              <a:lnSpc>
                <a:spcPct val="150000"/>
              </a:lnSpc>
            </a:pPr>
            <a:r>
              <a:rPr lang="es-AR" dirty="0"/>
              <a:t>Se origina con la idea de alcanzar mayor eficiencia en la producción, pero basado en las relaciones entre los trabajadores.</a:t>
            </a:r>
          </a:p>
          <a:p>
            <a:pPr>
              <a:lnSpc>
                <a:spcPct val="150000"/>
              </a:lnSpc>
            </a:pPr>
            <a:r>
              <a:rPr lang="es-AR" dirty="0"/>
              <a:t>Contrarrestar la tendencia a la deshumanización del trabajo.</a:t>
            </a:r>
          </a:p>
          <a:p>
            <a:endParaRPr lang="es-AR" dirty="0"/>
          </a:p>
        </p:txBody>
      </p:sp>
    </p:spTree>
    <p:extLst>
      <p:ext uri="{BB962C8B-B14F-4D97-AF65-F5344CB8AC3E}">
        <p14:creationId xmlns:p14="http://schemas.microsoft.com/office/powerpoint/2010/main" val="327363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04294-DA3A-4CD7-882D-8C694DC36F3A}"/>
              </a:ext>
            </a:extLst>
          </p:cNvPr>
          <p:cNvSpPr>
            <a:spLocks noGrp="1"/>
          </p:cNvSpPr>
          <p:nvPr>
            <p:ph type="title"/>
          </p:nvPr>
        </p:nvSpPr>
        <p:spPr>
          <a:xfrm>
            <a:off x="1141413" y="609600"/>
            <a:ext cx="9905998" cy="901148"/>
          </a:xfrm>
        </p:spPr>
        <p:txBody>
          <a:bodyPr/>
          <a:lstStyle/>
          <a:p>
            <a:r>
              <a:rPr lang="es-MX" dirty="0"/>
              <a:t>Teoría de las relaciones humanas</a:t>
            </a:r>
            <a:endParaRPr lang="es-AR" dirty="0"/>
          </a:p>
        </p:txBody>
      </p:sp>
      <p:sp>
        <p:nvSpPr>
          <p:cNvPr id="3" name="Marcador de contenido 2">
            <a:extLst>
              <a:ext uri="{FF2B5EF4-FFF2-40B4-BE49-F238E27FC236}">
                <a16:creationId xmlns:a16="http://schemas.microsoft.com/office/drawing/2014/main" id="{B4A03140-8AD2-4544-9162-D6A8F96F897A}"/>
              </a:ext>
            </a:extLst>
          </p:cNvPr>
          <p:cNvSpPr>
            <a:spLocks noGrp="1"/>
          </p:cNvSpPr>
          <p:nvPr>
            <p:ph idx="1"/>
          </p:nvPr>
        </p:nvSpPr>
        <p:spPr>
          <a:xfrm>
            <a:off x="675861" y="1696278"/>
            <a:ext cx="11317356" cy="4863547"/>
          </a:xfrm>
        </p:spPr>
        <p:txBody>
          <a:bodyPr/>
          <a:lstStyle/>
          <a:p>
            <a:pPr marL="0" indent="0">
              <a:lnSpc>
                <a:spcPct val="150000"/>
              </a:lnSpc>
              <a:buNone/>
            </a:pPr>
            <a:r>
              <a:rPr lang="es-AR" b="1" u="sng" dirty="0"/>
              <a:t>Principales causas de su surgimiento:</a:t>
            </a:r>
          </a:p>
          <a:p>
            <a:pPr>
              <a:lnSpc>
                <a:spcPct val="150000"/>
              </a:lnSpc>
            </a:pPr>
            <a:r>
              <a:rPr lang="es-AR" dirty="0"/>
              <a:t>Necesidad de humanizar y democratizar la administración;</a:t>
            </a:r>
          </a:p>
          <a:p>
            <a:pPr>
              <a:lnSpc>
                <a:spcPct val="150000"/>
              </a:lnSpc>
            </a:pPr>
            <a:r>
              <a:rPr lang="es-AR" dirty="0"/>
              <a:t>El desarrollo de las llamadas ciencias humanas;</a:t>
            </a:r>
          </a:p>
          <a:p>
            <a:pPr>
              <a:lnSpc>
                <a:spcPct val="150000"/>
              </a:lnSpc>
            </a:pPr>
            <a:r>
              <a:rPr lang="es-AR" dirty="0"/>
              <a:t>Las ideas de la filosofía pragmática de John Dewey y de la psicología dinámica de Kurt Lewin;</a:t>
            </a:r>
          </a:p>
          <a:p>
            <a:pPr>
              <a:lnSpc>
                <a:spcPct val="150000"/>
              </a:lnSpc>
            </a:pPr>
            <a:r>
              <a:rPr lang="es-AR" dirty="0"/>
              <a:t>Las conclusiones del experimento de Hawthorne.</a:t>
            </a:r>
          </a:p>
          <a:p>
            <a:endParaRPr lang="es-AR" dirty="0"/>
          </a:p>
        </p:txBody>
      </p:sp>
    </p:spTree>
    <p:extLst>
      <p:ext uri="{BB962C8B-B14F-4D97-AF65-F5344CB8AC3E}">
        <p14:creationId xmlns:p14="http://schemas.microsoft.com/office/powerpoint/2010/main" val="46995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4A3CE-A8F4-4FD9-A8CF-40DA3ED92141}"/>
              </a:ext>
            </a:extLst>
          </p:cNvPr>
          <p:cNvSpPr>
            <a:spLocks noGrp="1"/>
          </p:cNvSpPr>
          <p:nvPr>
            <p:ph type="title"/>
          </p:nvPr>
        </p:nvSpPr>
        <p:spPr>
          <a:xfrm>
            <a:off x="1141413" y="609600"/>
            <a:ext cx="9905998" cy="874643"/>
          </a:xfrm>
        </p:spPr>
        <p:txBody>
          <a:bodyPr/>
          <a:lstStyle/>
          <a:p>
            <a:r>
              <a:rPr lang="es-MX" b="1" dirty="0">
                <a:solidFill>
                  <a:schemeClr val="tx1"/>
                </a:solidFill>
              </a:rPr>
              <a:t>    Teoría clásica vs. Teoría de las </a:t>
            </a:r>
            <a:r>
              <a:rPr lang="es-MX" b="1" dirty="0" err="1">
                <a:solidFill>
                  <a:schemeClr val="tx1"/>
                </a:solidFill>
              </a:rPr>
              <a:t>R.H</a:t>
            </a:r>
            <a:r>
              <a:rPr lang="es-MX" b="1" dirty="0">
                <a:solidFill>
                  <a:schemeClr val="tx1"/>
                </a:solidFill>
              </a:rPr>
              <a:t>:</a:t>
            </a:r>
            <a:endParaRPr lang="es-AR" b="1" dirty="0">
              <a:solidFill>
                <a:schemeClr val="tx1"/>
              </a:solidFill>
            </a:endParaRPr>
          </a:p>
        </p:txBody>
      </p:sp>
      <p:pic>
        <p:nvPicPr>
          <p:cNvPr id="4" name="Marcador de contenido 4">
            <a:extLst>
              <a:ext uri="{FF2B5EF4-FFF2-40B4-BE49-F238E27FC236}">
                <a16:creationId xmlns:a16="http://schemas.microsoft.com/office/drawing/2014/main" id="{D467E6F8-C89C-4AFA-9C94-8904CBE63E8D}"/>
              </a:ext>
            </a:extLst>
          </p:cNvPr>
          <p:cNvPicPr>
            <a:picLocks noGrp="1" noChangeAspect="1"/>
          </p:cNvPicPr>
          <p:nvPr>
            <p:ph idx="1"/>
          </p:nvPr>
        </p:nvPicPr>
        <p:blipFill>
          <a:blip r:embed="rId2"/>
          <a:stretch>
            <a:fillRect/>
          </a:stretch>
        </p:blipFill>
        <p:spPr>
          <a:xfrm>
            <a:off x="1524000" y="1598237"/>
            <a:ext cx="7852183" cy="5041101"/>
          </a:xfrm>
        </p:spPr>
      </p:pic>
    </p:spTree>
    <p:extLst>
      <p:ext uri="{BB962C8B-B14F-4D97-AF65-F5344CB8AC3E}">
        <p14:creationId xmlns:p14="http://schemas.microsoft.com/office/powerpoint/2010/main" val="3287033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TM03457485[[fn=Malla]]</Template>
  <TotalTime>1205</TotalTime>
  <Words>3109</Words>
  <Application>Microsoft Office PowerPoint</Application>
  <PresentationFormat>Panorámica</PresentationFormat>
  <Paragraphs>175</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Century Gothic</vt:lpstr>
      <vt:lpstr>Droid Sans</vt:lpstr>
      <vt:lpstr>Wingdings</vt:lpstr>
      <vt:lpstr>Malla</vt:lpstr>
      <vt:lpstr>comportamiento organizacional</vt:lpstr>
      <vt:lpstr>Comportamiento organizacional</vt:lpstr>
      <vt:lpstr>Comportamiento organizacional</vt:lpstr>
      <vt:lpstr>Objetivos del c.o:</vt:lpstr>
      <vt:lpstr>Teorías del comportamiento organizacional</vt:lpstr>
      <vt:lpstr>Teorías del c.o.</vt:lpstr>
      <vt:lpstr>Teoría de las relaciones humanas</vt:lpstr>
      <vt:lpstr>Teoría de las relaciones humanas</vt:lpstr>
      <vt:lpstr>    Teoría clásica vs. Teoría de las R.H:</vt:lpstr>
      <vt:lpstr>Enfoque humanista de la administración </vt:lpstr>
      <vt:lpstr>ENFOQUE HUMANISTA</vt:lpstr>
      <vt:lpstr>ENFOQUE HUMANISTA (Mayo)</vt:lpstr>
      <vt:lpstr>Enfoque humanista</vt:lpstr>
      <vt:lpstr>conclusiones</vt:lpstr>
      <vt:lpstr>Desarrollo organizacional</vt:lpstr>
      <vt:lpstr>Desarrollo organizacional</vt:lpstr>
      <vt:lpstr>Presupuestos básicos del do</vt:lpstr>
      <vt:lpstr>Presupuestos básicos del do</vt:lpstr>
      <vt:lpstr>Presupuestos básicos del do</vt:lpstr>
      <vt:lpstr>Presupuestos básicos del do</vt:lpstr>
      <vt:lpstr>Presupuestos básicos del do</vt:lpstr>
      <vt:lpstr>Presupuestos básicos del do</vt:lpstr>
      <vt:lpstr>Presupuestos básicos del do</vt:lpstr>
      <vt:lpstr>Presupuestos básicos del do</vt:lpstr>
      <vt:lpstr>Características del do </vt:lpstr>
      <vt:lpstr>Características del do </vt:lpstr>
      <vt:lpstr>Proceso del do</vt:lpstr>
      <vt:lpstr>TÉCNICAS DE INTERVENCIÓN EN DO</vt:lpstr>
      <vt:lpstr>TÉCNICAS DE INTERVENCIÓN EN DO</vt:lpstr>
      <vt:lpstr>TÉCNICAS DE INTERVENCIÓN EN DO</vt:lpstr>
      <vt:lpstr>TÉCNICAS DE INTERVENCIÓN EN DO</vt:lpstr>
      <vt:lpstr>Modelos del do</vt:lpstr>
      <vt:lpstr>Red o malla gerencial </vt:lpstr>
      <vt:lpstr>Modelos del do</vt:lpstr>
      <vt:lpstr>Modelos del do</vt:lpstr>
      <vt:lpstr>Objetivos del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organizacional</dc:title>
  <dc:creator>Usuario</dc:creator>
  <cp:lastModifiedBy>joaquin11delosreyes@gmail.com</cp:lastModifiedBy>
  <cp:revision>4</cp:revision>
  <dcterms:created xsi:type="dcterms:W3CDTF">2023-04-26T00:51:08Z</dcterms:created>
  <dcterms:modified xsi:type="dcterms:W3CDTF">2025-04-23T17:40:28Z</dcterms:modified>
</cp:coreProperties>
</file>