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notesMasterIdLst>
    <p:notesMasterId r:id="rId19"/>
  </p:notesMasterIdLst>
  <p:handoutMasterIdLst>
    <p:handoutMasterId r:id="rId20"/>
  </p:handoutMasterIdLst>
  <p:sldIdLst>
    <p:sldId id="302" r:id="rId5"/>
    <p:sldId id="303" r:id="rId6"/>
    <p:sldId id="304" r:id="rId7"/>
    <p:sldId id="305" r:id="rId8"/>
    <p:sldId id="306" r:id="rId9"/>
    <p:sldId id="310" r:id="rId10"/>
    <p:sldId id="293" r:id="rId11"/>
    <p:sldId id="308" r:id="rId12"/>
    <p:sldId id="311" r:id="rId13"/>
    <p:sldId id="299" r:id="rId14"/>
    <p:sldId id="312" r:id="rId15"/>
    <p:sldId id="300" r:id="rId16"/>
    <p:sldId id="270" r:id="rId17"/>
    <p:sldId id="278" r:id="rId1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3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574"/>
    </p:cViewPr>
  </p:sorterViewPr>
  <p:notesViewPr>
    <p:cSldViewPr snapToGrid="0">
      <p:cViewPr varScale="1">
        <p:scale>
          <a:sx n="114" d="100"/>
          <a:sy n="114" d="100"/>
        </p:scale>
        <p:origin x="14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s-ES"/>
        </a:p>
      </dgm:t>
    </dgm:pt>
    <dgm:pt modelId="{AACEAFD5-63CF-4AFC-B46F-BE086C5D447C}">
      <dgm:prSet phldrT="[Text]"/>
      <dgm:spPr>
        <a:solidFill>
          <a:schemeClr val="accent2">
            <a:lumMod val="75000"/>
          </a:schemeClr>
        </a:solidFill>
      </dgm:spPr>
      <dgm:t>
        <a:bodyPr rtlCol="0"/>
        <a:lstStyle/>
        <a:p>
          <a:pPr rtl="0"/>
          <a:r>
            <a:rPr lang="es-ES" b="1" dirty="0">
              <a:latin typeface="+mj-lt"/>
            </a:rPr>
            <a:t>PORTAVOZ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es-ES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es-ES"/>
        </a:p>
      </dgm:t>
    </dgm:pt>
    <dgm:pt modelId="{349299C9-846E-4827-813A-349CCCE20782}">
      <dgm:prSet phldrT="[Text]" custT="1"/>
      <dgm:spPr/>
      <dgm:t>
        <a:bodyPr rtlCol="0"/>
        <a:lstStyle/>
        <a:p>
          <a:pPr rtl="0"/>
          <a:r>
            <a:rPr lang="es-AR" sz="1800" dirty="0">
              <a:latin typeface="+mj-lt"/>
            </a:rPr>
            <a:t>Denuncia el acontecimiento grupal, las fantasías que lo mueven, las ansiedades y necesidades de la totalidad del grupo, habla por todos.</a:t>
          </a:r>
          <a:endParaRPr lang="es-ES" sz="1800" dirty="0">
            <a:latin typeface="+mj-lt"/>
          </a:endParaRP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es-ES"/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es-ES"/>
        </a:p>
      </dgm:t>
    </dgm:pt>
    <dgm:pt modelId="{D07AD3FD-84FF-467E-9693-752776549C61}">
      <dgm:prSet phldrT="[Text]"/>
      <dgm:spPr>
        <a:solidFill>
          <a:schemeClr val="accent3">
            <a:lumMod val="75000"/>
          </a:schemeClr>
        </a:solidFill>
      </dgm:spPr>
      <dgm:t>
        <a:bodyPr rtlCol="0"/>
        <a:lstStyle/>
        <a:p>
          <a:pPr rtl="0"/>
          <a:r>
            <a:rPr lang="es-ES" b="1" dirty="0">
              <a:latin typeface="+mj-lt"/>
            </a:rPr>
            <a:t>CHIVO EMISARIO</a:t>
          </a:r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es-ES"/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es-ES"/>
        </a:p>
      </dgm:t>
    </dgm:pt>
    <dgm:pt modelId="{5D70EFF5-8B31-4A1F-AE44-51E4CF0013EB}">
      <dgm:prSet phldrT="[Text]" custT="1"/>
      <dgm:spPr/>
      <dgm:t>
        <a:bodyPr rtlCol="0"/>
        <a:lstStyle/>
        <a:p>
          <a:pPr rtl="0"/>
          <a:r>
            <a:rPr lang="es-AR" sz="1800" dirty="0">
              <a:latin typeface="+mj-lt"/>
            </a:rPr>
            <a:t>Se vuelcan aspectos negativos o atemorizantes, </a:t>
          </a:r>
          <a:endParaRPr lang="es-ES" sz="1800" dirty="0">
            <a:latin typeface="+mj-lt"/>
          </a:endParaRPr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es-ES"/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es-ES"/>
        </a:p>
      </dgm:t>
    </dgm:pt>
    <dgm:pt modelId="{D71FC021-6A65-44D1-95B9-0E6C89079866}">
      <dgm:prSet phldrT="[Text]"/>
      <dgm:spPr>
        <a:solidFill>
          <a:schemeClr val="accent4">
            <a:lumMod val="75000"/>
          </a:schemeClr>
        </a:solidFill>
      </dgm:spPr>
      <dgm:t>
        <a:bodyPr rtlCol="0"/>
        <a:lstStyle/>
        <a:p>
          <a:pPr rtl="0"/>
          <a:r>
            <a:rPr lang="es-ES" b="1" dirty="0">
              <a:latin typeface="+mj-lt"/>
            </a:rPr>
            <a:t>LÍDER 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es-ES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es-ES"/>
        </a:p>
      </dgm:t>
    </dgm:pt>
    <dgm:pt modelId="{4A6BB192-9983-4F48-BBC5-6E384EED7EC5}">
      <dgm:prSet phldrT="[Text]" custT="1"/>
      <dgm:spPr/>
      <dgm:t>
        <a:bodyPr rtlCol="0"/>
        <a:lstStyle/>
        <a:p>
          <a:pPr rtl="0"/>
          <a:r>
            <a:rPr lang="es-ES" sz="1800" b="0" i="0" u="none" dirty="0">
              <a:latin typeface="+mj-lt"/>
            </a:rPr>
            <a:t>Se deposita en el aspectos positivos.</a:t>
          </a:r>
          <a:endParaRPr lang="es-ES" sz="1800" dirty="0">
            <a:latin typeface="+mj-lt"/>
          </a:endParaRP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es-ES"/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es-ES"/>
        </a:p>
      </dgm:t>
    </dgm:pt>
    <dgm:pt modelId="{B6C629DA-5C98-40DD-824C-2764D3AEC947}">
      <dgm:prSet phldrT="[Text]" custT="1"/>
      <dgm:spPr/>
      <dgm:t>
        <a:bodyPr rtlCol="0"/>
        <a:lstStyle/>
        <a:p>
          <a:pPr rtl="0"/>
          <a:r>
            <a:rPr lang="es-ES" sz="2000" b="0" i="0" u="none" dirty="0">
              <a:latin typeface="+mj-lt"/>
            </a:rPr>
            <a:t>Dificulta el cambio y atenta contra la tarea</a:t>
          </a:r>
          <a:r>
            <a:rPr lang="es-ES" sz="1600" b="0" i="0" u="none" dirty="0">
              <a:latin typeface="+mj-lt"/>
            </a:rPr>
            <a:t>.</a:t>
          </a:r>
          <a:endParaRPr lang="es-ES" sz="1600" dirty="0">
            <a:latin typeface="+mj-lt"/>
          </a:endParaRPr>
        </a:p>
      </dgm:t>
    </dgm:pt>
    <dgm:pt modelId="{C56EA7AE-D6F8-4B82-905A-6B852318CAB2}" type="parTrans" cxnId="{779C4118-15D3-459E-A87F-945A426C63A0}">
      <dgm:prSet/>
      <dgm:spPr/>
      <dgm:t>
        <a:bodyPr rtlCol="0"/>
        <a:lstStyle/>
        <a:p>
          <a:pPr rtl="0"/>
          <a:endParaRPr lang="es-ES"/>
        </a:p>
      </dgm:t>
    </dgm:pt>
    <dgm:pt modelId="{F2849FB4-E434-4CB4-BFE2-BF07BBAE640D}" type="sibTrans" cxnId="{779C4118-15D3-459E-A87F-945A426C63A0}">
      <dgm:prSet/>
      <dgm:spPr/>
      <dgm:t>
        <a:bodyPr rtlCol="0"/>
        <a:lstStyle/>
        <a:p>
          <a:pPr rtl="0"/>
          <a:endParaRPr lang="es-ES"/>
        </a:p>
      </dgm:t>
    </dgm:pt>
    <dgm:pt modelId="{5FFF0536-5FA0-43E3-8E6B-AF3755192A2A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es-ES" b="1" dirty="0">
              <a:latin typeface="+mj-lt"/>
            </a:rPr>
            <a:t>SABOTEADOR</a:t>
          </a:r>
        </a:p>
      </dgm:t>
    </dgm:pt>
    <dgm:pt modelId="{3E8D9B08-B7EC-4A5E-948D-67768E0FF536}" type="parTrans" cxnId="{3498D085-A269-4CF4-9389-3960F674A8AE}">
      <dgm:prSet/>
      <dgm:spPr/>
      <dgm:t>
        <a:bodyPr rtlCol="0"/>
        <a:lstStyle/>
        <a:p>
          <a:pPr rtl="0"/>
          <a:endParaRPr lang="es-ES"/>
        </a:p>
      </dgm:t>
    </dgm:pt>
    <dgm:pt modelId="{BE1919ED-D0C4-4909-BC75-F357F4F9C942}" type="sibTrans" cxnId="{3498D085-A269-4CF4-9389-3960F674A8AE}">
      <dgm:prSet/>
      <dgm:spPr/>
      <dgm:t>
        <a:bodyPr rtlCol="0"/>
        <a:lstStyle/>
        <a:p>
          <a:pPr rtl="0"/>
          <a:endParaRPr lang="es-ES"/>
        </a:p>
      </dgm:t>
    </dgm:pt>
    <dgm:pt modelId="{01538326-5A6D-455F-904C-E8B9F19DB524}">
      <dgm:prSet custT="1"/>
      <dgm:spPr/>
      <dgm:t>
        <a:bodyPr/>
        <a:lstStyle/>
        <a:p>
          <a:pPr rtl="0"/>
          <a:r>
            <a:rPr lang="es-AR" sz="1800" dirty="0">
              <a:latin typeface="+mj-lt"/>
            </a:rPr>
            <a:t>apareciendo mecanismos de segregación.</a:t>
          </a:r>
        </a:p>
      </dgm:t>
    </dgm:pt>
    <dgm:pt modelId="{741C91AA-4ABD-4C9F-8E2D-D22F9502D849}" type="parTrans" cxnId="{DF93B34B-2AF6-4996-89FE-9A3BBD7989A8}">
      <dgm:prSet/>
      <dgm:spPr/>
      <dgm:t>
        <a:bodyPr/>
        <a:lstStyle/>
        <a:p>
          <a:endParaRPr lang="es-AR"/>
        </a:p>
      </dgm:t>
    </dgm:pt>
    <dgm:pt modelId="{C19A0E12-F087-4ABA-9676-1F4AD165177D}" type="sibTrans" cxnId="{DF93B34B-2AF6-4996-89FE-9A3BBD7989A8}">
      <dgm:prSet/>
      <dgm:spPr/>
      <dgm:t>
        <a:bodyPr/>
        <a:lstStyle/>
        <a:p>
          <a:endParaRPr lang="es-AR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4">
        <dgm:presLayoutVars>
          <dgm:chMax val="0"/>
          <dgm:chPref val="0"/>
        </dgm:presLayoutVars>
      </dgm:prSet>
      <dgm:spPr/>
    </dgm:pt>
    <dgm:pt modelId="{CA3A6A4E-2D39-41D2-A6B1-B590D0C452D2}" type="pres">
      <dgm:prSet presAssocID="{AACEAFD5-63CF-4AFC-B46F-BE086C5D447C}" presName="parTx" presStyleLbl="alignNode1" presStyleIdx="0" presStyleCnt="4" custScaleY="107159" custLinFactNeighborX="-4658" custLinFactNeighborY="5343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4">
        <dgm:presLayoutVars>
          <dgm:chMax val="0"/>
          <dgm:chPref val="0"/>
        </dgm:presLayoutVars>
      </dgm:prSet>
      <dgm:spPr/>
    </dgm:pt>
    <dgm:pt modelId="{6C46E586-0364-4C52-98F9-74A7ACD803D1}" type="pres">
      <dgm:prSet presAssocID="{D07AD3FD-84FF-467E-9693-752776549C61}" presName="parTx" presStyleLbl="alignNode1" presStyleIdx="1" presStyleCnt="4" custScaleY="103213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4">
        <dgm:presLayoutVars>
          <dgm:chMax val="0"/>
          <dgm:chPref val="0"/>
        </dgm:presLayoutVars>
      </dgm:prSet>
      <dgm:spPr/>
    </dgm:pt>
    <dgm:pt modelId="{7A0B5EFC-88FB-4ED5-994F-D5F6584C2293}" type="pres">
      <dgm:prSet presAssocID="{D71FC021-6A65-44D1-95B9-0E6C8907986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F8DD92D2-7D8B-475C-BB9B-094E3358A8B0}" type="pres">
      <dgm:prSet presAssocID="{9B090D9D-470E-46E2-AABB-0368A52481AA}" presName="space" presStyleCnt="0"/>
      <dgm:spPr/>
    </dgm:pt>
    <dgm:pt modelId="{B2811EA2-A893-4D3E-B969-8C3B955CCB98}" type="pres">
      <dgm:prSet presAssocID="{5FFF0536-5FA0-43E3-8E6B-AF3755192A2A}" presName="composite" presStyleCnt="0"/>
      <dgm:spPr/>
    </dgm:pt>
    <dgm:pt modelId="{EE7F852B-C9B3-4619-9848-FC1D7A15E24A}" type="pres">
      <dgm:prSet presAssocID="{5FFF0536-5FA0-43E3-8E6B-AF3755192A2A}" presName="L" presStyleLbl="solidFgAcc1" presStyleIdx="3" presStyleCnt="4">
        <dgm:presLayoutVars>
          <dgm:chMax val="0"/>
          <dgm:chPref val="0"/>
        </dgm:presLayoutVars>
      </dgm:prSet>
      <dgm:spPr/>
    </dgm:pt>
    <dgm:pt modelId="{D0B5EFC5-1C92-4113-BFD8-F4D6E1A8D1CF}" type="pres">
      <dgm:prSet presAssocID="{5FFF0536-5FA0-43E3-8E6B-AF3755192A2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D55D7D4-D67F-4E03-A79B-533332620889}" type="pres">
      <dgm:prSet presAssocID="{5FFF0536-5FA0-43E3-8E6B-AF3755192A2A}" presName="des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AB62A80-7A64-4EF6-9F89-DD1216F48A4C}" type="pres">
      <dgm:prSet presAssocID="{5FFF0536-5FA0-43E3-8E6B-AF3755192A2A}" presName="EmptyPlaceHolder" presStyleCnt="0"/>
      <dgm:spPr/>
    </dgm:pt>
  </dgm:ptLst>
  <dgm:cxnLst>
    <dgm:cxn modelId="{779C4118-15D3-459E-A87F-945A426C63A0}" srcId="{5FFF0536-5FA0-43E3-8E6B-AF3755192A2A}" destId="{B6C629DA-5C98-40DD-824C-2764D3AEC947}" srcOrd="0" destOrd="0" parTransId="{C56EA7AE-D6F8-4B82-905A-6B852318CAB2}" sibTransId="{F2849FB4-E434-4CB4-BFE2-BF07BBAE640D}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71142D43-C632-41BB-AA18-3607AD03D4C3}" type="presOf" srcId="{01538326-5A6D-455F-904C-E8B9F19DB524}" destId="{5E07F9E4-149C-4A89-848F-4ABDD305F0C5}" srcOrd="0" destOrd="1" presId="urn:microsoft.com/office/officeart/2016/7/layout/AccentHomeChevronProcess"/>
    <dgm:cxn modelId="{592DDE45-22B6-48E0-9316-E0AD212E0B38}" type="presOf" srcId="{5FFF0536-5FA0-43E3-8E6B-AF3755192A2A}" destId="{D0B5EFC5-1C92-4113-BFD8-F4D6E1A8D1CF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DF93B34B-2AF6-4996-89FE-9A3BBD7989A8}" srcId="{D07AD3FD-84FF-467E-9693-752776549C61}" destId="{01538326-5A6D-455F-904C-E8B9F19DB524}" srcOrd="1" destOrd="0" parTransId="{741C91AA-4ABD-4C9F-8E2D-D22F9502D849}" sibTransId="{C19A0E12-F087-4ABA-9676-1F4AD165177D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3498D085-A269-4CF4-9389-3960F674A8AE}" srcId="{55C0B14E-AEA6-48D3-A387-ED4A3A3BF840}" destId="{5FFF0536-5FA0-43E3-8E6B-AF3755192A2A}" srcOrd="3" destOrd="0" parTransId="{3E8D9B08-B7EC-4A5E-948D-67768E0FF536}" sibTransId="{BE1919ED-D0C4-4909-BC75-F357F4F9C942}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946003A1-35ED-46F9-BC6A-ECF0225CFDD1}" type="presOf" srcId="{B6C629DA-5C98-40DD-824C-2764D3AEC947}" destId="{DD55D7D4-D67F-4E03-A79B-533332620889}" srcOrd="0" destOrd="0" presId="urn:microsoft.com/office/officeart/2016/7/layout/AccentHomeChevronProcess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1BD1A748-2D0B-42C5-B068-971E77DDA9DE}" type="presParOf" srcId="{594BF422-752C-42F3-A230-3D0E6AE9A886}" destId="{F8DD92D2-7D8B-475C-BB9B-094E3358A8B0}" srcOrd="5" destOrd="0" presId="urn:microsoft.com/office/officeart/2016/7/layout/AccentHomeChevronProcess"/>
    <dgm:cxn modelId="{4E539B62-5472-4559-BC3C-842FFC965472}" type="presParOf" srcId="{594BF422-752C-42F3-A230-3D0E6AE9A886}" destId="{B2811EA2-A893-4D3E-B969-8C3B955CCB98}" srcOrd="6" destOrd="0" presId="urn:microsoft.com/office/officeart/2016/7/layout/AccentHomeChevronProcess"/>
    <dgm:cxn modelId="{33BEA2C4-F918-4536-89C4-79C7E75550D7}" type="presParOf" srcId="{B2811EA2-A893-4D3E-B969-8C3B955CCB98}" destId="{EE7F852B-C9B3-4619-9848-FC1D7A15E24A}" srcOrd="0" destOrd="0" presId="urn:microsoft.com/office/officeart/2016/7/layout/AccentHomeChevronProcess"/>
    <dgm:cxn modelId="{079B6B82-650B-4347-A515-B6963C3A25F8}" type="presParOf" srcId="{B2811EA2-A893-4D3E-B969-8C3B955CCB98}" destId="{D0B5EFC5-1C92-4113-BFD8-F4D6E1A8D1CF}" srcOrd="1" destOrd="0" presId="urn:microsoft.com/office/officeart/2016/7/layout/AccentHomeChevronProcess"/>
    <dgm:cxn modelId="{D9B6FDEB-61AA-4C2E-8551-95686AE0F3EB}" type="presParOf" srcId="{B2811EA2-A893-4D3E-B969-8C3B955CCB98}" destId="{DD55D7D4-D67F-4E03-A79B-533332620889}" srcOrd="2" destOrd="0" presId="urn:microsoft.com/office/officeart/2016/7/layout/AccentHomeChevronProcess"/>
    <dgm:cxn modelId="{92E32A59-7A6D-4887-A9FA-5A5CFE91279B}" type="presParOf" srcId="{B2811EA2-A893-4D3E-B969-8C3B955CCB98}" destId="{1AB62A80-7A64-4EF6-9F89-DD1216F48A4C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43818" y="1796596"/>
          <a:ext cx="2084503" cy="19686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0" y="2844440"/>
          <a:ext cx="2460817" cy="694834"/>
        </a:xfrm>
        <a:prstGeom prst="homePlate">
          <a:avLst>
            <a:gd name="adj" fmla="val 25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</a:rPr>
            <a:t>PORTAVOZ</a:t>
          </a:r>
        </a:p>
      </dsp:txBody>
      <dsp:txXfrm>
        <a:off x="0" y="2844440"/>
        <a:ext cx="2373963" cy="694834"/>
      </dsp:txXfrm>
    </dsp:sp>
    <dsp:sp modelId="{810D7AA7-A541-4507-BE7F-36CCF210089F}">
      <dsp:nvSpPr>
        <dsp:cNvPr id="0" name=""/>
        <dsp:cNvSpPr/>
      </dsp:nvSpPr>
      <dsp:spPr>
        <a:xfrm>
          <a:off x="196865" y="991555"/>
          <a:ext cx="1998183" cy="1466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>
              <a:latin typeface="+mj-lt"/>
            </a:rPr>
            <a:t>Denuncia el acontecimiento grupal, las fantasías que lo mueven, las ansiedades y necesidades de la totalidad del grupo, habla por todos.</a:t>
          </a:r>
          <a:endParaRPr lang="es-ES" sz="1800" kern="1200" dirty="0">
            <a:latin typeface="+mj-lt"/>
          </a:endParaRPr>
        </a:p>
      </dsp:txBody>
      <dsp:txXfrm>
        <a:off x="196865" y="991555"/>
        <a:ext cx="1998183" cy="1466037"/>
      </dsp:txXfrm>
    </dsp:sp>
    <dsp:sp modelId="{E41E7729-FD3F-426D-804C-45BD60BD762D}">
      <dsp:nvSpPr>
        <dsp:cNvPr id="0" name=""/>
        <dsp:cNvSpPr/>
      </dsp:nvSpPr>
      <dsp:spPr>
        <a:xfrm rot="5400000">
          <a:off x="1464509" y="1749158"/>
          <a:ext cx="2007744" cy="19686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369949" y="2809795"/>
          <a:ext cx="2460817" cy="669248"/>
        </a:xfrm>
        <a:prstGeom prst="chevron">
          <a:avLst>
            <a:gd name="adj" fmla="val 25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</a:rPr>
            <a:t>CHIVO EMISARIO</a:t>
          </a:r>
        </a:p>
      </dsp:txBody>
      <dsp:txXfrm>
        <a:off x="2537261" y="2809795"/>
        <a:ext cx="2126193" cy="669248"/>
      </dsp:txXfrm>
    </dsp:sp>
    <dsp:sp modelId="{5E07F9E4-149C-4A89-848F-4ABDD305F0C5}">
      <dsp:nvSpPr>
        <dsp:cNvPr id="0" name=""/>
        <dsp:cNvSpPr/>
      </dsp:nvSpPr>
      <dsp:spPr>
        <a:xfrm>
          <a:off x="2566814" y="971110"/>
          <a:ext cx="1998183" cy="1412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>
              <a:latin typeface="+mj-lt"/>
            </a:rPr>
            <a:t>Se vuelcan aspectos negativos o atemorizantes, </a:t>
          </a:r>
          <a:endParaRPr lang="es-ES" sz="1800" kern="1200" dirty="0">
            <a:latin typeface="+mj-lt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>
              <a:latin typeface="+mj-lt"/>
            </a:rPr>
            <a:t>apareciendo mecanismos de segregación.</a:t>
          </a:r>
        </a:p>
      </dsp:txBody>
      <dsp:txXfrm>
        <a:off x="2566814" y="971110"/>
        <a:ext cx="1998183" cy="1412052"/>
      </dsp:txXfrm>
    </dsp:sp>
    <dsp:sp modelId="{473F2067-7126-4D56-A328-5A8CFD3D8D52}">
      <dsp:nvSpPr>
        <dsp:cNvPr id="0" name=""/>
        <dsp:cNvSpPr/>
      </dsp:nvSpPr>
      <dsp:spPr>
        <a:xfrm rot="5400000">
          <a:off x="3858144" y="1738741"/>
          <a:ext cx="1945243" cy="19686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4732333" y="2809795"/>
          <a:ext cx="2460817" cy="648414"/>
        </a:xfrm>
        <a:prstGeom prst="chevron">
          <a:avLst>
            <a:gd name="adj" fmla="val 25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</a:rPr>
            <a:t>LÍDER </a:t>
          </a:r>
        </a:p>
      </dsp:txBody>
      <dsp:txXfrm>
        <a:off x="4894437" y="2809795"/>
        <a:ext cx="2136610" cy="648414"/>
      </dsp:txXfrm>
    </dsp:sp>
    <dsp:sp modelId="{FD7B29F2-0D66-4B4B-BC8A-82DA23575305}">
      <dsp:nvSpPr>
        <dsp:cNvPr id="0" name=""/>
        <dsp:cNvSpPr/>
      </dsp:nvSpPr>
      <dsp:spPr>
        <a:xfrm>
          <a:off x="4929199" y="982671"/>
          <a:ext cx="1998183" cy="136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>
              <a:latin typeface="+mj-lt"/>
            </a:rPr>
            <a:t>Se deposita en el aspectos positivos.</a:t>
          </a:r>
          <a:endParaRPr lang="es-ES" sz="1800" kern="1200" dirty="0">
            <a:latin typeface="+mj-lt"/>
          </a:endParaRPr>
        </a:p>
      </dsp:txBody>
      <dsp:txXfrm>
        <a:off x="4929199" y="982671"/>
        <a:ext cx="1998183" cy="1368095"/>
      </dsp:txXfrm>
    </dsp:sp>
    <dsp:sp modelId="{EE7F852B-C9B3-4619-9848-FC1D7A15E24A}">
      <dsp:nvSpPr>
        <dsp:cNvPr id="0" name=""/>
        <dsp:cNvSpPr/>
      </dsp:nvSpPr>
      <dsp:spPr>
        <a:xfrm rot="5400000">
          <a:off x="6220529" y="1738741"/>
          <a:ext cx="1945243" cy="19686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5EFC5-1C92-4113-BFD8-F4D6E1A8D1CF}">
      <dsp:nvSpPr>
        <dsp:cNvPr id="0" name=""/>
        <dsp:cNvSpPr/>
      </dsp:nvSpPr>
      <dsp:spPr>
        <a:xfrm>
          <a:off x="7094718" y="2809795"/>
          <a:ext cx="2460817" cy="648414"/>
        </a:xfrm>
        <a:prstGeom prst="chevron">
          <a:avLst>
            <a:gd name="adj" fmla="val 25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</a:rPr>
            <a:t>SABOTEADOR</a:t>
          </a:r>
        </a:p>
      </dsp:txBody>
      <dsp:txXfrm>
        <a:off x="7256822" y="2809795"/>
        <a:ext cx="2136610" cy="648414"/>
      </dsp:txXfrm>
    </dsp:sp>
    <dsp:sp modelId="{DD55D7D4-D67F-4E03-A79B-533332620889}">
      <dsp:nvSpPr>
        <dsp:cNvPr id="0" name=""/>
        <dsp:cNvSpPr/>
      </dsp:nvSpPr>
      <dsp:spPr>
        <a:xfrm>
          <a:off x="7291583" y="982671"/>
          <a:ext cx="1998183" cy="136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 dirty="0">
              <a:latin typeface="+mj-lt"/>
            </a:rPr>
            <a:t>Dificulta el cambio y atenta contra la tarea</a:t>
          </a:r>
          <a:r>
            <a:rPr lang="es-ES" sz="1600" b="0" i="0" u="none" kern="1200" dirty="0">
              <a:latin typeface="+mj-lt"/>
            </a:rPr>
            <a:t>.</a:t>
          </a:r>
          <a:endParaRPr lang="es-ES" sz="1600" kern="1200" dirty="0">
            <a:latin typeface="+mj-lt"/>
          </a:endParaRPr>
        </a:p>
      </dsp:txBody>
      <dsp:txXfrm>
        <a:off x="7291583" y="982671"/>
        <a:ext cx="1998183" cy="1368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Proceso cheurón de inicio con resaltado"/>
  <dgm:desc val="Se utiliza para mostrar una progresión; una línea de tiempo; pasos secuenciales en una tarea, proceso o flujo de trabajo; o para enfatizar movimiento o dirección. El texto de nivel 1 aparece dentro de una forma de cheurón, excepto la primera forma que es una forma principal, mientras que el texto de nivel 2 se muestra por encima de las formas de rectángulo invisible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0B850CD-BF6D-41C6-BB9B-ED475079D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67576F-8C2F-4D78-83CF-ECC6B5974E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BC2E-6EEF-483D-8437-7B980B44E07E}" type="datetime1">
              <a:rPr lang="es-ES" smtClean="0"/>
              <a:t>14/04/2025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54E983-0EF3-487A-9A96-D45C1EC31F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C05DC5-C9AC-45AE-9322-88DDB98BA1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7A20-A93A-4EE1-A4B9-E51E01AE6C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6693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067823-9429-4E5D-82B0-244F35E36204}" type="datetime1">
              <a:rPr lang="es-ES" smtClean="0"/>
              <a:t>14/04/2025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124924D-8356-45E8-9D28-715AE3EDEB8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57612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D42641-E5B1-4B0D-8683-243E57965E87}" type="slidenum">
              <a:rPr lang="es-ES" smtClean="0"/>
              <a:t>2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217313-45E2-4A12-9B3F-227359EE92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EA9FE4D-3DF1-4AA5-BAB1-78062BDA9578}" type="datetime1">
              <a:rPr lang="es-ES" smtClean="0"/>
              <a:t>14/04/2025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132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D42641-E5B1-4B0D-8683-243E57965E87}" type="slidenum">
              <a:rPr lang="es-ES" smtClean="0"/>
              <a:t>3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F59475-F69E-44E9-9989-70A9A1C6535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AC1B8D4-9DC7-4A87-BB19-6DAC3DA7D367}" type="datetime1">
              <a:rPr lang="es-ES" smtClean="0"/>
              <a:t>14/04/2025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84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2743293-0820-4BC8-BD8F-B5AE10C4A443}" type="slidenum">
              <a:rPr lang="es-ES" smtClean="0"/>
              <a:t>4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9EDAA5-1F29-4479-8AF9-41DA088074D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7E669FC-A82F-4ADB-82A9-21BDC16AF9A4}" type="datetime1">
              <a:rPr lang="es-ES" smtClean="0"/>
              <a:t>14/04/2025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2777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9CD3540-47EC-47F1-9DF7-C96EE8190A07}" type="slidenum">
              <a:rPr lang="es-ES" smtClean="0"/>
              <a:t>5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C00DB9-3408-43EC-BBB0-4CA4DD7C79A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0B1F553-4C3A-4400-BC20-404CF8F8F494}" type="datetime1">
              <a:rPr lang="es-ES" smtClean="0"/>
              <a:t>14/04/2025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66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2743293-0820-4BC8-BD8F-B5AE10C4A443}" type="slidenum">
              <a:rPr lang="es-ES" smtClean="0"/>
              <a:t>7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B91B65-D602-443F-ABB8-61C8204CDD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4BAC8A1-CAC5-4CF9-9EFC-272220A6DD8E}" type="datetime1">
              <a:rPr lang="es-ES" smtClean="0"/>
              <a:t>14/04/2025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119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9CD3540-47EC-47F1-9DF7-C96EE8190A07}" type="slidenum">
              <a:rPr lang="es-ES" smtClean="0"/>
              <a:t>8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9D06CE-C263-49C3-B134-F8C1CABEC7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85EE943-5CE6-48F7-B7D5-CC93DC2461C9}" type="datetime1">
              <a:rPr lang="es-ES" smtClean="0"/>
              <a:t>14/04/2025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179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9CD3540-47EC-47F1-9DF7-C96EE8190A07}" type="slidenum">
              <a:rPr lang="es-ES" smtClean="0"/>
              <a:t>10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2147BB-C77B-4FD3-8ABB-9949685B8E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DEA2911-62CE-441B-9B95-CEEBCC7792FB}" type="datetime1">
              <a:rPr lang="es-ES" smtClean="0"/>
              <a:t>14/04/2025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57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D42641-E5B1-4B0D-8683-243E57965E87}" type="slidenum">
              <a:rPr lang="es-ES" smtClean="0"/>
              <a:t>13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EEF30-A611-4B89-BA78-EF62C66D286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410B5D0-2B5E-4B54-9A12-87251B416B2A}" type="datetime1">
              <a:rPr lang="es-ES" smtClean="0"/>
              <a:t>14/04/2025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7899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5D9E73B-FDAC-4E35-BEF3-863D7586D273}" type="slidenum">
              <a:rPr lang="es-ES" smtClean="0"/>
              <a:t>14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692403-2CD5-495D-857C-262F0EBABF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686C69E-2541-4032-9484-21AF3C74EC7D}" type="datetime1">
              <a:rPr lang="es-ES" smtClean="0"/>
              <a:t>14/04/2025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012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D455E735-931B-4174-A9D2-F7AA2A6E3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85800 w 12192000"/>
              <a:gd name="connsiteY0" fmla="*/ 685800 h 6858000"/>
              <a:gd name="connsiteX1" fmla="*/ 685800 w 12192000"/>
              <a:gd name="connsiteY1" fmla="*/ 6172200 h 6858000"/>
              <a:gd name="connsiteX2" fmla="*/ 11506200 w 12192000"/>
              <a:gd name="connsiteY2" fmla="*/ 6172200 h 6858000"/>
              <a:gd name="connsiteX3" fmla="*/ 11506200 w 12192000"/>
              <a:gd name="connsiteY3" fmla="*/ 685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85800" y="685800"/>
                </a:moveTo>
                <a:lnTo>
                  <a:pt x="685800" y="6172200"/>
                </a:lnTo>
                <a:lnTo>
                  <a:pt x="11506200" y="6172200"/>
                </a:lnTo>
                <a:lnTo>
                  <a:pt x="11506200" y="685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E41D1FC6-72B7-4BF1-92A5-981B32C628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0720" y="685799"/>
            <a:ext cx="10830560" cy="5486401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F57104-5AD3-4F7D-87FE-D1B5E248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720" y="3813048"/>
            <a:ext cx="10830560" cy="2359152"/>
          </a:xfrm>
          <a:gradFill>
            <a:gsLst>
              <a:gs pos="61000">
                <a:srgbClr val="000000">
                  <a:alpha val="52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>
            <a:lvl1pPr algn="ctr">
              <a:defRPr lang="es-ES" spc="3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lvl="0" algn="ctr" rt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4B358A3-BDFA-4597-9B63-A2E31F630E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598" y="5271713"/>
            <a:ext cx="9486902" cy="644994"/>
          </a:xfrm>
        </p:spPr>
        <p:txBody>
          <a:bodyPr rtlCol="0">
            <a:normAutofit/>
          </a:bodyPr>
          <a:lstStyle>
            <a:lvl1pPr algn="ctr">
              <a:buNone/>
              <a:defRPr lang="es-ES" sz="2400" i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70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972D75D-D195-431F-9B9B-83BC97B9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1620" y="-17460"/>
            <a:ext cx="12213620" cy="6875460"/>
          </a:xfrm>
          <a:custGeom>
            <a:avLst/>
            <a:gdLst>
              <a:gd name="connsiteX0" fmla="*/ 0 w 12213620"/>
              <a:gd name="connsiteY0" fmla="*/ 0 h 6875460"/>
              <a:gd name="connsiteX1" fmla="*/ 12213620 w 12213620"/>
              <a:gd name="connsiteY1" fmla="*/ 0 h 6875460"/>
              <a:gd name="connsiteX2" fmla="*/ 12213620 w 12213620"/>
              <a:gd name="connsiteY2" fmla="*/ 6875460 h 6875460"/>
              <a:gd name="connsiteX3" fmla="*/ 0 w 12213620"/>
              <a:gd name="connsiteY3" fmla="*/ 6875460 h 6875460"/>
              <a:gd name="connsiteX4" fmla="*/ 0 w 12213620"/>
              <a:gd name="connsiteY4" fmla="*/ 0 h 6875460"/>
              <a:gd name="connsiteX5" fmla="*/ 707419 w 12213620"/>
              <a:gd name="connsiteY5" fmla="*/ 703262 h 6875460"/>
              <a:gd name="connsiteX6" fmla="*/ 707419 w 12213620"/>
              <a:gd name="connsiteY6" fmla="*/ 6189658 h 6875460"/>
              <a:gd name="connsiteX7" fmla="*/ 11527819 w 12213620"/>
              <a:gd name="connsiteY7" fmla="*/ 6189658 h 6875460"/>
              <a:gd name="connsiteX8" fmla="*/ 11527819 w 12213620"/>
              <a:gd name="connsiteY8" fmla="*/ 703262 h 6875460"/>
              <a:gd name="connsiteX9" fmla="*/ 707419 w 12213620"/>
              <a:gd name="connsiteY9" fmla="*/ 703262 h 68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3620" h="6875460">
                <a:moveTo>
                  <a:pt x="0" y="0"/>
                </a:moveTo>
                <a:lnTo>
                  <a:pt x="12213620" y="0"/>
                </a:lnTo>
                <a:lnTo>
                  <a:pt x="12213620" y="6875460"/>
                </a:lnTo>
                <a:lnTo>
                  <a:pt x="0" y="6875460"/>
                </a:lnTo>
                <a:lnTo>
                  <a:pt x="0" y="0"/>
                </a:lnTo>
                <a:close/>
                <a:moveTo>
                  <a:pt x="707419" y="703262"/>
                </a:moveTo>
                <a:lnTo>
                  <a:pt x="707419" y="6189658"/>
                </a:lnTo>
                <a:lnTo>
                  <a:pt x="11527819" y="6189658"/>
                </a:lnTo>
                <a:lnTo>
                  <a:pt x="11527819" y="703262"/>
                </a:lnTo>
                <a:lnTo>
                  <a:pt x="707419" y="703262"/>
                </a:lnTo>
                <a:close/>
              </a:path>
            </a:pathLst>
          </a:cu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E8906FF-1D77-4726-A367-2D8934B1C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685802"/>
            <a:ext cx="10820400" cy="146957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28" y="1109662"/>
            <a:ext cx="9588343" cy="615316"/>
          </a:xfrm>
        </p:spPr>
        <p:txBody>
          <a:bodyPr rtlCol="0">
            <a:normAutofit/>
          </a:bodyPr>
          <a:lstStyle>
            <a:lvl1pPr algn="ctr"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id="{57667C45-3976-4FB9-8AA2-CEEA54F47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1828" y="2353490"/>
            <a:ext cx="4614023" cy="68356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Marcador de contenido 5">
            <a:extLst>
              <a:ext uri="{FF2B5EF4-FFF2-40B4-BE49-F238E27FC236}">
                <a16:creationId xmlns:a16="http://schemas.microsoft.com/office/drawing/2014/main" id="{582862EF-36C2-4067-B4E9-46075763FE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1829" y="3152910"/>
            <a:ext cx="4614022" cy="2607811"/>
          </a:xfrm>
        </p:spPr>
        <p:txBody>
          <a:bodyPr rtlCol="0"/>
          <a:lstStyle>
            <a:lvl1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148" y="2351313"/>
            <a:ext cx="4614023" cy="68356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149" y="3150733"/>
            <a:ext cx="4614022" cy="2607811"/>
          </a:xfrm>
        </p:spPr>
        <p:txBody>
          <a:bodyPr rtlCol="0"/>
          <a:lstStyle>
            <a:lvl1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7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972D75D-D195-431F-9B9B-83BC97B9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1620" y="-17460"/>
            <a:ext cx="12213620" cy="6875460"/>
          </a:xfrm>
          <a:custGeom>
            <a:avLst/>
            <a:gdLst>
              <a:gd name="connsiteX0" fmla="*/ 0 w 12213620"/>
              <a:gd name="connsiteY0" fmla="*/ 0 h 6875460"/>
              <a:gd name="connsiteX1" fmla="*/ 12213620 w 12213620"/>
              <a:gd name="connsiteY1" fmla="*/ 0 h 6875460"/>
              <a:gd name="connsiteX2" fmla="*/ 12213620 w 12213620"/>
              <a:gd name="connsiteY2" fmla="*/ 6875460 h 6875460"/>
              <a:gd name="connsiteX3" fmla="*/ 0 w 12213620"/>
              <a:gd name="connsiteY3" fmla="*/ 6875460 h 6875460"/>
              <a:gd name="connsiteX4" fmla="*/ 0 w 12213620"/>
              <a:gd name="connsiteY4" fmla="*/ 0 h 6875460"/>
              <a:gd name="connsiteX5" fmla="*/ 707419 w 12213620"/>
              <a:gd name="connsiteY5" fmla="*/ 703262 h 6875460"/>
              <a:gd name="connsiteX6" fmla="*/ 707419 w 12213620"/>
              <a:gd name="connsiteY6" fmla="*/ 6189658 h 6875460"/>
              <a:gd name="connsiteX7" fmla="*/ 11527819 w 12213620"/>
              <a:gd name="connsiteY7" fmla="*/ 6189658 h 6875460"/>
              <a:gd name="connsiteX8" fmla="*/ 11527819 w 12213620"/>
              <a:gd name="connsiteY8" fmla="*/ 703262 h 6875460"/>
              <a:gd name="connsiteX9" fmla="*/ 707419 w 12213620"/>
              <a:gd name="connsiteY9" fmla="*/ 703262 h 68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3620" h="6875460">
                <a:moveTo>
                  <a:pt x="0" y="0"/>
                </a:moveTo>
                <a:lnTo>
                  <a:pt x="12213620" y="0"/>
                </a:lnTo>
                <a:lnTo>
                  <a:pt x="12213620" y="6875460"/>
                </a:lnTo>
                <a:lnTo>
                  <a:pt x="0" y="6875460"/>
                </a:lnTo>
                <a:lnTo>
                  <a:pt x="0" y="0"/>
                </a:lnTo>
                <a:close/>
                <a:moveTo>
                  <a:pt x="707419" y="703262"/>
                </a:moveTo>
                <a:lnTo>
                  <a:pt x="707419" y="6189658"/>
                </a:lnTo>
                <a:lnTo>
                  <a:pt x="11527819" y="6189658"/>
                </a:lnTo>
                <a:lnTo>
                  <a:pt x="11527819" y="703262"/>
                </a:lnTo>
                <a:lnTo>
                  <a:pt x="707419" y="703262"/>
                </a:lnTo>
                <a:close/>
              </a:path>
            </a:pathLst>
          </a:cu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E8906FF-1D77-4726-A367-2D8934B1C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685802"/>
            <a:ext cx="10820400" cy="146957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28" y="1109662"/>
            <a:ext cx="9588343" cy="615316"/>
          </a:xfrm>
        </p:spPr>
        <p:txBody>
          <a:bodyPr rtlCol="0">
            <a:normAutofit/>
          </a:bodyPr>
          <a:lstStyle>
            <a:lvl1pPr algn="ctr"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id="{57667C45-3976-4FB9-8AA2-CEEA54F47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1829" y="2353490"/>
            <a:ext cx="2888156" cy="68356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Marcador de contenido 5">
            <a:extLst>
              <a:ext uri="{FF2B5EF4-FFF2-40B4-BE49-F238E27FC236}">
                <a16:creationId xmlns:a16="http://schemas.microsoft.com/office/drawing/2014/main" id="{582862EF-36C2-4067-B4E9-46075763FE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1829" y="3152910"/>
            <a:ext cx="2888155" cy="2607811"/>
          </a:xfrm>
        </p:spPr>
        <p:txBody>
          <a:bodyPr rtlCol="0">
            <a:normAutofit/>
          </a:bodyPr>
          <a:lstStyle>
            <a:lvl1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1922" y="2351313"/>
            <a:ext cx="2888156" cy="68356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1923" y="3150733"/>
            <a:ext cx="2888155" cy="2607811"/>
          </a:xfrm>
        </p:spPr>
        <p:txBody>
          <a:bodyPr rtlCol="0">
            <a:normAutofit/>
          </a:bodyPr>
          <a:lstStyle>
            <a:lvl1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4F2BCF44-5B58-4008-96D3-D0C4D2188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2016" y="2351313"/>
            <a:ext cx="2888156" cy="68356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contenido 5">
            <a:extLst>
              <a:ext uri="{FF2B5EF4-FFF2-40B4-BE49-F238E27FC236}">
                <a16:creationId xmlns:a16="http://schemas.microsoft.com/office/drawing/2014/main" id="{B61BF555-E826-4753-AE48-390B0774D5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02017" y="3150733"/>
            <a:ext cx="2888155" cy="2607811"/>
          </a:xfrm>
        </p:spPr>
        <p:txBody>
          <a:bodyPr rtlCol="0">
            <a:normAutofit/>
          </a:bodyPr>
          <a:lstStyle>
            <a:lvl1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281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F6FC287-13D6-4C3C-99AD-4DC21BC6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1534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C540C0CE-8B55-4CBA-AE06-9ED15632B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685800"/>
            <a:ext cx="6781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0365F8-0F13-4B54-ADBB-26C1C19B2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170" y="974829"/>
            <a:ext cx="5600700" cy="919286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2800" spc="300" baseline="0"/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A44241-B30F-442D-BC0D-A638FB34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A9E4BC6-069A-4142-84EF-9F8AAB5D64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09853" y="2135939"/>
            <a:ext cx="5600700" cy="3747232"/>
          </a:xfrm>
        </p:spPr>
        <p:txBody>
          <a:bodyPr rtlCol="0">
            <a:normAutofit/>
          </a:bodyPr>
          <a:lstStyle>
            <a:lvl1pPr marL="0" indent="0">
              <a:buNone/>
              <a:defRPr lang="es-ES" sz="18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>
              <a:defRPr sz="1800"/>
            </a:lvl2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8D3C0F9A-7C3B-499A-93CA-2E4EADF03B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39200" y="685800"/>
            <a:ext cx="2667000" cy="2400300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4" name="Marcador de posición de imagen 14">
            <a:extLst>
              <a:ext uri="{FF2B5EF4-FFF2-40B4-BE49-F238E27FC236}">
                <a16:creationId xmlns:a16="http://schemas.microsoft.com/office/drawing/2014/main" id="{D9B38155-012A-4A0C-9324-88206D0D02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9200" y="3726638"/>
            <a:ext cx="2667000" cy="2445558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8EE059-FB54-4749-99E9-807468BE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293729-0F2C-46AB-BA76-EE7680E7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77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B0C0AD0-C0C6-4753-98B3-7372479C8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7600" y="685800"/>
            <a:ext cx="40386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FD5A13-435A-49E7-ACBD-C522443F9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4" y="1112837"/>
            <a:ext cx="3221037" cy="2011362"/>
          </a:xfrm>
        </p:spPr>
        <p:txBody>
          <a:bodyPr rtlCol="0">
            <a:noAutofit/>
          </a:bodyPr>
          <a:lstStyle>
            <a:lvl1pPr algn="ctr">
              <a:lnSpc>
                <a:spcPct val="125000"/>
              </a:lnSpc>
              <a:spcBef>
                <a:spcPts val="1000"/>
              </a:spcBef>
              <a:spcAft>
                <a:spcPts val="1200"/>
              </a:spcAft>
              <a:defRPr sz="2400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B3BE5E-E2B2-4C08-9DF1-D0BBD255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66849A51-7BB5-4AC4-9826-3E40239DD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781800" cy="685800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61D3ED1-1003-44C1-AEAC-7217554CAB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95432" y="3429000"/>
            <a:ext cx="3221037" cy="2316163"/>
          </a:xfrm>
        </p:spPr>
        <p:txBody>
          <a:bodyPr rtlCol="0">
            <a:normAutofit/>
          </a:bodyPr>
          <a:lstStyle>
            <a:lvl1pPr algn="ctr">
              <a:buNone/>
              <a:defRPr lang="es-ES" sz="18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s-ES" sz="20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s-ES" sz="20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s-ES" sz="20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s-ES" sz="20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E19391-DDEC-44D3-81A7-253A8C2C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DE78C5-C86D-404C-886C-9B28A5B5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069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EAC5E60-7529-465B-AC10-15DD9E06E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6700" y="685798"/>
            <a:ext cx="4076700" cy="5486401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0D7284-A2BA-4058-81B8-8C194183AA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0239" y="904683"/>
            <a:ext cx="3043238" cy="1128258"/>
          </a:xfrm>
        </p:spPr>
        <p:txBody>
          <a:bodyPr rtlCol="0" anchor="b">
            <a:noAutofit/>
          </a:bodyPr>
          <a:lstStyle>
            <a:lvl1pPr algn="ctr">
              <a:defRPr sz="1800" spc="300" baseline="0"/>
            </a:lvl1pPr>
          </a:lstStyle>
          <a:p>
            <a:pPr rtl="0"/>
            <a:r>
              <a:rPr lang="es-ES" dirty="0"/>
              <a:t>HAGA CLIC PARA MODIFICAR EL ESTILO DEL TÍTULO DEL PATRÓN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CF980BD-6E88-4DED-B8BA-A6D71F26B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90900" cy="6858000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6C855D-F8E6-4A14-9A2C-B840BF78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39EBCF59-A32E-4C9E-A6EE-0333928992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0238" y="2290117"/>
            <a:ext cx="3043238" cy="3442290"/>
          </a:xfrm>
        </p:spPr>
        <p:txBody>
          <a:bodyPr rtlCol="0">
            <a:normAutofit/>
          </a:bodyPr>
          <a:lstStyle>
            <a:lvl1pPr algn="ctr">
              <a:buNone/>
              <a:defRPr lang="es-ES" sz="16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Marcador de posición de imagen 12">
            <a:extLst>
              <a:ext uri="{FF2B5EF4-FFF2-40B4-BE49-F238E27FC236}">
                <a16:creationId xmlns:a16="http://schemas.microsoft.com/office/drawing/2014/main" id="{2D5F265C-D250-4B74-9361-166CBD595E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01100" y="0"/>
            <a:ext cx="3390900" cy="6858000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9CD27E-A7F2-4ABE-ACD4-27BF0183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/>
              <a:t>1/2/20XX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11E480-83AE-40D7-B187-635F5737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3F0E8C4-F22F-4115-BFF9-731C089BD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1534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7" name="Rectángulo 16">
            <a:extLst>
              <a:ext uri="{FF2B5EF4-FFF2-40B4-BE49-F238E27FC236}">
                <a16:creationId xmlns:a16="http://schemas.microsoft.com/office/drawing/2014/main" id="{D082772B-9710-45A8-9D16-12613E7BD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685800"/>
            <a:ext cx="6781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52A839-69EA-494F-A4E7-B066C09C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4064" y="964889"/>
            <a:ext cx="5605272" cy="914400"/>
          </a:xfrm>
        </p:spPr>
        <p:txBody>
          <a:bodyPr rtlCol="0">
            <a:noAutofit/>
          </a:bodyPr>
          <a:lstStyle>
            <a:lvl1pPr marL="228600" indent="-228600" algn="ctr">
              <a:lnSpc>
                <a:spcPct val="100000"/>
              </a:lnSpc>
              <a:spcBef>
                <a:spcPts val="1000"/>
              </a:spcBef>
              <a:defRPr sz="2400" spc="300" baseline="0"/>
            </a:lvl1pPr>
          </a:lstStyle>
          <a:p>
            <a:pPr rtl="0"/>
            <a:r>
              <a:rPr lang="es-ES"/>
              <a:t>HAGA CLIC PARA EDITAR EL ESTILO DEL TÍTULO DEL PATRÓN</a:t>
            </a:r>
          </a:p>
        </p:txBody>
      </p:sp>
      <p:sp>
        <p:nvSpPr>
          <p:cNvPr id="16" name="Marcador de pie de página 3">
            <a:extLst>
              <a:ext uri="{FF2B5EF4-FFF2-40B4-BE49-F238E27FC236}">
                <a16:creationId xmlns:a16="http://schemas.microsoft.com/office/drawing/2014/main" id="{2289EB81-6F63-41FF-8B72-E2D82EB50E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-1708136" y="3223750"/>
            <a:ext cx="4114800" cy="410501"/>
          </a:xfrm>
        </p:spPr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2D898A5-86F4-4520-A618-C1CE7FCC1E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9853" y="2135829"/>
            <a:ext cx="5600700" cy="3642347"/>
          </a:xfrm>
        </p:spPr>
        <p:txBody>
          <a:bodyPr rtlCol="0">
            <a:normAutofit/>
          </a:bodyPr>
          <a:lstStyle>
            <a:lvl1pPr marL="0" indent="0">
              <a:buNone/>
              <a:defRPr lang="es-ES" sz="1800" kern="12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es-ES" sz="2000" kern="12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2pPr>
            <a:lvl3pPr>
              <a:defRPr lang="es-ES" sz="2000" kern="12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3pPr>
            <a:lvl4pPr>
              <a:defRPr lang="es-ES" sz="2000" kern="12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4pPr>
            <a:lvl5pPr>
              <a:defRPr lang="es-ES" sz="2000" kern="1200" dirty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D8262DD-38B7-432E-838E-874DEB156E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9200" y="685800"/>
            <a:ext cx="2667000" cy="2400300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4" name="Marcador de posición de imagen 12">
            <a:extLst>
              <a:ext uri="{FF2B5EF4-FFF2-40B4-BE49-F238E27FC236}">
                <a16:creationId xmlns:a16="http://schemas.microsoft.com/office/drawing/2014/main" id="{A1F656D3-42D5-4850-9BCE-034D55DCDB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9200" y="3764738"/>
            <a:ext cx="2667000" cy="2404872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5" name="Marcador de fecha 2">
            <a:extLst>
              <a:ext uri="{FF2B5EF4-FFF2-40B4-BE49-F238E27FC236}">
                <a16:creationId xmlns:a16="http://schemas.microsoft.com/office/drawing/2014/main" id="{5E061156-5BF8-492F-93F2-A0C925229EF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18" name="Marcador de número de diapositiva 4">
            <a:extLst>
              <a:ext uri="{FF2B5EF4-FFF2-40B4-BE49-F238E27FC236}">
                <a16:creationId xmlns:a16="http://schemas.microsoft.com/office/drawing/2014/main" id="{DE11E1B1-2B5D-421D-9903-5D4845A77B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459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186BBE9-85AC-4FEF-8647-85DC61E30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7600" y="1732305"/>
            <a:ext cx="3390900" cy="348299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34835FD-1AFB-4FBE-BCCE-D5FAD1E9E8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467600 w 12192000"/>
              <a:gd name="connsiteY0" fmla="*/ 1732305 h 6858000"/>
              <a:gd name="connsiteX1" fmla="*/ 7467600 w 12192000"/>
              <a:gd name="connsiteY1" fmla="*/ 5215297 h 6858000"/>
              <a:gd name="connsiteX2" fmla="*/ 10858500 w 12192000"/>
              <a:gd name="connsiteY2" fmla="*/ 5215297 h 6858000"/>
              <a:gd name="connsiteX3" fmla="*/ 10858500 w 12192000"/>
              <a:gd name="connsiteY3" fmla="*/ 173230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7467600" y="1732305"/>
                </a:moveTo>
                <a:lnTo>
                  <a:pt x="7467600" y="5215297"/>
                </a:lnTo>
                <a:lnTo>
                  <a:pt x="10858500" y="5215297"/>
                </a:lnTo>
                <a:lnTo>
                  <a:pt x="10858500" y="173230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50E5CE-ECB4-4D9A-95BD-EF41E7883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0629" y="2057400"/>
            <a:ext cx="2804191" cy="177501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defRPr sz="3200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5B8F8B4-7A4C-46FC-86C4-7EDF3965E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1744" y="3986140"/>
            <a:ext cx="2663825" cy="976312"/>
          </a:xfrm>
        </p:spPr>
        <p:txBody>
          <a:bodyPr rtlCol="0"/>
          <a:lstStyle>
            <a:lvl1pPr marL="0" indent="0" algn="ctr">
              <a:buNone/>
              <a:defRPr lang="es-ES" sz="20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723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1F888699-B2F4-4D1E-9B99-FB38DB6F8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59C0F5F-52B5-4046-92E2-12C9AE3A0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799" y="685801"/>
            <a:ext cx="10820401" cy="5486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C531D59-0AA7-4A6E-A153-F12AF50D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1128712"/>
            <a:ext cx="9582507" cy="737575"/>
          </a:xfrm>
        </p:spPr>
        <p:txBody>
          <a:bodyPr rtlCol="0">
            <a:normAutofit/>
          </a:bodyPr>
          <a:lstStyle>
            <a:lvl1pPr algn="ctr">
              <a:defRPr sz="3200" cap="all" spc="300" baseline="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27" name="Marcador de pie de página 3">
            <a:extLst>
              <a:ext uri="{FF2B5EF4-FFF2-40B4-BE49-F238E27FC236}">
                <a16:creationId xmlns:a16="http://schemas.microsoft.com/office/drawing/2014/main" id="{A8CB739F-40B1-4B56-9FC7-D0C3D6C6A9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 rot="5400000">
            <a:off x="-1708136" y="3223750"/>
            <a:ext cx="4114800" cy="410501"/>
          </a:xfrm>
        </p:spPr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F4662255-912C-47B2-9F89-E8EA289186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9525" y="2155389"/>
            <a:ext cx="2003425" cy="2002536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4BC86AA-75EF-424D-A00E-E44E64F49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5795" y="4445636"/>
            <a:ext cx="2011363" cy="545126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4651915F-8813-4F19-9282-4069723EC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8339" y="5030809"/>
            <a:ext cx="2011363" cy="545126"/>
          </a:xfrm>
        </p:spPr>
        <p:txBody>
          <a:bodyPr rtlCol="0"/>
          <a:lstStyle>
            <a:lvl1pPr marL="0" indent="0" algn="ctr">
              <a:buNone/>
              <a:defRPr lang="es-ES" sz="18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posición de imagen 18">
            <a:extLst>
              <a:ext uri="{FF2B5EF4-FFF2-40B4-BE49-F238E27FC236}">
                <a16:creationId xmlns:a16="http://schemas.microsoft.com/office/drawing/2014/main" id="{BDD03108-13F4-4623-8FF3-A810282271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04132" y="2155389"/>
            <a:ext cx="2003425" cy="2002536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FEA53B-7103-43EE-A27D-C03676BE7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3650" y="4446588"/>
            <a:ext cx="2011363" cy="545126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2D40785-78DE-4A0A-BE87-FBA306D4E0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6194" y="5031761"/>
            <a:ext cx="2011363" cy="545126"/>
          </a:xfrm>
        </p:spPr>
        <p:txBody>
          <a:bodyPr rtlCol="0"/>
          <a:lstStyle>
            <a:lvl1pPr marL="0" indent="0" algn="ctr">
              <a:buNone/>
              <a:defRPr lang="es-ES" sz="18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posición de imagen 18">
            <a:extLst>
              <a:ext uri="{FF2B5EF4-FFF2-40B4-BE49-F238E27FC236}">
                <a16:creationId xmlns:a16="http://schemas.microsoft.com/office/drawing/2014/main" id="{91167149-D0F9-4485-9BE8-A52BED2664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2269" y="2155389"/>
            <a:ext cx="2003425" cy="2002536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AB40F8CF-C64A-4DB4-9A1A-7BFAC245F0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3721" y="4445636"/>
            <a:ext cx="2011363" cy="545126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CF3F1EF2-8FAE-4D87-AF55-EB9978D55F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6265" y="5030809"/>
            <a:ext cx="2011363" cy="545126"/>
          </a:xfrm>
        </p:spPr>
        <p:txBody>
          <a:bodyPr rtlCol="0"/>
          <a:lstStyle>
            <a:lvl1pPr marL="0" indent="0" algn="ctr">
              <a:buNone/>
              <a:defRPr lang="es-ES" sz="18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Marcador de posición de imagen 18">
            <a:extLst>
              <a:ext uri="{FF2B5EF4-FFF2-40B4-BE49-F238E27FC236}">
                <a16:creationId xmlns:a16="http://schemas.microsoft.com/office/drawing/2014/main" id="{1A66F4CC-066D-41CE-A8F6-A452F518D5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8607" y="2155389"/>
            <a:ext cx="2003425" cy="2002536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5FA1103C-3979-4242-A077-18B4BD99A7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3792" y="4445636"/>
            <a:ext cx="2011363" cy="545126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48AFB00F-138B-4D19-BB2E-61BF5D57CD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56336" y="5030809"/>
            <a:ext cx="2011363" cy="545126"/>
          </a:xfrm>
        </p:spPr>
        <p:txBody>
          <a:bodyPr rtlCol="0"/>
          <a:lstStyle>
            <a:lvl1pPr marL="0" indent="0" algn="ctr">
              <a:buNone/>
              <a:defRPr lang="es-ES" sz="18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Marcador de fecha 3">
            <a:extLst>
              <a:ext uri="{FF2B5EF4-FFF2-40B4-BE49-F238E27FC236}">
                <a16:creationId xmlns:a16="http://schemas.microsoft.com/office/drawing/2014/main" id="{DBE35EB5-8D79-4E90-872C-AF52B25E1F6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 rot="5400000">
            <a:off x="9782174" y="3224214"/>
            <a:ext cx="4114800" cy="40957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26" name="Marcador de número de diapositiva 5">
            <a:extLst>
              <a:ext uri="{FF2B5EF4-FFF2-40B4-BE49-F238E27FC236}">
                <a16:creationId xmlns:a16="http://schemas.microsoft.com/office/drawing/2014/main" id="{FC9F0DA2-B99D-4F44-9277-9BA3A1D929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6200" y="6356350"/>
            <a:ext cx="685800" cy="365125"/>
          </a:xfrm>
        </p:spPr>
        <p:txBody>
          <a:bodyPr rtlCol="0"/>
          <a:lstStyle/>
          <a:p>
            <a:pPr algn="ctr" rtl="0"/>
            <a:fld id="{54B97B59-3B2F-4E46-A216-C2A7D249F47E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787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E0FB711-F0FD-482F-8C0C-73A394357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A5B9AF-5A01-4BFC-9250-DF50A9282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42" y="1371598"/>
            <a:ext cx="3987209" cy="2852057"/>
          </a:xfrm>
        </p:spPr>
        <p:txBody>
          <a:bodyPr rtlCol="0">
            <a:norm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3600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7EC272-1CDA-49EE-A51D-80289D74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E58EB54-7A97-4BDA-89DA-0C3B50AB5D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6042" y="4506686"/>
            <a:ext cx="3987209" cy="979715"/>
          </a:xfrm>
        </p:spPr>
        <p:txBody>
          <a:bodyPr rtlCol="0"/>
          <a:lstStyle>
            <a:lvl1pPr algn="ctr">
              <a:buNone/>
              <a:defRPr lang="es-ES" sz="24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9442EAB5-F425-4F03-8BE5-3BD953A108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1800" y="682625"/>
            <a:ext cx="2230438" cy="2573338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id="{C6529874-B997-42AB-BBB3-2CE23B26BD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52222" y="682625"/>
            <a:ext cx="2153978" cy="2573338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0" name="Marcador de posición de imagen 16">
            <a:extLst>
              <a:ext uri="{FF2B5EF4-FFF2-40B4-BE49-F238E27FC236}">
                <a16:creationId xmlns:a16="http://schemas.microsoft.com/office/drawing/2014/main" id="{AA605188-CCD4-4291-BF83-1ED9B4544B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81516" y="3599121"/>
            <a:ext cx="2230438" cy="2573338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id="{786F9C7D-3C9C-4579-A6F5-D9510E41CF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52222" y="3599121"/>
            <a:ext cx="2153978" cy="2573338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5D7937-881E-428C-BBB9-CFD456B6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1AA779-6816-4CA0-BB13-97E8A97D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33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F9BBC74-EB51-49D7-B971-ECEF9CF6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685801"/>
            <a:ext cx="7467601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7112E3-539C-42BB-BF3C-5D45BF2D8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714" y="944564"/>
            <a:ext cx="6106886" cy="87335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2400" spc="300" baseline="0"/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0806B2-016E-4D04-B3A9-D00B8645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4CFE5E1A-5CA9-4FF2-949E-A804EA05C2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1600" y="2057400"/>
            <a:ext cx="609600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F1503E13-8CCB-4B44-A160-FE91FECE41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400" y="685799"/>
            <a:ext cx="3397250" cy="5486401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F59A49-6D3D-4BB6-ADBF-00E13E6C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21B3EE-D7F0-4A71-9772-C0AF1B31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1564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áfic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BE10E086-AEAC-48A4-AB62-9F294E79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1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  <a:gd name="connsiteX4" fmla="*/ 0 w 12192001"/>
              <a:gd name="connsiteY4" fmla="*/ 0 h 6858000"/>
              <a:gd name="connsiteX5" fmla="*/ 685800 w 12192001"/>
              <a:gd name="connsiteY5" fmla="*/ 685801 h 6858000"/>
              <a:gd name="connsiteX6" fmla="*/ 685800 w 12192001"/>
              <a:gd name="connsiteY6" fmla="*/ 6172200 h 6858000"/>
              <a:gd name="connsiteX7" fmla="*/ 11506201 w 12192001"/>
              <a:gd name="connsiteY7" fmla="*/ 6172200 h 6858000"/>
              <a:gd name="connsiteX8" fmla="*/ 11506201 w 12192001"/>
              <a:gd name="connsiteY8" fmla="*/ 685801 h 6858000"/>
              <a:gd name="connsiteX9" fmla="*/ 685800 w 12192001"/>
              <a:gd name="connsiteY9" fmla="*/ 6858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85800" y="685801"/>
                </a:moveTo>
                <a:lnTo>
                  <a:pt x="685800" y="6172200"/>
                </a:lnTo>
                <a:lnTo>
                  <a:pt x="11506201" y="6172200"/>
                </a:lnTo>
                <a:lnTo>
                  <a:pt x="11506201" y="685801"/>
                </a:lnTo>
                <a:lnTo>
                  <a:pt x="685800" y="685801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29086"/>
            <a:ext cx="9486900" cy="725118"/>
          </a:xfrm>
        </p:spPr>
        <p:txBody>
          <a:bodyPr rtlCol="0" anchor="b">
            <a:normAutofit/>
          </a:bodyPr>
          <a:lstStyle>
            <a:lvl1pPr algn="ctr">
              <a:defRPr sz="3200" cap="all" spc="300" baseline="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81" y="2258568"/>
            <a:ext cx="9563100" cy="3566160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1/2/20XX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750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BE10E086-AEAC-48A4-AB62-9F294E79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1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  <a:gd name="connsiteX4" fmla="*/ 0 w 12192001"/>
              <a:gd name="connsiteY4" fmla="*/ 0 h 6858000"/>
              <a:gd name="connsiteX5" fmla="*/ 685800 w 12192001"/>
              <a:gd name="connsiteY5" fmla="*/ 685801 h 6858000"/>
              <a:gd name="connsiteX6" fmla="*/ 685800 w 12192001"/>
              <a:gd name="connsiteY6" fmla="*/ 6172200 h 6858000"/>
              <a:gd name="connsiteX7" fmla="*/ 11506201 w 12192001"/>
              <a:gd name="connsiteY7" fmla="*/ 6172200 h 6858000"/>
              <a:gd name="connsiteX8" fmla="*/ 11506201 w 12192001"/>
              <a:gd name="connsiteY8" fmla="*/ 685801 h 6858000"/>
              <a:gd name="connsiteX9" fmla="*/ 685800 w 12192001"/>
              <a:gd name="connsiteY9" fmla="*/ 6858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85800" y="685801"/>
                </a:moveTo>
                <a:lnTo>
                  <a:pt x="685800" y="6172200"/>
                </a:lnTo>
                <a:lnTo>
                  <a:pt x="11506201" y="6172200"/>
                </a:lnTo>
                <a:lnTo>
                  <a:pt x="11506201" y="685801"/>
                </a:lnTo>
                <a:lnTo>
                  <a:pt x="685800" y="685801"/>
                </a:lnTo>
                <a:close/>
              </a:path>
            </a:pathLst>
          </a:cu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29086"/>
            <a:ext cx="9486900" cy="725118"/>
          </a:xfrm>
        </p:spPr>
        <p:txBody>
          <a:bodyPr rtlCol="0">
            <a:normAutofit/>
          </a:bodyPr>
          <a:lstStyle>
            <a:lvl1pPr algn="ctr">
              <a:defRPr sz="3200" cap="all" spc="300" baseline="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81" y="1835732"/>
            <a:ext cx="9563100" cy="4322759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1/2/20XX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828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es-ES"/>
              <a:t>1/2/20XX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61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6" r:id="rId2"/>
    <p:sldLayoutId id="2147483757" r:id="rId3"/>
    <p:sldLayoutId id="2147483767" r:id="rId4"/>
    <p:sldLayoutId id="2147483758" r:id="rId5"/>
    <p:sldLayoutId id="2147483761" r:id="rId6"/>
    <p:sldLayoutId id="2147483759" r:id="rId7"/>
    <p:sldLayoutId id="2147483746" r:id="rId8"/>
    <p:sldLayoutId id="2147483769" r:id="rId9"/>
    <p:sldLayoutId id="2147483749" r:id="rId10"/>
    <p:sldLayoutId id="2147483768" r:id="rId11"/>
    <p:sldLayoutId id="2147483765" r:id="rId12"/>
    <p:sldLayoutId id="214748376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272">
          <p15:clr>
            <a:srgbClr val="F26B43"/>
          </p15:clr>
        </p15:guide>
        <p15:guide id="4" pos="340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pos="3000">
          <p15:clr>
            <a:srgbClr val="F26B43"/>
          </p15:clr>
        </p15:guide>
        <p15:guide id="7" pos="2568">
          <p15:clr>
            <a:srgbClr val="F26B43"/>
          </p15:clr>
        </p15:guide>
        <p15:guide id="8" pos="2136">
          <p15:clr>
            <a:srgbClr val="F26B43"/>
          </p15:clr>
        </p15:guide>
        <p15:guide id="9" pos="432">
          <p15:clr>
            <a:srgbClr val="F26B43"/>
          </p15:clr>
        </p15:guide>
        <p15:guide id="10" pos="864">
          <p15:clr>
            <a:srgbClr val="F26B43"/>
          </p15:clr>
        </p15:guide>
        <p15:guide id="11" pos="1296">
          <p15:clr>
            <a:srgbClr val="F26B43"/>
          </p15:clr>
        </p15:guide>
        <p15:guide id="12" pos="1728">
          <p15:clr>
            <a:srgbClr val="F26B43"/>
          </p15:clr>
        </p15:guide>
        <p15:guide id="13" pos="7248">
          <p15:clr>
            <a:srgbClr val="F26B43"/>
          </p15:clr>
        </p15:guide>
        <p15:guide id="14" pos="6840">
          <p15:clr>
            <a:srgbClr val="F26B43"/>
          </p15:clr>
        </p15:guide>
        <p15:guide id="15" pos="6408">
          <p15:clr>
            <a:srgbClr val="F26B43"/>
          </p15:clr>
        </p15:guide>
        <p15:guide id="16" pos="6000">
          <p15:clr>
            <a:srgbClr val="F26B43"/>
          </p15:clr>
        </p15:guide>
        <p15:guide id="17" pos="5568">
          <p15:clr>
            <a:srgbClr val="F26B43"/>
          </p15:clr>
        </p15:guide>
        <p15:guide id="18" pos="5136">
          <p15:clr>
            <a:srgbClr val="F26B43"/>
          </p15:clr>
        </p15:guide>
        <p15:guide id="19" pos="4704">
          <p15:clr>
            <a:srgbClr val="F26B43"/>
          </p15:clr>
        </p15:guide>
        <p15:guide id="20" orient="horz" pos="3888">
          <p15:clr>
            <a:srgbClr val="F26B43"/>
          </p15:clr>
        </p15:guide>
        <p15:guide id="21" orient="horz" pos="3456">
          <p15:clr>
            <a:srgbClr val="F26B43"/>
          </p15:clr>
        </p15:guide>
        <p15:guide id="22" orient="horz" pos="864">
          <p15:clr>
            <a:srgbClr val="F26B43"/>
          </p15:clr>
        </p15:guide>
        <p15:guide id="23" orient="horz" pos="1296">
          <p15:clr>
            <a:srgbClr val="F26B43"/>
          </p15:clr>
        </p15:guide>
        <p15:guide id="24" orient="horz" pos="1728">
          <p15:clr>
            <a:srgbClr val="F26B43"/>
          </p15:clr>
        </p15:guide>
        <p15:guide id="25" orient="horz" pos="3024">
          <p15:clr>
            <a:srgbClr val="F26B43"/>
          </p15:clr>
        </p15:guide>
        <p15:guide id="26" orient="horz" pos="25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9" descr="grupo de personas mirando portapapeles mientras empaquetan cajas">
            <a:extLst>
              <a:ext uri="{FF2B5EF4-FFF2-40B4-BE49-F238E27FC236}">
                <a16:creationId xmlns:a16="http://schemas.microsoft.com/office/drawing/2014/main" id="{E6035419-2FB6-49A3-84EA-916B97615B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69"/>
          <a:stretch/>
        </p:blipFill>
        <p:spPr>
          <a:xfrm>
            <a:off x="680720" y="685799"/>
            <a:ext cx="10830560" cy="5486401"/>
          </a:xfr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B859FB18-B421-43A7-A91C-76D12F25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3813048"/>
            <a:ext cx="10830560" cy="2359152"/>
          </a:xfrm>
        </p:spPr>
        <p:txBody>
          <a:bodyPr rtlCol="0">
            <a:normAutofit/>
          </a:bodyPr>
          <a:lstStyle/>
          <a:p>
            <a:pPr rtl="0"/>
            <a:r>
              <a:rPr lang="es-ES" sz="4800" dirty="0"/>
              <a:t>GRUPOS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AAEA8BC-D222-4C73-871D-A64D23C1F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598" y="5271713"/>
            <a:ext cx="9486902" cy="644994"/>
          </a:xfrm>
        </p:spPr>
        <p:txBody>
          <a:bodyPr rtlCol="0"/>
          <a:lstStyle/>
          <a:p>
            <a:pPr rtl="0"/>
            <a:r>
              <a:rPr lang="es-ES" dirty="0"/>
              <a:t>UNIDAD 3</a:t>
            </a:r>
          </a:p>
        </p:txBody>
      </p:sp>
    </p:spTree>
    <p:extLst>
      <p:ext uri="{BB962C8B-B14F-4D97-AF65-F5344CB8AC3E}">
        <p14:creationId xmlns:p14="http://schemas.microsoft.com/office/powerpoint/2010/main" val="185265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3C25A-D042-4987-97D9-F3BBAC40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ROLES TÍPICOS </a:t>
            </a:r>
          </a:p>
        </p:txBody>
      </p:sp>
      <p:graphicFrame>
        <p:nvGraphicFramePr>
          <p:cNvPr id="22" name="Marcador de contenido 6" descr="Gráfico SmartArt">
            <a:extLst>
              <a:ext uri="{FF2B5EF4-FFF2-40B4-BE49-F238E27FC236}">
                <a16:creationId xmlns:a16="http://schemas.microsoft.com/office/drawing/2014/main" id="{A22F0302-B74F-4558-AECA-75F02662C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703665"/>
              </p:ext>
            </p:extLst>
          </p:nvPr>
        </p:nvGraphicFramePr>
        <p:xfrm>
          <a:off x="1341438" y="1835150"/>
          <a:ext cx="9563100" cy="432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945FC7-439A-40DA-B026-5B5E4960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07EA24-97F4-4B33-B2B4-0E792003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4B97B59-3B2F-4E46-A216-C2A7D249F47E}" type="slidenum">
              <a:rPr lang="es-ES" smtClean="0"/>
              <a:pPr rtl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56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A9084-C272-444F-BDDA-BB496565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normas</a:t>
            </a:r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9B2151-A646-4FDB-9B37-FC6482DD0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MX" dirty="0"/>
              <a:t>Regulan el comportamiento.</a:t>
            </a:r>
            <a:endParaRPr lang="es-AR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7B3FBFA-CD04-40EF-AF0A-0775746375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9443" y="3152910"/>
            <a:ext cx="4736408" cy="2956343"/>
          </a:xfrm>
        </p:spPr>
        <p:txBody>
          <a:bodyPr/>
          <a:lstStyle/>
          <a:p>
            <a:r>
              <a:rPr lang="es-MX" dirty="0"/>
              <a:t>Permiten comprender actitudes y cambios de actividad;</a:t>
            </a:r>
            <a:r>
              <a:rPr lang="es-AR" dirty="0"/>
              <a:t> motivación, funcionamiento cognoscitivo, la socialización, etc.</a:t>
            </a:r>
          </a:p>
          <a:p>
            <a:r>
              <a:rPr lang="es-AR" dirty="0"/>
              <a:t>Funcionales para mantener la organización de los grupos;</a:t>
            </a:r>
          </a:p>
          <a:p>
            <a:r>
              <a:rPr lang="es-AR" dirty="0"/>
              <a:t>Se disponen como expectativas compartidas acerca del comportamiento de los miembros.</a:t>
            </a:r>
            <a:endParaRPr lang="es-MX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D6D77AB-EAF0-44F7-A23B-516C3C0A5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dirty="0"/>
              <a:t>Tipos: </a:t>
            </a:r>
            <a:endParaRPr lang="es-AR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08901F0-A17D-4BD5-95A0-FC54ACAB2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149" y="3034879"/>
            <a:ext cx="5080964" cy="3074374"/>
          </a:xfrm>
        </p:spPr>
        <p:txBody>
          <a:bodyPr>
            <a:normAutofit lnSpcReduction="10000"/>
          </a:bodyPr>
          <a:lstStyle/>
          <a:p>
            <a:r>
              <a:rPr lang="es-MX" dirty="0"/>
              <a:t>Prescriptivas;</a:t>
            </a:r>
          </a:p>
          <a:p>
            <a:r>
              <a:rPr lang="es-MX" dirty="0" err="1"/>
              <a:t>Proscriptivas</a:t>
            </a:r>
            <a:r>
              <a:rPr lang="es-MX" dirty="0"/>
              <a:t>;</a:t>
            </a:r>
          </a:p>
          <a:p>
            <a:r>
              <a:rPr lang="es-MX" dirty="0"/>
              <a:t>Explicitas;</a:t>
            </a:r>
          </a:p>
          <a:p>
            <a:r>
              <a:rPr lang="es-MX" dirty="0"/>
              <a:t>Implícitas;</a:t>
            </a:r>
          </a:p>
          <a:p>
            <a:r>
              <a:rPr lang="es-MX" dirty="0"/>
              <a:t>Formales;</a:t>
            </a:r>
          </a:p>
          <a:p>
            <a:r>
              <a:rPr lang="es-MX" dirty="0"/>
              <a:t>Informales;</a:t>
            </a:r>
          </a:p>
          <a:p>
            <a:r>
              <a:rPr lang="es-MX" dirty="0"/>
              <a:t>Institucionales;</a:t>
            </a:r>
          </a:p>
          <a:p>
            <a:r>
              <a:rPr lang="es-MX" dirty="0"/>
              <a:t>Voluntarias, involuntarias. </a:t>
            </a:r>
            <a:endParaRPr lang="es-AR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01043500-FF09-42A8-8F05-BDD23E24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E03946-DB1F-4B1A-9CA7-97855D41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8E28480-1C08-4458-AD97-0283E6FFD09D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346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287DF-4315-40FA-A995-551B908F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28" y="1109662"/>
            <a:ext cx="9588343" cy="615316"/>
          </a:xfrm>
        </p:spPr>
        <p:txBody>
          <a:bodyPr rtlCol="0"/>
          <a:lstStyle/>
          <a:p>
            <a:pPr rtl="0"/>
            <a:r>
              <a:rPr lang="es-ES" dirty="0"/>
              <a:t>Otros tipos…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1DB700-13AC-4E05-88A8-E467E6DFF7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1828" y="2353490"/>
            <a:ext cx="4614023" cy="683565"/>
          </a:xfrm>
        </p:spPr>
        <p:txBody>
          <a:bodyPr rtlCol="0"/>
          <a:lstStyle/>
          <a:p>
            <a:pPr rtl="0"/>
            <a:r>
              <a:rPr lang="es-ES" dirty="0"/>
              <a:t>FORMALES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8A21CF-DFF9-4832-A006-34D8E38A1A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1829" y="3152910"/>
            <a:ext cx="4614022" cy="2607811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/>
              <a:t>Definidos por la estructura organizacional;</a:t>
            </a:r>
          </a:p>
          <a:p>
            <a:pPr rtl="0"/>
            <a:r>
              <a:rPr lang="es-ES" sz="2000" dirty="0"/>
              <a:t>Comportamientos hacia las metas de trabajo. </a:t>
            </a:r>
          </a:p>
          <a:p>
            <a:pPr rtl="0"/>
            <a:r>
              <a:rPr lang="es-ES" sz="2000" dirty="0"/>
              <a:t>Grupos permanentes: organigrama.</a:t>
            </a:r>
          </a:p>
          <a:p>
            <a:pPr rtl="0"/>
            <a:r>
              <a:rPr lang="es-ES" sz="2000" dirty="0"/>
              <a:t>Grupos temporales.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DEFB46-0E36-4860-A540-60792F2FB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148" y="2351313"/>
            <a:ext cx="4614023" cy="683565"/>
          </a:xfrm>
        </p:spPr>
        <p:txBody>
          <a:bodyPr rtlCol="0"/>
          <a:lstStyle/>
          <a:p>
            <a:pPr rtl="0"/>
            <a:r>
              <a:rPr lang="es-ES" dirty="0"/>
              <a:t>INFORMALES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730A5B-ED61-4655-B54E-98CE2B343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149" y="3150733"/>
            <a:ext cx="4614022" cy="2607811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/>
              <a:t>Alianzas no determinadas por la organización;</a:t>
            </a:r>
          </a:p>
          <a:p>
            <a:pPr rtl="0"/>
            <a:r>
              <a:rPr lang="es-ES" sz="2000" dirty="0"/>
              <a:t>Respuesta a la necesidad de contacto social.</a:t>
            </a:r>
          </a:p>
          <a:p>
            <a:pPr rtl="0"/>
            <a:r>
              <a:rPr lang="es-ES" sz="2000" dirty="0"/>
              <a:t>Horizontales, verticales, mixtos.</a:t>
            </a: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D033AB2C-7C44-4FFE-83CA-622B1439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300" normalizeH="0" baseline="0" noProof="0">
                <a:ln>
                  <a:noFill/>
                </a:ln>
                <a:solidFill>
                  <a:srgbClr val="293737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1/2/20XX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E074DF6D-92C5-4A51-99C3-3A77F1AE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97B59-3B2F-4E46-A216-C2A7D249F47E}" type="slidenum">
              <a:rPr kumimoji="0" lang="es-ES" sz="900" b="0" i="0" u="none" strike="noStrike" kern="1200" cap="none" spc="300" normalizeH="0" baseline="0" noProof="0" smtClean="0">
                <a:ln>
                  <a:noFill/>
                </a:ln>
                <a:solidFill>
                  <a:srgbClr val="293737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900" b="0" i="0" u="none" strike="noStrike" kern="1200" cap="none" spc="300" normalizeH="0" baseline="0" noProof="0" dirty="0">
              <a:ln>
                <a:noFill/>
              </a:ln>
              <a:solidFill>
                <a:srgbClr val="293737">
                  <a:lumMod val="75000"/>
                  <a:lumOff val="25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22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35">
            <a:extLst>
              <a:ext uri="{FF2B5EF4-FFF2-40B4-BE49-F238E27FC236}">
                <a16:creationId xmlns:a16="http://schemas.microsoft.com/office/drawing/2014/main" id="{F311589D-80A2-49DE-B70B-25A1F203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70" y="974829"/>
            <a:ext cx="5600700" cy="919286"/>
          </a:xfrm>
        </p:spPr>
        <p:txBody>
          <a:bodyPr rtlCol="0"/>
          <a:lstStyle/>
          <a:p>
            <a:pPr rtl="0"/>
            <a:r>
              <a:rPr lang="es-ES" dirty="0"/>
              <a:t>DINÁMICA DE GRUPOS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7859F0-75FD-4814-B407-4CD21623F4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3670" y="2107096"/>
            <a:ext cx="6480313" cy="3776075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es-AR" sz="2000" dirty="0"/>
              <a:t>Cambios internos que se producen como resultado de las fuerzas y condiciones que influyen en los grupos como un todo. </a:t>
            </a:r>
          </a:p>
          <a:p>
            <a:pPr rtl="0">
              <a:lnSpc>
                <a:spcPct val="150000"/>
              </a:lnSpc>
            </a:pPr>
            <a:r>
              <a:rPr lang="es-AR" sz="2000" dirty="0"/>
              <a:t>Procesos mediante los cuales la conducta individual es modificada en virtud de la experiencia del grupo.</a:t>
            </a:r>
          </a:p>
          <a:p>
            <a:pPr rtl="0">
              <a:lnSpc>
                <a:spcPct val="150000"/>
              </a:lnSpc>
            </a:pPr>
            <a:r>
              <a:rPr lang="es-AR" sz="2000" dirty="0"/>
              <a:t>Grupo como TODO DINÁMICO. Posee propiedades diferentes a las de las partes.  </a:t>
            </a:r>
          </a:p>
        </p:txBody>
      </p:sp>
      <p:pic>
        <p:nvPicPr>
          <p:cNvPr id="17" name="Marcador de posición de imagen 16" descr="Mujer sonriendo en una mesa">
            <a:extLst>
              <a:ext uri="{FF2B5EF4-FFF2-40B4-BE49-F238E27FC236}">
                <a16:creationId xmlns:a16="http://schemas.microsoft.com/office/drawing/2014/main" id="{019E3AA5-B57F-4F2A-B0E0-7FC443F765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200" y="685800"/>
            <a:ext cx="2667000" cy="2400300"/>
          </a:xfrm>
        </p:spPr>
      </p:pic>
      <p:pic>
        <p:nvPicPr>
          <p:cNvPr id="19" name="Marcador de posición de imagen 18" descr="Empaquetar alimentos en cajas">
            <a:extLst>
              <a:ext uri="{FF2B5EF4-FFF2-40B4-BE49-F238E27FC236}">
                <a16:creationId xmlns:a16="http://schemas.microsoft.com/office/drawing/2014/main" id="{376137FC-0746-4C0E-887F-96182B70EB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200" y="3726638"/>
            <a:ext cx="2667000" cy="2445558"/>
          </a:xfr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044F27-AE05-4153-977B-19EAC835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387970EA-4EC5-4783-B609-7C461D13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6613E9FD-500B-4FA6-89C3-3A998652D3A8}" type="slidenum">
              <a:rPr lang="es-ES" smtClean="0"/>
              <a:pPr rtl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09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24">
            <a:extLst>
              <a:ext uri="{FF2B5EF4-FFF2-40B4-BE49-F238E27FC236}">
                <a16:creationId xmlns:a16="http://schemas.microsoft.com/office/drawing/2014/main" id="{AA1B78CF-69EF-488D-9E11-54555922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4" y="1112837"/>
            <a:ext cx="3221037" cy="1246050"/>
          </a:xfrm>
        </p:spPr>
        <p:txBody>
          <a:bodyPr rtlCol="0"/>
          <a:lstStyle/>
          <a:p>
            <a:pPr rtl="0"/>
            <a:r>
              <a:rPr lang="es-ES" dirty="0"/>
              <a:t>GUÍA DE PREGUNTAS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0508AA-4AE1-40FB-BD47-E744984D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08136" y="3223750"/>
            <a:ext cx="4114800" cy="410501"/>
          </a:xfrm>
        </p:spPr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pic>
        <p:nvPicPr>
          <p:cNvPr id="16" name="Marcador de posición de imagen 15" descr="Personas sonriendo mientras trabajan en la cocina">
            <a:extLst>
              <a:ext uri="{FF2B5EF4-FFF2-40B4-BE49-F238E27FC236}">
                <a16:creationId xmlns:a16="http://schemas.microsoft.com/office/drawing/2014/main" id="{DE14D6AA-9DC0-4CAB-92F3-92DC7B2CD1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781800" cy="6858000"/>
          </a:xfr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F8630A-9CF4-4ADC-9D44-A803993962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58124" y="2941984"/>
            <a:ext cx="3258345" cy="280318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¿Qué significa la palabra?</a:t>
            </a:r>
          </a:p>
          <a:p>
            <a:pPr rtl="0"/>
            <a:r>
              <a:rPr lang="es-ES" dirty="0"/>
              <a:t>¿Qué tipos de grupos </a:t>
            </a:r>
            <a:r>
              <a:rPr lang="es-ES" dirty="0" err="1"/>
              <a:t>encontrás</a:t>
            </a:r>
            <a:r>
              <a:rPr lang="es-ES" dirty="0"/>
              <a:t>?</a:t>
            </a:r>
          </a:p>
          <a:p>
            <a:pPr rtl="0"/>
            <a:r>
              <a:rPr lang="es-ES" dirty="0"/>
              <a:t>¿Por qué se forman los grupos?</a:t>
            </a:r>
          </a:p>
          <a:p>
            <a:pPr rtl="0"/>
            <a:r>
              <a:rPr lang="es-ES" dirty="0"/>
              <a:t>¿Qué es la estructura grupal?</a:t>
            </a:r>
          </a:p>
          <a:p>
            <a:pPr rtl="0"/>
            <a:r>
              <a:rPr lang="es-ES" dirty="0"/>
              <a:t>Prototipos de roles dispuestos por Pichón </a:t>
            </a:r>
            <a:r>
              <a:rPr lang="es-ES" dirty="0" err="1"/>
              <a:t>Riviere</a:t>
            </a:r>
            <a:r>
              <a:rPr lang="es-ES" dirty="0"/>
              <a:t>.</a:t>
            </a:r>
          </a:p>
          <a:p>
            <a:pPr rtl="0"/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30D134-9C71-4C1F-825B-EED6794C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E6C7FC-07D2-40DD-88A9-1319ECB4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AB056D73-D4A0-4773-A7B6-51933967D365}" type="slidenum">
              <a:rPr lang="es-ES" smtClean="0"/>
              <a:pPr rtl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888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36">
            <a:extLst>
              <a:ext uri="{FF2B5EF4-FFF2-40B4-BE49-F238E27FC236}">
                <a16:creationId xmlns:a16="http://schemas.microsoft.com/office/drawing/2014/main" id="{FDB4262B-1C09-42D6-A637-D364A352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9" y="904683"/>
            <a:ext cx="3043238" cy="1128258"/>
          </a:xfrm>
        </p:spPr>
        <p:txBody>
          <a:bodyPr rtlCol="0"/>
          <a:lstStyle/>
          <a:p>
            <a:pPr rtl="0"/>
            <a:r>
              <a:rPr lang="es-ES" sz="2800" b="1" dirty="0"/>
              <a:t>GRUPO</a:t>
            </a:r>
          </a:p>
        </p:txBody>
      </p:sp>
      <p:pic>
        <p:nvPicPr>
          <p:cNvPr id="19" name="Marcador de posición de imagen 18" descr="Personas sonriendo mientras trabajan en la cocina">
            <a:extLst>
              <a:ext uri="{FF2B5EF4-FFF2-40B4-BE49-F238E27FC236}">
                <a16:creationId xmlns:a16="http://schemas.microsoft.com/office/drawing/2014/main" id="{0DC98E75-7D73-4119-99CF-7A26A2EDE2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390900" cy="6858000"/>
          </a:xfrm>
        </p:spPr>
      </p:pic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BAC9F1A2-11D4-4B57-AB31-534E21CA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08136" y="3223750"/>
            <a:ext cx="4114800" cy="410501"/>
          </a:xfrm>
        </p:spPr>
        <p:txBody>
          <a:bodyPr rtlCol="0"/>
          <a:lstStyle/>
          <a:p>
            <a:pPr rtl="0"/>
            <a:r>
              <a:rPr lang="es-ES" dirty="0"/>
              <a:t>Didier </a:t>
            </a:r>
            <a:r>
              <a:rPr lang="es-ES" dirty="0" err="1"/>
              <a:t>anzieu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3977A-6FCD-459E-92BB-8BD5B3EDAC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0238" y="2290117"/>
            <a:ext cx="3043238" cy="3442290"/>
          </a:xfrm>
        </p:spPr>
        <p:txBody>
          <a:bodyPr rtlCol="0">
            <a:normAutofit/>
          </a:bodyPr>
          <a:lstStyle/>
          <a:p>
            <a:pPr rtl="0"/>
            <a:r>
              <a:rPr lang="es-ES" sz="2000" b="1" dirty="0"/>
              <a:t>ETIMOLOGÍA:</a:t>
            </a:r>
          </a:p>
          <a:p>
            <a:pPr rtl="0"/>
            <a:r>
              <a:rPr lang="es-ES" sz="2400" dirty="0" err="1"/>
              <a:t>Groppo</a:t>
            </a:r>
            <a:r>
              <a:rPr lang="es-ES" sz="2400" dirty="0"/>
              <a:t> (Italia): conjunto.</a:t>
            </a:r>
          </a:p>
          <a:p>
            <a:pPr rtl="0"/>
            <a:r>
              <a:rPr lang="es-ES" sz="2400" dirty="0" err="1"/>
              <a:t>Grop</a:t>
            </a:r>
            <a:r>
              <a:rPr lang="es-ES" sz="2400" dirty="0"/>
              <a:t>: (Francia)</a:t>
            </a:r>
          </a:p>
          <a:p>
            <a:pPr rtl="0"/>
            <a:r>
              <a:rPr lang="es-ES" sz="2400" dirty="0" err="1"/>
              <a:t>Kruppa</a:t>
            </a:r>
            <a:r>
              <a:rPr lang="es-ES" sz="2400" dirty="0"/>
              <a:t>: (Alemania)</a:t>
            </a:r>
          </a:p>
          <a:p>
            <a:pPr rtl="0"/>
            <a:r>
              <a:rPr lang="es-ES" sz="2400" dirty="0"/>
              <a:t>“Nudo”</a:t>
            </a:r>
          </a:p>
          <a:p>
            <a:pPr rtl="0"/>
            <a:r>
              <a:rPr lang="es-ES" sz="2400" dirty="0"/>
              <a:t>“Círculo” </a:t>
            </a:r>
          </a:p>
        </p:txBody>
      </p:sp>
      <p:pic>
        <p:nvPicPr>
          <p:cNvPr id="23" name="Marcador de posición de imagen 22" descr="Hombres sonriendo en la cocina">
            <a:extLst>
              <a:ext uri="{FF2B5EF4-FFF2-40B4-BE49-F238E27FC236}">
                <a16:creationId xmlns:a16="http://schemas.microsoft.com/office/drawing/2014/main" id="{C1CFD2F5-54E7-4BE8-8FD0-CC53C9AEAC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1100" y="0"/>
            <a:ext cx="3390900" cy="6858000"/>
          </a:xfr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E5FA28-0FC2-4B15-83D2-879A6F49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289AED2E-780E-464D-867D-1756DC80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6613E9FD-500B-4FA6-89C3-3A998652D3A8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03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B4FCBFEA-BFCB-45AF-8A78-0281FA23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064" y="964889"/>
            <a:ext cx="5605272" cy="914400"/>
          </a:xfrm>
        </p:spPr>
        <p:txBody>
          <a:bodyPr rtlCol="0"/>
          <a:lstStyle/>
          <a:p>
            <a:pPr rtl="0"/>
            <a:r>
              <a:rPr lang="es-ES" dirty="0"/>
              <a:t>GRUPO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C97450-77CD-4E5B-8703-7AA0BC23E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9853" y="2135829"/>
            <a:ext cx="5600700" cy="3642347"/>
          </a:xfrm>
        </p:spPr>
        <p:txBody>
          <a:bodyPr rtlCol="0">
            <a:normAutofit/>
          </a:bodyPr>
          <a:lstStyle/>
          <a:p>
            <a:pPr rtl="0"/>
            <a:r>
              <a:rPr lang="es-AR" sz="2000" b="1" dirty="0"/>
              <a:t>Pichón </a:t>
            </a:r>
            <a:r>
              <a:rPr lang="es-AR" sz="2000" b="1" dirty="0" err="1"/>
              <a:t>Riviere</a:t>
            </a:r>
            <a:r>
              <a:rPr lang="es-AR" sz="2000" b="1" dirty="0"/>
              <a:t> </a:t>
            </a:r>
            <a:r>
              <a:rPr lang="es-AR" sz="2000" b="1" dirty="0">
                <a:sym typeface="Wingdings" panose="05000000000000000000" pitchFamily="2" charset="2"/>
              </a:rPr>
              <a:t> </a:t>
            </a:r>
            <a:r>
              <a:rPr lang="es-AR" sz="2000" dirty="0"/>
              <a:t>conjunto restringido de personas;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AR" sz="2000" dirty="0"/>
              <a:t>ligadas por constantes espacio-temporales;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AR" sz="2000" dirty="0"/>
              <a:t>mutua representación interna;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AR" sz="2000" dirty="0"/>
              <a:t>tarea que conforma su finalidad;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AR" sz="2000" dirty="0"/>
              <a:t>mecanismos de asunción y adjudicación de roles.</a:t>
            </a:r>
            <a:endParaRPr lang="es-ES" sz="2000" dirty="0"/>
          </a:p>
        </p:txBody>
      </p:sp>
      <p:pic>
        <p:nvPicPr>
          <p:cNvPr id="17" name="Marcador de posición de imagen 16" descr="Mujer sonriendo">
            <a:extLst>
              <a:ext uri="{FF2B5EF4-FFF2-40B4-BE49-F238E27FC236}">
                <a16:creationId xmlns:a16="http://schemas.microsoft.com/office/drawing/2014/main" id="{46A4BCDE-7CC8-4957-9B87-CAA62EE091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200" y="685800"/>
            <a:ext cx="2667000" cy="2400300"/>
          </a:xfrm>
        </p:spPr>
      </p:pic>
      <p:pic>
        <p:nvPicPr>
          <p:cNvPr id="20" name="Marcador de posición de imagen 19" descr="Personas sonriendo mientras trabajan en la cocina">
            <a:extLst>
              <a:ext uri="{FF2B5EF4-FFF2-40B4-BE49-F238E27FC236}">
                <a16:creationId xmlns:a16="http://schemas.microsoft.com/office/drawing/2014/main" id="{2B177F5B-7DFE-4FD1-A148-077391BBE7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200" y="3764738"/>
            <a:ext cx="2667000" cy="2404872"/>
          </a:xfrm>
        </p:spPr>
      </p:pic>
      <p:sp>
        <p:nvSpPr>
          <p:cNvPr id="38" name="Marcador de fecha 37">
            <a:extLst>
              <a:ext uri="{FF2B5EF4-FFF2-40B4-BE49-F238E27FC236}">
                <a16:creationId xmlns:a16="http://schemas.microsoft.com/office/drawing/2014/main" id="{FD4113FF-89FD-4A7C-AF01-F8C644125B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40" name="Marcador de número de diapositiva 39">
            <a:extLst>
              <a:ext uri="{FF2B5EF4-FFF2-40B4-BE49-F238E27FC236}">
                <a16:creationId xmlns:a16="http://schemas.microsoft.com/office/drawing/2014/main" id="{18F8813C-0002-4C3C-B747-318975B8E4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283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9" descr="grupo de personas mirando portapapeles mientras empaquetan cajas">
            <a:extLst>
              <a:ext uri="{FF2B5EF4-FFF2-40B4-BE49-F238E27FC236}">
                <a16:creationId xmlns:a16="http://schemas.microsoft.com/office/drawing/2014/main" id="{E032160B-78C1-426E-BF65-62501E408E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A154ED37-D56C-4D45-820A-79419F5E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629" y="2057400"/>
            <a:ext cx="2804191" cy="1775012"/>
          </a:xfrm>
        </p:spPr>
        <p:txBody>
          <a:bodyPr rtlCol="0"/>
          <a:lstStyle/>
          <a:p>
            <a:pPr rtl="0"/>
            <a:r>
              <a:rPr lang="es-ES" dirty="0"/>
              <a:t>GRUPOS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7FAF1641-E549-4564-B607-F445A2D8B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1744" y="3986140"/>
            <a:ext cx="2663825" cy="976312"/>
          </a:xfrm>
        </p:spPr>
        <p:txBody>
          <a:bodyPr rtlCol="0"/>
          <a:lstStyle/>
          <a:p>
            <a:pPr rtl="0"/>
            <a:r>
              <a:rPr lang="es-ES" dirty="0"/>
              <a:t>TIPOS</a:t>
            </a:r>
          </a:p>
        </p:txBody>
      </p:sp>
    </p:spTree>
    <p:extLst>
      <p:ext uri="{BB962C8B-B14F-4D97-AF65-F5344CB8AC3E}">
        <p14:creationId xmlns:p14="http://schemas.microsoft.com/office/powerpoint/2010/main" val="318369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3C25A-D042-4987-97D9-F3BBAC40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1128712"/>
            <a:ext cx="9582507" cy="737575"/>
          </a:xfrm>
        </p:spPr>
        <p:txBody>
          <a:bodyPr rtlCol="0"/>
          <a:lstStyle/>
          <a:p>
            <a:pPr rtl="0"/>
            <a:r>
              <a:rPr lang="es-ES" dirty="0"/>
              <a:t>TIPOS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5B0923E6-C7CD-4908-95C7-D82212F911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8643" y="4445636"/>
            <a:ext cx="3236766" cy="545126"/>
          </a:xfrm>
        </p:spPr>
        <p:txBody>
          <a:bodyPr rtlCol="0">
            <a:normAutofit/>
          </a:bodyPr>
          <a:lstStyle/>
          <a:p>
            <a:pPr rtl="0"/>
            <a:r>
              <a:rPr lang="es-ES" sz="1800" dirty="0"/>
              <a:t>MUCHEDUMBRE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81628C7-687F-4EB0-8DDF-B5F7810582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8339" y="4810760"/>
            <a:ext cx="2011363" cy="1285239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dirty="0"/>
              <a:t>Pasividad</a:t>
            </a:r>
          </a:p>
          <a:p>
            <a:pPr rtl="0"/>
            <a:r>
              <a:rPr lang="es-ES" dirty="0"/>
              <a:t>Ausencia de contacto</a:t>
            </a:r>
          </a:p>
          <a:p>
            <a:pPr rtl="0"/>
            <a:r>
              <a:rPr lang="es-ES" dirty="0"/>
              <a:t>Contagio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EBD98D-1D9A-4397-ABA0-43A5B5AF7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5549" y="4392845"/>
            <a:ext cx="2011363" cy="364173"/>
          </a:xfrm>
        </p:spPr>
        <p:txBody>
          <a:bodyPr rtlCol="0" anchor="ctr">
            <a:normAutofit lnSpcReduction="10000"/>
          </a:bodyPr>
          <a:lstStyle/>
          <a:p>
            <a:pPr rtl="0"/>
            <a:r>
              <a:rPr lang="es-ES" sz="1800" dirty="0"/>
              <a:t>AGRUPAMIENTO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E3E8865-FD00-4669-AAA3-6C0F63E63E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8652" y="4843781"/>
            <a:ext cx="2196479" cy="128523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/>
              <a:t>Reunión para interés común.</a:t>
            </a:r>
          </a:p>
          <a:p>
            <a:pPr rtl="0"/>
            <a:r>
              <a:rPr lang="es-ES" dirty="0"/>
              <a:t>Campo intelectual, político, religioso, etc.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13CB3448-ACC1-4B05-AA89-D8228B1F78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82155" y="4385532"/>
            <a:ext cx="2293444" cy="545126"/>
          </a:xfrm>
        </p:spPr>
        <p:txBody>
          <a:bodyPr rtlCol="0">
            <a:normAutofit/>
          </a:bodyPr>
          <a:lstStyle/>
          <a:p>
            <a:pPr rtl="0"/>
            <a:r>
              <a:rPr lang="es-ES" sz="1800" dirty="0"/>
              <a:t>BANDA/PANDILLA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1D51E86-2062-45AC-9867-17E14F1FB2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0229" y="4810759"/>
            <a:ext cx="2042919" cy="1285239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Modo de pensar y sentir igual.</a:t>
            </a:r>
          </a:p>
          <a:p>
            <a:pPr rtl="0"/>
            <a:r>
              <a:rPr lang="es-ES" dirty="0"/>
              <a:t>Soporte afectivo</a:t>
            </a:r>
          </a:p>
        </p:txBody>
      </p:sp>
      <p:sp>
        <p:nvSpPr>
          <p:cNvPr id="27" name="Marcador de fecha 26">
            <a:extLst>
              <a:ext uri="{FF2B5EF4-FFF2-40B4-BE49-F238E27FC236}">
                <a16:creationId xmlns:a16="http://schemas.microsoft.com/office/drawing/2014/main" id="{DDAC0653-5DC5-4A6A-9D95-E79E17183E5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21" name="Marcador de número de diapositiva 18">
            <a:extLst>
              <a:ext uri="{FF2B5EF4-FFF2-40B4-BE49-F238E27FC236}">
                <a16:creationId xmlns:a16="http://schemas.microsoft.com/office/drawing/2014/main" id="{12552C27-281E-473E-8CC4-8F42B6224148}"/>
              </a:ext>
            </a:extLst>
          </p:cNvPr>
          <p:cNvSpPr txBox="1">
            <a:spLocks/>
          </p:cNvSpPr>
          <p:nvPr/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fld id="{C6518F3C-CC40-4C0E-931C-53467D4C3266}" type="slidenum">
              <a:rPr lang="es-ES"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pPr marL="0" indent="0" algn="r">
                <a:buNone/>
              </a:pPr>
              <a:t>5</a:t>
            </a:fld>
            <a:endParaRPr lang="es-ES" sz="900" spc="3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2D9B7E-0060-4E37-B12D-BAACA50A02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 rtlCol="0"/>
          <a:lstStyle/>
          <a:p>
            <a:pPr algn="ctr" rtl="0"/>
            <a:fld id="{54B97B59-3B2F-4E46-A216-C2A7D249F47E}" type="slidenum">
              <a:rPr lang="es-ES" smtClean="0"/>
              <a:pPr algn="ctr"/>
              <a:t>5</a:t>
            </a:fld>
            <a:endParaRPr lang="es-ES" dirty="0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FC945B8E-A3B2-4326-B965-BDF3D74156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507" r="18507"/>
          <a:stretch>
            <a:fillRect/>
          </a:stretch>
        </p:blipFill>
        <p:spPr/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86799EEC-0CC6-4FCA-AEC5-9A02A3CDF4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2090" r="2090"/>
          <a:stretch>
            <a:fillRect/>
          </a:stretch>
        </p:blipFill>
        <p:spPr>
          <a:xfrm>
            <a:off x="8627165" y="2154693"/>
            <a:ext cx="2003425" cy="2002536"/>
          </a:xfrm>
        </p:spPr>
      </p:pic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D78D0A6C-A7E4-4E41-83C3-53A00CAD1A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4539" r="14539"/>
          <a:stretch>
            <a:fillRect/>
          </a:stretch>
        </p:blipFill>
        <p:spPr>
          <a:xfrm>
            <a:off x="4809331" y="2154693"/>
            <a:ext cx="2003425" cy="2002536"/>
          </a:xfrm>
        </p:spPr>
      </p:pic>
    </p:spTree>
    <p:extLst>
      <p:ext uri="{BB962C8B-B14F-4D97-AF65-F5344CB8AC3E}">
        <p14:creationId xmlns:p14="http://schemas.microsoft.com/office/powerpoint/2010/main" val="450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219A0-8E38-4EF4-8D78-38F8ACA0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tipos</a:t>
            </a:r>
            <a:endParaRPr lang="es-AR" dirty="0"/>
          </a:p>
        </p:txBody>
      </p:sp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B9DF4CA1-E757-4393-A132-76E2017E22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31" r="3331"/>
          <a:stretch>
            <a:fillRect/>
          </a:stretch>
        </p:blipFill>
        <p:spPr>
          <a:xfrm>
            <a:off x="2343701" y="2136347"/>
            <a:ext cx="2003425" cy="2002536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217347-01F4-4EC3-ADAD-0870303054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35763" y="4231387"/>
            <a:ext cx="2011363" cy="545126"/>
          </a:xfrm>
        </p:spPr>
        <p:txBody>
          <a:bodyPr>
            <a:normAutofit/>
          </a:bodyPr>
          <a:lstStyle/>
          <a:p>
            <a:r>
              <a:rPr lang="es-MX" sz="2000" dirty="0"/>
              <a:t>PRIMARIO</a:t>
            </a:r>
            <a:endParaRPr lang="es-AR" sz="20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CEF7A2B-87C0-42E5-8EE4-1E1D5F2041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72516" y="4700399"/>
            <a:ext cx="2537855" cy="1431235"/>
          </a:xfrm>
        </p:spPr>
        <p:txBody>
          <a:bodyPr>
            <a:normAutofit/>
          </a:bodyPr>
          <a:lstStyle/>
          <a:p>
            <a:r>
              <a:rPr lang="es-MX" dirty="0"/>
              <a:t>Relaciones afectivas;</a:t>
            </a:r>
          </a:p>
          <a:p>
            <a:r>
              <a:rPr lang="es-MX" dirty="0"/>
              <a:t>Interdependencia;</a:t>
            </a:r>
          </a:p>
          <a:p>
            <a:r>
              <a:rPr lang="es-MX" dirty="0"/>
              <a:t>Roles.</a:t>
            </a:r>
            <a:endParaRPr lang="es-AR" dirty="0"/>
          </a:p>
        </p:txBody>
      </p:sp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03BD184F-E691-4F2B-88AF-DC99FECA78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9427" r="9427"/>
          <a:stretch>
            <a:fillRect/>
          </a:stretch>
        </p:blipFill>
        <p:spPr>
          <a:xfrm>
            <a:off x="7106754" y="2155389"/>
            <a:ext cx="2003425" cy="2002536"/>
          </a:xfr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471B074-3A0C-46F1-8D65-9DB80762F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2784" y="4271144"/>
            <a:ext cx="2011363" cy="545126"/>
          </a:xfrm>
        </p:spPr>
        <p:txBody>
          <a:bodyPr>
            <a:normAutofit/>
          </a:bodyPr>
          <a:lstStyle/>
          <a:p>
            <a:r>
              <a:rPr lang="es-MX" sz="2000" dirty="0"/>
              <a:t>SECUNDARIO</a:t>
            </a:r>
            <a:endParaRPr lang="es-AR" sz="200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A68EA4C-D285-4C51-ADE7-68E36303FE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02784" y="4797286"/>
            <a:ext cx="2011363" cy="136863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Organización.</a:t>
            </a:r>
          </a:p>
          <a:p>
            <a:r>
              <a:rPr lang="es-MX" dirty="0"/>
              <a:t>Objetivos en común.</a:t>
            </a:r>
          </a:p>
          <a:p>
            <a:r>
              <a:rPr lang="es-MX" dirty="0"/>
              <a:t>estructurados</a:t>
            </a:r>
            <a:endParaRPr lang="es-AR" dirty="0"/>
          </a:p>
        </p:txBody>
      </p:sp>
      <p:sp>
        <p:nvSpPr>
          <p:cNvPr id="16" name="Marcador de fecha 15">
            <a:extLst>
              <a:ext uri="{FF2B5EF4-FFF2-40B4-BE49-F238E27FC236}">
                <a16:creationId xmlns:a16="http://schemas.microsoft.com/office/drawing/2014/main" id="{9093197E-AA1F-42A9-A5DC-C96FCA58FEA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842418CA-3932-412A-81BF-E32B345C27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 rtl="0"/>
            <a:fld id="{54B97B59-3B2F-4E46-A216-C2A7D249F47E}" type="slidenum">
              <a:rPr lang="es-ES" smtClean="0"/>
              <a:pPr algn="ctr"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376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70">
            <a:extLst>
              <a:ext uri="{FF2B5EF4-FFF2-40B4-BE49-F238E27FC236}">
                <a16:creationId xmlns:a16="http://schemas.microsoft.com/office/drawing/2014/main" id="{91710E43-E112-40D3-95B5-7E3C5D5A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29086"/>
            <a:ext cx="9486900" cy="725118"/>
          </a:xfrm>
        </p:spPr>
        <p:txBody>
          <a:bodyPr rtlCol="0"/>
          <a:lstStyle/>
          <a:p>
            <a:pPr rtl="0"/>
            <a:r>
              <a:rPr lang="es-ES" b="1" dirty="0"/>
              <a:t>MOTIVOS DE FORMACIÓN </a:t>
            </a:r>
          </a:p>
        </p:txBody>
      </p:sp>
      <p:sp>
        <p:nvSpPr>
          <p:cNvPr id="21" name="Marcador de fecha 20">
            <a:extLst>
              <a:ext uri="{FF2B5EF4-FFF2-40B4-BE49-F238E27FC236}">
                <a16:creationId xmlns:a16="http://schemas.microsoft.com/office/drawing/2014/main" id="{6347F4A9-B4DD-4BE0-9B98-C93015D2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A7C51F7D-55A9-41A1-B86F-FB29FCB7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C6518F3C-CC40-4C0E-931C-53467D4C3266}" type="slidenum">
              <a:rPr lang="es-ES" smtClean="0"/>
              <a:pPr rtl="0"/>
              <a:t>7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5A4855-1856-45E2-B522-009C3768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MX" dirty="0"/>
              <a:t>Satisfacción de necesidades:</a:t>
            </a:r>
            <a:endParaRPr lang="es-MX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es-MX" dirty="0">
                <a:sym typeface="Wingdings" panose="05000000000000000000" pitchFamily="2" charset="2"/>
              </a:rPr>
              <a:t>De seguridad – social – de estima – atracción.</a:t>
            </a:r>
          </a:p>
          <a:p>
            <a:pPr>
              <a:lnSpc>
                <a:spcPct val="200000"/>
              </a:lnSpc>
            </a:pPr>
            <a:r>
              <a:rPr lang="es-MX" dirty="0">
                <a:sym typeface="Wingdings" panose="05000000000000000000" pitchFamily="2" charset="2"/>
              </a:rPr>
              <a:t>Metas;</a:t>
            </a:r>
          </a:p>
          <a:p>
            <a:pPr>
              <a:lnSpc>
                <a:spcPct val="200000"/>
              </a:lnSpc>
            </a:pPr>
            <a:r>
              <a:rPr lang="es-MX" dirty="0">
                <a:sym typeface="Wingdings" panose="05000000000000000000" pitchFamily="2" charset="2"/>
              </a:rPr>
              <a:t>Economía. </a:t>
            </a:r>
          </a:p>
          <a:p>
            <a:endParaRPr lang="es-MX" dirty="0"/>
          </a:p>
          <a:p>
            <a:endParaRPr lang="es-MX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53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ítulo 61">
            <a:extLst>
              <a:ext uri="{FF2B5EF4-FFF2-40B4-BE49-F238E27FC236}">
                <a16:creationId xmlns:a16="http://schemas.microsoft.com/office/drawing/2014/main" id="{31E6A6FE-BCB5-41FB-9FD7-B82E49C4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42" y="1371598"/>
            <a:ext cx="3987209" cy="655985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ESTRUCTURA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DDAB33-0920-43CE-89B2-8F33F37830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516" y="2279374"/>
            <a:ext cx="5276442" cy="3893085"/>
          </a:xfrm>
        </p:spPr>
        <p:txBody>
          <a:bodyPr rtlCol="0">
            <a:normAutofit/>
          </a:bodyPr>
          <a:lstStyle/>
          <a:p>
            <a:pPr rtl="0"/>
            <a:r>
              <a:rPr lang="es-AR" dirty="0"/>
              <a:t>Los grupos no son masas desorganizadas. Tienen una estructura que da forma al comportamiento de sus miembros y hace posible explicar y predecir una buena parte del comportamiento de los grupos. </a:t>
            </a:r>
          </a:p>
          <a:p>
            <a:pPr rtl="0"/>
            <a:r>
              <a:rPr lang="es-AR" dirty="0"/>
              <a:t>Entre los elementos que conforman la estructura encontramos: los roles, las normas, la cohesión, el liderazgo, el estatus, el tamaño y la composición.</a:t>
            </a:r>
            <a:endParaRPr lang="es-ES" dirty="0"/>
          </a:p>
          <a:p>
            <a:pPr rtl="0"/>
            <a:endParaRPr lang="es-ES" dirty="0"/>
          </a:p>
        </p:txBody>
      </p:sp>
      <p:pic>
        <p:nvPicPr>
          <p:cNvPr id="19" name="Marcador de posición de imagen 18" descr="Señora trabajando y sonriendo">
            <a:extLst>
              <a:ext uri="{FF2B5EF4-FFF2-40B4-BE49-F238E27FC236}">
                <a16:creationId xmlns:a16="http://schemas.microsoft.com/office/drawing/2014/main" id="{A387AD94-A971-4381-A51D-9120AC68C7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800" y="682625"/>
            <a:ext cx="2230438" cy="2573338"/>
          </a:xfrm>
        </p:spPr>
      </p:pic>
      <p:pic>
        <p:nvPicPr>
          <p:cNvPr id="27" name="Marcador de posición de imagen 26" descr="Mujer sonriendo">
            <a:extLst>
              <a:ext uri="{FF2B5EF4-FFF2-40B4-BE49-F238E27FC236}">
                <a16:creationId xmlns:a16="http://schemas.microsoft.com/office/drawing/2014/main" id="{4CFA9FE6-D7D3-4986-B4B5-44A184B56F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2222" y="682625"/>
            <a:ext cx="2153978" cy="2573338"/>
          </a:xfrm>
        </p:spPr>
      </p:pic>
      <p:pic>
        <p:nvPicPr>
          <p:cNvPr id="31" name="Marcador de posición de imagen 30" descr="Empaquetar alimentos en cajas">
            <a:extLst>
              <a:ext uri="{FF2B5EF4-FFF2-40B4-BE49-F238E27FC236}">
                <a16:creationId xmlns:a16="http://schemas.microsoft.com/office/drawing/2014/main" id="{40FD3E34-46CB-4673-9595-256CEFAE28B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516" y="3599121"/>
            <a:ext cx="2230438" cy="2573338"/>
          </a:xfrm>
        </p:spPr>
      </p:pic>
      <p:pic>
        <p:nvPicPr>
          <p:cNvPr id="35" name="Marcador de posición de imagen 34" descr="Personas sonriendo mientras trabajan en la cocinaPersonas sonriendo mientras trabajan en la cocina">
            <a:extLst>
              <a:ext uri="{FF2B5EF4-FFF2-40B4-BE49-F238E27FC236}">
                <a16:creationId xmlns:a16="http://schemas.microsoft.com/office/drawing/2014/main" id="{E47D289B-06AD-4EA4-AE00-ED762A19E6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2222" y="3599121"/>
            <a:ext cx="2153978" cy="2573338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1DA777-AF2F-425E-B212-BA31C699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95BFEE-FB6E-4ACB-BD9A-74F6EE2B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54B97B59-3B2F-4E46-A216-C2A7D249F47E}" type="slidenum">
              <a:rPr lang="es-ES" smtClean="0"/>
              <a:pPr rtl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880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41D4CDE-7BFD-4027-A7F8-B1E734A9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69" y="1179443"/>
            <a:ext cx="10830560" cy="3922644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dirty="0"/>
              <a:t>ROL:</a:t>
            </a:r>
            <a:br>
              <a:rPr lang="es-MX" dirty="0"/>
            </a:br>
            <a:r>
              <a:rPr lang="es-MX" dirty="0"/>
              <a:t>modelo organizado de conducta, relativo a cierta posición de la persona en una red de interacciones.</a:t>
            </a:r>
            <a:br>
              <a:rPr lang="es-MX" dirty="0"/>
            </a:br>
            <a:r>
              <a:rPr lang="es-MX" dirty="0"/>
              <a:t>-Desempeño en una situación dada;</a:t>
            </a:r>
            <a:br>
              <a:rPr lang="es-MX" dirty="0"/>
            </a:br>
            <a:r>
              <a:rPr lang="es-MX" dirty="0"/>
              <a:t>-papel que debemos representar;</a:t>
            </a:r>
            <a:br>
              <a:rPr lang="es-MX" dirty="0"/>
            </a:br>
            <a:r>
              <a:rPr lang="es-MX" dirty="0"/>
              <a:t>-aspecto dinámico del status;</a:t>
            </a:r>
            <a:br>
              <a:rPr lang="es-MX" dirty="0"/>
            </a:br>
            <a:r>
              <a:rPr lang="es-MX" dirty="0"/>
              <a:t>-formales-informales.</a:t>
            </a:r>
            <a:br>
              <a:rPr lang="es-MX" dirty="0"/>
            </a:br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20806A-7F52-4E6E-8202-18143EF34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 err="1">
                <a:solidFill>
                  <a:schemeClr val="tx1"/>
                </a:solidFill>
              </a:rPr>
              <a:t>Interjuego</a:t>
            </a:r>
            <a:r>
              <a:rPr lang="es-MX" dirty="0">
                <a:solidFill>
                  <a:schemeClr val="tx1"/>
                </a:solidFill>
              </a:rPr>
              <a:t> de roles </a:t>
            </a:r>
            <a:r>
              <a:rPr lang="es-MX" dirty="0">
                <a:solidFill>
                  <a:schemeClr val="tx1"/>
                </a:solidFill>
                <a:sym typeface="Wingdings" panose="05000000000000000000" pitchFamily="2" charset="2"/>
              </a:rPr>
              <a:t> prototipos de conductas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4679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988.tgt.Office_50301434_TF45255545_Win32_OJ112196101" id="{7A7A1512-F0EE-4C26-87A0-81ADBA6628EA}" vid="{0A5CBFD2-C5B3-4846-8BD0-E3EE7DF413C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F64E11-8065-459A-925E-8BCBA6259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1FE383-FFC9-4E8F-AF11-1EACEDE7E2A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7132AF9-3F4B-4CF7-B0A1-5A88F3E95F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marco clásico</Template>
  <TotalTime>193</TotalTime>
  <Words>569</Words>
  <Application>Microsoft Office PowerPoint</Application>
  <PresentationFormat>Panorámica</PresentationFormat>
  <Paragraphs>135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Goudy Old Style</vt:lpstr>
      <vt:lpstr>ClassicFrameVTI</vt:lpstr>
      <vt:lpstr>GRUPOS</vt:lpstr>
      <vt:lpstr>GRUPO</vt:lpstr>
      <vt:lpstr>GRUPO</vt:lpstr>
      <vt:lpstr>GRUPOS</vt:lpstr>
      <vt:lpstr>TIPOS</vt:lpstr>
      <vt:lpstr>tipos</vt:lpstr>
      <vt:lpstr>MOTIVOS DE FORMACIÓN </vt:lpstr>
      <vt:lpstr>ESTRUCTURA</vt:lpstr>
      <vt:lpstr>ROL: modelo organizado de conducta, relativo a cierta posición de la persona en una red de interacciones. -Desempeño en una situación dada; -papel que debemos representar; -aspecto dinámico del status; -formales-informales. </vt:lpstr>
      <vt:lpstr>ROLES TÍPICOS </vt:lpstr>
      <vt:lpstr>normas</vt:lpstr>
      <vt:lpstr>Otros tipos…</vt:lpstr>
      <vt:lpstr>DINÁMICA DE GRUPOS</vt:lpstr>
      <vt:lpstr>GUÍA DE 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GRUPOS</dc:title>
  <dc:creator>Usuario</dc:creator>
  <cp:lastModifiedBy>joaquin11delosreyes@gmail.com</cp:lastModifiedBy>
  <cp:revision>3</cp:revision>
  <dcterms:created xsi:type="dcterms:W3CDTF">2024-05-13T15:56:40Z</dcterms:created>
  <dcterms:modified xsi:type="dcterms:W3CDTF">2025-04-14T14:27:26Z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