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6/2/2025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23A1CC3-2375-41D4-9E03-427CAF2A4C1A}" type="datetimeFigureOut">
              <a:rPr lang="en-US" dirty="0"/>
              <a:t>6/2/2025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AFF16868-8199-4C2C-A5B1-63AEE139F88E}" type="datetimeFigureOut">
              <a:rPr lang="en-US" dirty="0"/>
              <a:t>6/2/2025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s-ES"/>
              <a:t>Haga clic para modificar el estilo de título del patrón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AAD9FF7F-6988-44CC-821B-644E70CD2F73}" type="datetimeFigureOut">
              <a:rPr lang="en-US" dirty="0"/>
              <a:t>6/2/2025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C12C299-16B2-4475-990D-751901EACC14}" type="datetimeFigureOut">
              <a:rPr lang="en-US" dirty="0"/>
              <a:t>6/2/2025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6/2/2025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6/2/2025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6/2/2025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6/2/2025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6/2/2025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34E6425-0181-43F2-84FC-787E803FD2F8}" type="datetimeFigureOut">
              <a:rPr lang="en-US" dirty="0"/>
              <a:t>6/2/2025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6/2/2025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6/2/2025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6/2/2025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6/2/2025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6E86A4C-8E40-4F87-A4F0-01A0687C5742}" type="datetimeFigureOut">
              <a:rPr lang="en-US" dirty="0"/>
              <a:t>6/2/2025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s-ES"/>
              <a:t>Haga clic en el icono para agregar una imagen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5E72C73-2D91-4E12-BA25-F0AA0C03599B}" type="datetimeFigureOut">
              <a:rPr lang="en-US" dirty="0"/>
              <a:t>6/2/2025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6/2/2025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E23766-7881-42C9-81A7-526E1706410F}"/>
              </a:ext>
            </a:extLst>
          </p:cNvPr>
          <p:cNvSpPr>
            <a:spLocks noGrp="1"/>
          </p:cNvSpPr>
          <p:nvPr>
            <p:ph type="ctrTitle"/>
          </p:nvPr>
        </p:nvSpPr>
        <p:spPr/>
        <p:txBody>
          <a:bodyPr/>
          <a:lstStyle/>
          <a:p>
            <a:r>
              <a:rPr lang="es-MX" dirty="0"/>
              <a:t>LIDERAZGO</a:t>
            </a:r>
            <a:endParaRPr lang="es-AR" dirty="0"/>
          </a:p>
        </p:txBody>
      </p:sp>
      <p:sp>
        <p:nvSpPr>
          <p:cNvPr id="3" name="Subtítulo 2">
            <a:extLst>
              <a:ext uri="{FF2B5EF4-FFF2-40B4-BE49-F238E27FC236}">
                <a16:creationId xmlns:a16="http://schemas.microsoft.com/office/drawing/2014/main" id="{7040B232-A5FF-48E1-871D-8F4BB986EED8}"/>
              </a:ext>
            </a:extLst>
          </p:cNvPr>
          <p:cNvSpPr>
            <a:spLocks noGrp="1"/>
          </p:cNvSpPr>
          <p:nvPr>
            <p:ph type="subTitle" idx="1"/>
          </p:nvPr>
        </p:nvSpPr>
        <p:spPr/>
        <p:txBody>
          <a:bodyPr/>
          <a:lstStyle/>
          <a:p>
            <a:r>
              <a:rPr lang="es-MX" dirty="0"/>
              <a:t>UNIDAD 3</a:t>
            </a:r>
            <a:endParaRPr lang="es-AR" dirty="0"/>
          </a:p>
        </p:txBody>
      </p:sp>
    </p:spTree>
    <p:extLst>
      <p:ext uri="{BB962C8B-B14F-4D97-AF65-F5344CB8AC3E}">
        <p14:creationId xmlns:p14="http://schemas.microsoft.com/office/powerpoint/2010/main" val="3951837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AE4C3A-BDB8-49BD-8504-5E35F13BFAC5}"/>
              </a:ext>
            </a:extLst>
          </p:cNvPr>
          <p:cNvSpPr>
            <a:spLocks noGrp="1"/>
          </p:cNvSpPr>
          <p:nvPr>
            <p:ph type="title"/>
          </p:nvPr>
        </p:nvSpPr>
        <p:spPr/>
        <p:txBody>
          <a:bodyPr/>
          <a:lstStyle/>
          <a:p>
            <a:r>
              <a:rPr lang="es-MX" dirty="0"/>
              <a:t>LIDERAZGO</a:t>
            </a:r>
            <a:endParaRPr lang="es-AR" dirty="0"/>
          </a:p>
        </p:txBody>
      </p:sp>
      <p:sp>
        <p:nvSpPr>
          <p:cNvPr id="3" name="Marcador de contenido 2">
            <a:extLst>
              <a:ext uri="{FF2B5EF4-FFF2-40B4-BE49-F238E27FC236}">
                <a16:creationId xmlns:a16="http://schemas.microsoft.com/office/drawing/2014/main" id="{FF01D5B3-4FE6-4EB4-87FF-AE6EB7930558}"/>
              </a:ext>
            </a:extLst>
          </p:cNvPr>
          <p:cNvSpPr>
            <a:spLocks noGrp="1"/>
          </p:cNvSpPr>
          <p:nvPr>
            <p:ph idx="1"/>
          </p:nvPr>
        </p:nvSpPr>
        <p:spPr>
          <a:xfrm>
            <a:off x="1154954" y="2504661"/>
            <a:ext cx="9102229" cy="4134678"/>
          </a:xfrm>
        </p:spPr>
        <p:txBody>
          <a:bodyPr/>
          <a:lstStyle/>
          <a:p>
            <a:pPr>
              <a:lnSpc>
                <a:spcPct val="150000"/>
              </a:lnSpc>
            </a:pPr>
            <a:r>
              <a:rPr lang="es-AR" b="1" dirty="0"/>
              <a:t>Chiavenato</a:t>
            </a:r>
            <a:r>
              <a:rPr lang="es-AR" b="1" dirty="0">
                <a:sym typeface="Wingdings" panose="05000000000000000000" pitchFamily="2" charset="2"/>
              </a:rPr>
              <a:t> </a:t>
            </a:r>
            <a:r>
              <a:rPr lang="es-AR" dirty="0"/>
              <a:t>influencia interpersonal ejercida en una situación, dirigida a través del proceso de comunicación humana a la consecución de uno o diversos objetivos específicos. </a:t>
            </a:r>
          </a:p>
          <a:p>
            <a:pPr>
              <a:lnSpc>
                <a:spcPct val="150000"/>
              </a:lnSpc>
            </a:pPr>
            <a:r>
              <a:rPr lang="es-AR" dirty="0"/>
              <a:t>El líder adquiere estatus al lograr que el grupo logre sus metas.</a:t>
            </a:r>
          </a:p>
          <a:p>
            <a:pPr>
              <a:lnSpc>
                <a:spcPct val="150000"/>
              </a:lnSpc>
            </a:pPr>
            <a:r>
              <a:rPr lang="es-AR" dirty="0"/>
              <a:t>Tiene que distribuir el poder y la responsabilidad entre los miembros de su grupo;</a:t>
            </a:r>
          </a:p>
          <a:p>
            <a:pPr>
              <a:lnSpc>
                <a:spcPct val="150000"/>
              </a:lnSpc>
            </a:pPr>
            <a:r>
              <a:rPr lang="es-AR" dirty="0"/>
              <a:t>Muy importante en la toma de decisiones;</a:t>
            </a:r>
          </a:p>
          <a:p>
            <a:pPr>
              <a:lnSpc>
                <a:spcPct val="150000"/>
              </a:lnSpc>
            </a:pPr>
            <a:r>
              <a:rPr lang="es-AR" dirty="0"/>
              <a:t>Para muchos autores, el tipo define el rumbo del grupo. </a:t>
            </a:r>
          </a:p>
        </p:txBody>
      </p:sp>
    </p:spTree>
    <p:extLst>
      <p:ext uri="{BB962C8B-B14F-4D97-AF65-F5344CB8AC3E}">
        <p14:creationId xmlns:p14="http://schemas.microsoft.com/office/powerpoint/2010/main" val="3671286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C20E6B-996A-4079-AD4D-1E75EA86EAFA}"/>
              </a:ext>
            </a:extLst>
          </p:cNvPr>
          <p:cNvSpPr>
            <a:spLocks noGrp="1"/>
          </p:cNvSpPr>
          <p:nvPr>
            <p:ph type="title"/>
          </p:nvPr>
        </p:nvSpPr>
        <p:spPr/>
        <p:txBody>
          <a:bodyPr/>
          <a:lstStyle/>
          <a:p>
            <a:r>
              <a:rPr lang="es-MX" dirty="0"/>
              <a:t>LIDERAZGO</a:t>
            </a:r>
            <a:endParaRPr lang="es-AR" dirty="0"/>
          </a:p>
        </p:txBody>
      </p:sp>
      <p:sp>
        <p:nvSpPr>
          <p:cNvPr id="3" name="Marcador de contenido 2">
            <a:extLst>
              <a:ext uri="{FF2B5EF4-FFF2-40B4-BE49-F238E27FC236}">
                <a16:creationId xmlns:a16="http://schemas.microsoft.com/office/drawing/2014/main" id="{1EF00FAF-85D9-45A3-8C7A-A5C3F4AE3FC6}"/>
              </a:ext>
            </a:extLst>
          </p:cNvPr>
          <p:cNvSpPr>
            <a:spLocks noGrp="1"/>
          </p:cNvSpPr>
          <p:nvPr>
            <p:ph idx="1"/>
          </p:nvPr>
        </p:nvSpPr>
        <p:spPr>
          <a:xfrm>
            <a:off x="1154954" y="2603500"/>
            <a:ext cx="9870855" cy="3969578"/>
          </a:xfrm>
        </p:spPr>
        <p:txBody>
          <a:bodyPr/>
          <a:lstStyle/>
          <a:p>
            <a:pPr>
              <a:lnSpc>
                <a:spcPct val="150000"/>
              </a:lnSpc>
            </a:pPr>
            <a:r>
              <a:rPr lang="es-AR" dirty="0"/>
              <a:t>Autoridad para actuar de manera que estimule una respuesta positiva de aquellos que trabajan con él. </a:t>
            </a:r>
          </a:p>
          <a:p>
            <a:pPr>
              <a:lnSpc>
                <a:spcPct val="150000"/>
              </a:lnSpc>
            </a:pPr>
            <a:r>
              <a:rPr lang="es-AR" dirty="0"/>
              <a:t>La autoridad para el liderazgo consiste en tomar decisiones o en inducir el comportamiento de los que guía. </a:t>
            </a:r>
          </a:p>
          <a:p>
            <a:pPr>
              <a:lnSpc>
                <a:spcPct val="150000"/>
              </a:lnSpc>
            </a:pPr>
            <a:r>
              <a:rPr lang="es-AR" dirty="0"/>
              <a:t>El líder es resultado de las necesidades de un grupo. </a:t>
            </a:r>
          </a:p>
          <a:p>
            <a:pPr>
              <a:lnSpc>
                <a:spcPct val="150000"/>
              </a:lnSpc>
            </a:pPr>
            <a:r>
              <a:rPr lang="es-AR" dirty="0"/>
              <a:t>Para organizarse y actuar como una unidad, los miembros de un grupo eligen a un líder. Este individuo es un instrumento del grupo para lograr sus objetivos;</a:t>
            </a:r>
          </a:p>
          <a:p>
            <a:pPr>
              <a:lnSpc>
                <a:spcPct val="150000"/>
              </a:lnSpc>
            </a:pPr>
            <a:r>
              <a:rPr lang="es-AR" dirty="0"/>
              <a:t>sus habilidades personales son valoradas en la medida que le son útiles al grupo. </a:t>
            </a:r>
          </a:p>
        </p:txBody>
      </p:sp>
    </p:spTree>
    <p:extLst>
      <p:ext uri="{BB962C8B-B14F-4D97-AF65-F5344CB8AC3E}">
        <p14:creationId xmlns:p14="http://schemas.microsoft.com/office/powerpoint/2010/main" val="1816011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227067-9266-4199-B0AB-E03089F1B9FB}"/>
              </a:ext>
            </a:extLst>
          </p:cNvPr>
          <p:cNvSpPr>
            <a:spLocks noGrp="1"/>
          </p:cNvSpPr>
          <p:nvPr>
            <p:ph type="title"/>
          </p:nvPr>
        </p:nvSpPr>
        <p:spPr/>
        <p:txBody>
          <a:bodyPr/>
          <a:lstStyle/>
          <a:p>
            <a:r>
              <a:rPr lang="es-MX" dirty="0"/>
              <a:t>CARACTERÍSTICAS</a:t>
            </a:r>
            <a:endParaRPr lang="es-AR" dirty="0"/>
          </a:p>
        </p:txBody>
      </p:sp>
      <p:sp>
        <p:nvSpPr>
          <p:cNvPr id="3" name="Marcador de contenido 2">
            <a:extLst>
              <a:ext uri="{FF2B5EF4-FFF2-40B4-BE49-F238E27FC236}">
                <a16:creationId xmlns:a16="http://schemas.microsoft.com/office/drawing/2014/main" id="{82CA7AE2-0325-4AC6-8C43-03E62EA38B14}"/>
              </a:ext>
            </a:extLst>
          </p:cNvPr>
          <p:cNvSpPr>
            <a:spLocks noGrp="1"/>
          </p:cNvSpPr>
          <p:nvPr>
            <p:ph idx="1"/>
          </p:nvPr>
        </p:nvSpPr>
        <p:spPr>
          <a:xfrm>
            <a:off x="940904" y="2478157"/>
            <a:ext cx="10734261" cy="4147930"/>
          </a:xfrm>
        </p:spPr>
        <p:txBody>
          <a:bodyPr>
            <a:normAutofit/>
          </a:bodyPr>
          <a:lstStyle/>
          <a:p>
            <a:pPr>
              <a:lnSpc>
                <a:spcPct val="150000"/>
              </a:lnSpc>
            </a:pPr>
            <a:r>
              <a:rPr lang="es-AR" dirty="0"/>
              <a:t>Dominar un sinnúmero de funciones que le faciliten interactuar con el medio y dirigir con eficiencia su equipo de trabajo.</a:t>
            </a:r>
          </a:p>
          <a:p>
            <a:pPr>
              <a:lnSpc>
                <a:spcPct val="150000"/>
              </a:lnSpc>
            </a:pPr>
            <a:r>
              <a:rPr lang="es-AR" dirty="0"/>
              <a:t>Ser estratega, organizador y proactivo. </a:t>
            </a:r>
          </a:p>
          <a:p>
            <a:pPr>
              <a:lnSpc>
                <a:spcPct val="150000"/>
              </a:lnSpc>
            </a:pPr>
            <a:r>
              <a:rPr lang="es-AR" dirty="0"/>
              <a:t>Ser innovador, progresista, creativo y con apertura al cambio. </a:t>
            </a:r>
          </a:p>
          <a:p>
            <a:pPr>
              <a:lnSpc>
                <a:spcPct val="150000"/>
              </a:lnSpc>
            </a:pPr>
            <a:r>
              <a:rPr lang="es-AR" dirty="0"/>
              <a:t>El líder debe tomar decisiones mediante un proceso racional persiguiendo los resultados óptimos;</a:t>
            </a:r>
          </a:p>
          <a:p>
            <a:pPr>
              <a:lnSpc>
                <a:spcPct val="150000"/>
              </a:lnSpc>
            </a:pPr>
            <a:r>
              <a:rPr lang="es-AR" dirty="0"/>
              <a:t>El líder debe seguir un desarrollo moral, ético y que el desempeño, los sistemas de recompensa y las restricciones no alteren el manejo de equipo que tienen. </a:t>
            </a:r>
          </a:p>
        </p:txBody>
      </p:sp>
    </p:spTree>
    <p:extLst>
      <p:ext uri="{BB962C8B-B14F-4D97-AF65-F5344CB8AC3E}">
        <p14:creationId xmlns:p14="http://schemas.microsoft.com/office/powerpoint/2010/main" val="214929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7665F2-6CD1-4060-9CC9-8157206EE062}"/>
              </a:ext>
            </a:extLst>
          </p:cNvPr>
          <p:cNvSpPr>
            <a:spLocks noGrp="1"/>
          </p:cNvSpPr>
          <p:nvPr>
            <p:ph type="title"/>
          </p:nvPr>
        </p:nvSpPr>
        <p:spPr/>
        <p:txBody>
          <a:bodyPr/>
          <a:lstStyle/>
          <a:p>
            <a:r>
              <a:rPr lang="es-MX" dirty="0"/>
              <a:t>ESTILOS DE LIDERAZGOS</a:t>
            </a:r>
            <a:endParaRPr lang="es-AR" dirty="0"/>
          </a:p>
        </p:txBody>
      </p:sp>
      <p:sp>
        <p:nvSpPr>
          <p:cNvPr id="3" name="Marcador de contenido 2">
            <a:extLst>
              <a:ext uri="{FF2B5EF4-FFF2-40B4-BE49-F238E27FC236}">
                <a16:creationId xmlns:a16="http://schemas.microsoft.com/office/drawing/2014/main" id="{A80BD3C4-2BB7-43E6-AD06-A95737C903FC}"/>
              </a:ext>
            </a:extLst>
          </p:cNvPr>
          <p:cNvSpPr>
            <a:spLocks noGrp="1"/>
          </p:cNvSpPr>
          <p:nvPr>
            <p:ph idx="1"/>
          </p:nvPr>
        </p:nvSpPr>
        <p:spPr>
          <a:xfrm>
            <a:off x="569844" y="2398643"/>
            <a:ext cx="11290852" cy="4068418"/>
          </a:xfrm>
        </p:spPr>
        <p:txBody>
          <a:bodyPr>
            <a:normAutofit/>
          </a:bodyPr>
          <a:lstStyle/>
          <a:p>
            <a:pPr marL="0" indent="0">
              <a:buNone/>
            </a:pPr>
            <a:r>
              <a:rPr lang="es-AR" b="1" dirty="0"/>
              <a:t>AUTÓCRATA O AUTORITARIO</a:t>
            </a:r>
            <a:r>
              <a:rPr lang="es-AR" dirty="0"/>
              <a:t>: asume toda la responsabilidad de la toma de decisiones, inicia las acciones, dirige, motiva y controla al empleado;</a:t>
            </a:r>
          </a:p>
          <a:p>
            <a:pPr>
              <a:buFont typeface="Wingdings" panose="05000000000000000000" pitchFamily="2" charset="2"/>
              <a:buChar char="Ø"/>
            </a:pPr>
            <a:r>
              <a:rPr lang="es-AR" dirty="0"/>
              <a:t>considera que solamente él es competente y capaz de tomar decisiones importantes.</a:t>
            </a:r>
          </a:p>
          <a:p>
            <a:pPr>
              <a:buFont typeface="Wingdings" panose="05000000000000000000" pitchFamily="2" charset="2"/>
              <a:buChar char="Ø"/>
            </a:pPr>
            <a:r>
              <a:rPr lang="es-AR" dirty="0"/>
              <a:t>La respuesta pedida a los subalternos es la obediencia y adhesión a sus decisiones.</a:t>
            </a:r>
          </a:p>
          <a:p>
            <a:pPr>
              <a:buFont typeface="Wingdings" panose="05000000000000000000" pitchFamily="2" charset="2"/>
              <a:buChar char="Ø"/>
            </a:pPr>
            <a:endParaRPr lang="es-AR" dirty="0"/>
          </a:p>
          <a:p>
            <a:pPr marL="0" indent="0">
              <a:buNone/>
            </a:pPr>
            <a:r>
              <a:rPr lang="es-AR" b="1" dirty="0"/>
              <a:t>PARTICIPATIVO O DEMOCRÁTICO: </a:t>
            </a:r>
            <a:r>
              <a:rPr lang="es-AR" dirty="0"/>
              <a:t>No delega su derecho a tomar decisiones finales pero consulta ideas y opiniones sobre muchas decisiones que les incumben. </a:t>
            </a:r>
          </a:p>
          <a:p>
            <a:pPr marL="0" indent="0">
              <a:buNone/>
            </a:pPr>
            <a:r>
              <a:rPr lang="es-AR" dirty="0"/>
              <a:t>- Cultiva la toma de decisiones de sus empleados para que sus ideas sean cada vez más útiles y maduras.</a:t>
            </a:r>
          </a:p>
          <a:p>
            <a:pPr marL="0" indent="0">
              <a:buNone/>
            </a:pPr>
            <a:r>
              <a:rPr lang="es-AR" dirty="0"/>
              <a:t>- Los impulsa a incrementar su capacidad de autocontrol y a asumir más responsabilidad para guiar sus propios esfuerzos.</a:t>
            </a:r>
          </a:p>
        </p:txBody>
      </p:sp>
    </p:spTree>
    <p:extLst>
      <p:ext uri="{BB962C8B-B14F-4D97-AF65-F5344CB8AC3E}">
        <p14:creationId xmlns:p14="http://schemas.microsoft.com/office/powerpoint/2010/main" val="1120348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CB9C1E-0ECD-4F17-B042-B38A9D1935AF}"/>
              </a:ext>
            </a:extLst>
          </p:cNvPr>
          <p:cNvSpPr>
            <a:spLocks noGrp="1"/>
          </p:cNvSpPr>
          <p:nvPr>
            <p:ph type="title"/>
          </p:nvPr>
        </p:nvSpPr>
        <p:spPr/>
        <p:txBody>
          <a:bodyPr/>
          <a:lstStyle/>
          <a:p>
            <a:r>
              <a:rPr lang="es-MX" dirty="0"/>
              <a:t>ESTILOS</a:t>
            </a:r>
            <a:endParaRPr lang="es-AR" dirty="0"/>
          </a:p>
        </p:txBody>
      </p:sp>
      <p:sp>
        <p:nvSpPr>
          <p:cNvPr id="3" name="Marcador de contenido 2">
            <a:extLst>
              <a:ext uri="{FF2B5EF4-FFF2-40B4-BE49-F238E27FC236}">
                <a16:creationId xmlns:a16="http://schemas.microsoft.com/office/drawing/2014/main" id="{8EEB2091-780B-4C09-A671-54CECFD341C1}"/>
              </a:ext>
            </a:extLst>
          </p:cNvPr>
          <p:cNvSpPr>
            <a:spLocks noGrp="1"/>
          </p:cNvSpPr>
          <p:nvPr>
            <p:ph idx="1"/>
          </p:nvPr>
        </p:nvSpPr>
        <p:spPr>
          <a:xfrm>
            <a:off x="715617" y="2425148"/>
            <a:ext cx="10151165" cy="4161182"/>
          </a:xfrm>
        </p:spPr>
        <p:txBody>
          <a:bodyPr/>
          <a:lstStyle/>
          <a:p>
            <a:pPr marL="0" indent="0">
              <a:lnSpc>
                <a:spcPct val="150000"/>
              </a:lnSpc>
              <a:buNone/>
            </a:pPr>
            <a:r>
              <a:rPr lang="es-MX" b="1" dirty="0"/>
              <a:t>LIBERAL O </a:t>
            </a:r>
            <a:r>
              <a:rPr lang="es-MX" b="1" dirty="0" err="1"/>
              <a:t>LAISSE</a:t>
            </a:r>
            <a:r>
              <a:rPr lang="es-MX" b="1" dirty="0"/>
              <a:t> FAIRE</a:t>
            </a:r>
            <a:r>
              <a:rPr lang="es-MX" dirty="0"/>
              <a:t>: </a:t>
            </a:r>
            <a:r>
              <a:rPr lang="es-AR" dirty="0"/>
              <a:t>delega en sus empleados la autoridad para tomar decisiones esperando que asuman la responsabilidad por su propia motivación, guía y control.</a:t>
            </a:r>
          </a:p>
          <a:p>
            <a:pPr>
              <a:lnSpc>
                <a:spcPct val="150000"/>
              </a:lnSpc>
            </a:pPr>
            <a:r>
              <a:rPr lang="es-AR" dirty="0"/>
              <a:t>Proporciona muy poco contacto y apoyo para los seguidores.</a:t>
            </a:r>
          </a:p>
          <a:p>
            <a:pPr>
              <a:lnSpc>
                <a:spcPct val="150000"/>
              </a:lnSpc>
            </a:pPr>
            <a:r>
              <a:rPr lang="es-AR" dirty="0"/>
              <a:t>Pocas reglas.</a:t>
            </a:r>
          </a:p>
          <a:p>
            <a:pPr>
              <a:lnSpc>
                <a:spcPct val="150000"/>
              </a:lnSpc>
            </a:pPr>
            <a:r>
              <a:rPr lang="es-AR" dirty="0"/>
              <a:t>El empleado tiene que ser altamente calificado y capaz para que este enfoque tenga un resultado final satisfactorio.</a:t>
            </a:r>
          </a:p>
        </p:txBody>
      </p:sp>
    </p:spTree>
    <p:extLst>
      <p:ext uri="{BB962C8B-B14F-4D97-AF65-F5344CB8AC3E}">
        <p14:creationId xmlns:p14="http://schemas.microsoft.com/office/powerpoint/2010/main" val="3444007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279330-7F13-4823-94A3-EA4E3531D0DF}"/>
              </a:ext>
            </a:extLst>
          </p:cNvPr>
          <p:cNvSpPr>
            <a:spLocks noGrp="1"/>
          </p:cNvSpPr>
          <p:nvPr>
            <p:ph type="ctrTitle"/>
          </p:nvPr>
        </p:nvSpPr>
        <p:spPr>
          <a:xfrm>
            <a:off x="1154955" y="1603513"/>
            <a:ext cx="9301010" cy="3173867"/>
          </a:xfrm>
        </p:spPr>
        <p:txBody>
          <a:bodyPr/>
          <a:lstStyle/>
          <a:p>
            <a:pPr algn="ctr">
              <a:lnSpc>
                <a:spcPct val="150000"/>
              </a:lnSpc>
            </a:pPr>
            <a:r>
              <a:rPr lang="es-AR" sz="2000" i="1" dirty="0"/>
              <a:t>“El arte de conducir, de liderar, de ejercer autoridad, está basado en el conocimiento, en la experiencia, en la capacidad para hacer participar a los otros, en la confianza propia y de los otros, en la motivación para hacerlo, en la capacitación, más que en el uso de la fuerza, la amenaza, el creerse el dueño de la verdad, el único poseedor del conocimiento y el conocedor de todas las respuestas”</a:t>
            </a:r>
          </a:p>
        </p:txBody>
      </p:sp>
      <p:sp>
        <p:nvSpPr>
          <p:cNvPr id="3" name="Subtítulo 2">
            <a:extLst>
              <a:ext uri="{FF2B5EF4-FFF2-40B4-BE49-F238E27FC236}">
                <a16:creationId xmlns:a16="http://schemas.microsoft.com/office/drawing/2014/main" id="{4CA6F266-91A0-4F71-91D1-71C413BB5783}"/>
              </a:ext>
            </a:extLst>
          </p:cNvPr>
          <p:cNvSpPr>
            <a:spLocks noGrp="1"/>
          </p:cNvSpPr>
          <p:nvPr>
            <p:ph type="subTitle" idx="1"/>
          </p:nvPr>
        </p:nvSpPr>
        <p:spPr/>
        <p:txBody>
          <a:bodyPr/>
          <a:lstStyle/>
          <a:p>
            <a:pPr algn="r"/>
            <a:r>
              <a:rPr lang="es-MX" dirty="0"/>
              <a:t>EDUARDO </a:t>
            </a:r>
            <a:r>
              <a:rPr lang="es-MX" dirty="0" err="1"/>
              <a:t>PRESS</a:t>
            </a:r>
            <a:endParaRPr lang="es-AR" dirty="0"/>
          </a:p>
        </p:txBody>
      </p:sp>
    </p:spTree>
    <p:extLst>
      <p:ext uri="{BB962C8B-B14F-4D97-AF65-F5344CB8AC3E}">
        <p14:creationId xmlns:p14="http://schemas.microsoft.com/office/powerpoint/2010/main" val="26785872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de reuniones Ion">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{7286FB1C-E460-442B-86BF-D6AFF49A14BD}tf02900722</Template>
  <TotalTime>20</TotalTime>
  <Words>527</Words>
  <Application>Microsoft Office PowerPoint</Application>
  <PresentationFormat>Panorámica</PresentationFormat>
  <Paragraphs>35</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Century Gothic</vt:lpstr>
      <vt:lpstr>Wingdings</vt:lpstr>
      <vt:lpstr>Wingdings 3</vt:lpstr>
      <vt:lpstr>Sala de reuniones Ion</vt:lpstr>
      <vt:lpstr>LIDERAZGO</vt:lpstr>
      <vt:lpstr>LIDERAZGO</vt:lpstr>
      <vt:lpstr>LIDERAZGO</vt:lpstr>
      <vt:lpstr>CARACTERÍSTICAS</vt:lpstr>
      <vt:lpstr>ESTILOS DE LIDERAZGOS</vt:lpstr>
      <vt:lpstr>ESTILOS</vt:lpstr>
      <vt:lpstr>“El arte de conducir, de liderar, de ejercer autoridad, está basado en el conocimiento, en la experiencia, en la capacidad para hacer participar a los otros, en la confianza propia y de los otros, en la motivación para hacerlo, en la capacitación, más que en el uso de la fuerza, la amenaza, el creerse el dueño de la verdad, el único poseedor del conocimiento y el conocedor de todas las respuestas”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LIDERAZGO</dc:title>
  <dc:creator>joaquin11delosreyes@gmail.com</dc:creator>
  <cp:lastModifiedBy>joaquin11delosreyes@gmail.com</cp:lastModifiedBy>
  <cp:revision>2</cp:revision>
  <dcterms:created xsi:type="dcterms:W3CDTF">2025-06-02T14:35:40Z</dcterms:created>
  <dcterms:modified xsi:type="dcterms:W3CDTF">2025-06-02T17:22:15Z</dcterms:modified>
</cp:coreProperties>
</file>