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A61015F-7CC6-4D0A-9D87-873EA4C304CC}" type="datetimeFigureOut">
              <a:rPr lang="en-US" dirty="0"/>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Haga clic para modificar los estilos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5/10/2023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5/10/2023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5/10/2023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05C68B11-C5A8-448C-8CE9-B1A273C79CFC}" type="datetimeFigureOut">
              <a:rPr lang="en-US" dirty="0"/>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7616CA0-919D-4A49-9C8A-62FDFB3A5183}" type="datetimeFigureOut">
              <a:rPr lang="en-US" dirty="0"/>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‹Nº›</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5/10/2023</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‹Nº›</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15FB34-8674-4B30-8995-3CC50911551A}"/>
              </a:ext>
            </a:extLst>
          </p:cNvPr>
          <p:cNvSpPr>
            <a:spLocks noGrp="1"/>
          </p:cNvSpPr>
          <p:nvPr>
            <p:ph type="ctrTitle"/>
          </p:nvPr>
        </p:nvSpPr>
        <p:spPr/>
        <p:txBody>
          <a:bodyPr/>
          <a:lstStyle/>
          <a:p>
            <a:r>
              <a:rPr lang="es-MX" dirty="0"/>
              <a:t>Teoría del conflicto</a:t>
            </a:r>
            <a:endParaRPr lang="es-AR" dirty="0"/>
          </a:p>
        </p:txBody>
      </p:sp>
      <p:sp>
        <p:nvSpPr>
          <p:cNvPr id="3" name="Subtítulo 2">
            <a:extLst>
              <a:ext uri="{FF2B5EF4-FFF2-40B4-BE49-F238E27FC236}">
                <a16:creationId xmlns:a16="http://schemas.microsoft.com/office/drawing/2014/main" id="{34F6B152-991D-4802-85F3-C2A58BC89ABC}"/>
              </a:ext>
            </a:extLst>
          </p:cNvPr>
          <p:cNvSpPr>
            <a:spLocks noGrp="1"/>
          </p:cNvSpPr>
          <p:nvPr>
            <p:ph type="subTitle" idx="1"/>
          </p:nvPr>
        </p:nvSpPr>
        <p:spPr/>
        <p:txBody>
          <a:bodyPr/>
          <a:lstStyle/>
          <a:p>
            <a:r>
              <a:rPr lang="es-MX" dirty="0"/>
              <a:t>UNIDAD 3</a:t>
            </a:r>
          </a:p>
          <a:p>
            <a:r>
              <a:rPr lang="es-MX" dirty="0"/>
              <a:t>Robbins y </a:t>
            </a:r>
            <a:r>
              <a:rPr lang="es-MX" dirty="0" err="1"/>
              <a:t>Caivano</a:t>
            </a:r>
            <a:r>
              <a:rPr lang="es-MX"/>
              <a:t>.</a:t>
            </a:r>
            <a:endParaRPr lang="es-AR" dirty="0"/>
          </a:p>
        </p:txBody>
      </p:sp>
    </p:spTree>
    <p:extLst>
      <p:ext uri="{BB962C8B-B14F-4D97-AF65-F5344CB8AC3E}">
        <p14:creationId xmlns:p14="http://schemas.microsoft.com/office/powerpoint/2010/main" val="3163466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39C30B-EBFD-478B-BC94-B515E837541F}"/>
              </a:ext>
            </a:extLst>
          </p:cNvPr>
          <p:cNvSpPr>
            <a:spLocks noGrp="1"/>
          </p:cNvSpPr>
          <p:nvPr>
            <p:ph type="title"/>
          </p:nvPr>
        </p:nvSpPr>
        <p:spPr>
          <a:xfrm>
            <a:off x="1024128" y="861391"/>
            <a:ext cx="9720072" cy="755374"/>
          </a:xfrm>
        </p:spPr>
        <p:txBody>
          <a:bodyPr/>
          <a:lstStyle/>
          <a:p>
            <a:r>
              <a:rPr lang="es-MX" dirty="0"/>
              <a:t>análisis</a:t>
            </a:r>
            <a:endParaRPr lang="es-AR" dirty="0"/>
          </a:p>
        </p:txBody>
      </p:sp>
      <p:sp>
        <p:nvSpPr>
          <p:cNvPr id="3" name="Marcador de contenido 2">
            <a:extLst>
              <a:ext uri="{FF2B5EF4-FFF2-40B4-BE49-F238E27FC236}">
                <a16:creationId xmlns:a16="http://schemas.microsoft.com/office/drawing/2014/main" id="{83691294-9D59-4676-A6A0-9BF128ADBBF1}"/>
              </a:ext>
            </a:extLst>
          </p:cNvPr>
          <p:cNvSpPr>
            <a:spLocks noGrp="1"/>
          </p:cNvSpPr>
          <p:nvPr>
            <p:ph idx="1"/>
          </p:nvPr>
        </p:nvSpPr>
        <p:spPr>
          <a:xfrm>
            <a:off x="662609" y="1868557"/>
            <a:ext cx="11330607" cy="4784034"/>
          </a:xfrm>
        </p:spPr>
        <p:txBody>
          <a:bodyPr/>
          <a:lstStyle/>
          <a:p>
            <a:pPr>
              <a:lnSpc>
                <a:spcPct val="150000"/>
              </a:lnSpc>
              <a:buFont typeface="Courier New" panose="02070309020205020404" pitchFamily="49" charset="0"/>
              <a:buChar char="o"/>
            </a:pPr>
            <a:r>
              <a:rPr lang="es-AR" dirty="0"/>
              <a:t> </a:t>
            </a:r>
            <a:r>
              <a:rPr lang="es-AR" sz="2400" dirty="0"/>
              <a:t>Conocer a los protagonistas del conflicto, su cultura;</a:t>
            </a:r>
          </a:p>
          <a:p>
            <a:pPr>
              <a:lnSpc>
                <a:spcPct val="150000"/>
              </a:lnSpc>
              <a:buFont typeface="Courier New" panose="02070309020205020404" pitchFamily="49" charset="0"/>
              <a:buChar char="o"/>
            </a:pPr>
            <a:r>
              <a:rPr lang="es-AR" sz="2400" dirty="0"/>
              <a:t> Los paradigmas que prevalecen, las causas que lo originaron, los problemas de comunicación subyacentes;</a:t>
            </a:r>
          </a:p>
          <a:p>
            <a:pPr>
              <a:lnSpc>
                <a:spcPct val="150000"/>
              </a:lnSpc>
              <a:buFont typeface="Courier New" panose="02070309020205020404" pitchFamily="49" charset="0"/>
              <a:buChar char="o"/>
            </a:pPr>
            <a:r>
              <a:rPr lang="es-AR" sz="2400" dirty="0"/>
              <a:t> Las emociones,  las percepciones de las partes, los valores y principios;</a:t>
            </a:r>
          </a:p>
          <a:p>
            <a:pPr>
              <a:lnSpc>
                <a:spcPct val="150000"/>
              </a:lnSpc>
              <a:buFont typeface="Courier New" panose="02070309020205020404" pitchFamily="49" charset="0"/>
              <a:buChar char="o"/>
            </a:pPr>
            <a:r>
              <a:rPr lang="es-AR" sz="2400" dirty="0"/>
              <a:t> Formas de reaccionar, la influencia de los factores externos;</a:t>
            </a:r>
          </a:p>
          <a:p>
            <a:pPr>
              <a:lnSpc>
                <a:spcPct val="150000"/>
              </a:lnSpc>
              <a:buFont typeface="Courier New" panose="02070309020205020404" pitchFamily="49" charset="0"/>
              <a:buChar char="o"/>
            </a:pPr>
            <a:r>
              <a:rPr lang="es-AR" sz="2400" dirty="0"/>
              <a:t> Las posiciones, intereses y necesidades de los protagonistas. Entre otros.</a:t>
            </a:r>
          </a:p>
        </p:txBody>
      </p:sp>
    </p:spTree>
    <p:extLst>
      <p:ext uri="{BB962C8B-B14F-4D97-AF65-F5344CB8AC3E}">
        <p14:creationId xmlns:p14="http://schemas.microsoft.com/office/powerpoint/2010/main" val="711927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3F9072-7985-4E1E-86C3-DABE668E3260}"/>
              </a:ext>
            </a:extLst>
          </p:cNvPr>
          <p:cNvSpPr>
            <a:spLocks noGrp="1"/>
          </p:cNvSpPr>
          <p:nvPr>
            <p:ph type="title"/>
          </p:nvPr>
        </p:nvSpPr>
        <p:spPr>
          <a:xfrm>
            <a:off x="1024128" y="887896"/>
            <a:ext cx="9720072" cy="609600"/>
          </a:xfrm>
        </p:spPr>
        <p:txBody>
          <a:bodyPr>
            <a:normAutofit fontScale="90000"/>
          </a:bodyPr>
          <a:lstStyle/>
          <a:p>
            <a:r>
              <a:rPr lang="es-MX" dirty="0"/>
              <a:t>Análisis </a:t>
            </a:r>
            <a:endParaRPr lang="es-AR" dirty="0"/>
          </a:p>
        </p:txBody>
      </p:sp>
      <p:sp>
        <p:nvSpPr>
          <p:cNvPr id="3" name="Marcador de contenido 2">
            <a:extLst>
              <a:ext uri="{FF2B5EF4-FFF2-40B4-BE49-F238E27FC236}">
                <a16:creationId xmlns:a16="http://schemas.microsoft.com/office/drawing/2014/main" id="{E89C3761-28BA-4DAB-81AD-96FBFAA0A0B2}"/>
              </a:ext>
            </a:extLst>
          </p:cNvPr>
          <p:cNvSpPr>
            <a:spLocks noGrp="1"/>
          </p:cNvSpPr>
          <p:nvPr>
            <p:ph idx="1"/>
          </p:nvPr>
        </p:nvSpPr>
        <p:spPr>
          <a:xfrm>
            <a:off x="583096" y="1762539"/>
            <a:ext cx="11357113" cy="4916557"/>
          </a:xfrm>
        </p:spPr>
        <p:txBody>
          <a:bodyPr>
            <a:normAutofit/>
          </a:bodyPr>
          <a:lstStyle/>
          <a:p>
            <a:pPr>
              <a:lnSpc>
                <a:spcPct val="150000"/>
              </a:lnSpc>
            </a:pPr>
            <a:r>
              <a:rPr lang="es-AR" b="1" u="sng" dirty="0"/>
              <a:t>Etapas o fases de un Conflicto: (según S. Robbins y K. Girard / S. J. Koch:</a:t>
            </a:r>
          </a:p>
          <a:p>
            <a:pPr marL="457200" indent="-457200">
              <a:lnSpc>
                <a:spcPct val="150000"/>
              </a:lnSpc>
              <a:buFont typeface="+mj-lt"/>
              <a:buAutoNum type="arabicPeriod"/>
            </a:pPr>
            <a:r>
              <a:rPr lang="es-AR" b="1" u="sng" dirty="0"/>
              <a:t>Los Orígenes o Protagonistas:</a:t>
            </a:r>
          </a:p>
          <a:p>
            <a:pPr>
              <a:lnSpc>
                <a:spcPct val="150000"/>
              </a:lnSpc>
            </a:pPr>
            <a:r>
              <a:rPr lang="es-AR" dirty="0"/>
              <a:t>Analiza el conflicto desde el punto de vista de las personas o grupos que se enfrentan;</a:t>
            </a:r>
          </a:p>
          <a:p>
            <a:pPr>
              <a:lnSpc>
                <a:spcPct val="150000"/>
              </a:lnSpc>
            </a:pPr>
            <a:r>
              <a:rPr lang="es-AR" dirty="0"/>
              <a:t>Considera los niveles en que se da la disputa y la cultura de cada uno de los protagonistas.</a:t>
            </a:r>
          </a:p>
          <a:p>
            <a:pPr>
              <a:lnSpc>
                <a:spcPct val="150000"/>
              </a:lnSpc>
            </a:pPr>
            <a:r>
              <a:rPr lang="es-AR" u="sng" dirty="0"/>
              <a:t>Puede darse en 4 niveles:</a:t>
            </a:r>
          </a:p>
          <a:p>
            <a:pPr>
              <a:lnSpc>
                <a:spcPct val="150000"/>
              </a:lnSpc>
            </a:pPr>
            <a:r>
              <a:rPr lang="es-AR" dirty="0"/>
              <a:t>A- Nivel intrapersonal </a:t>
            </a:r>
            <a:r>
              <a:rPr lang="es-AR" dirty="0">
                <a:sym typeface="Wingdings" panose="05000000000000000000" pitchFamily="2" charset="2"/>
              </a:rPr>
              <a:t> lo experimenta una persona consigo misma (desajustes emocionales, aspiraciones, deseos, frustraciones, temores, etc.) que pueden afectar las relaciones interpersonales.</a:t>
            </a:r>
          </a:p>
          <a:p>
            <a:pPr>
              <a:lnSpc>
                <a:spcPct val="150000"/>
              </a:lnSpc>
            </a:pPr>
            <a:endParaRPr lang="es-AR" dirty="0">
              <a:sym typeface="Wingdings" panose="05000000000000000000" pitchFamily="2" charset="2"/>
            </a:endParaRPr>
          </a:p>
          <a:p>
            <a:endParaRPr lang="es-AR" dirty="0"/>
          </a:p>
          <a:p>
            <a:endParaRPr lang="es-AR" dirty="0"/>
          </a:p>
          <a:p>
            <a:endParaRPr lang="es-AR" b="1" u="sng" dirty="0"/>
          </a:p>
          <a:p>
            <a:endParaRPr lang="es-AR" b="1" u="sng" dirty="0"/>
          </a:p>
          <a:p>
            <a:endParaRPr lang="es-AR" b="1" u="sng" dirty="0"/>
          </a:p>
        </p:txBody>
      </p:sp>
    </p:spTree>
    <p:extLst>
      <p:ext uri="{BB962C8B-B14F-4D97-AF65-F5344CB8AC3E}">
        <p14:creationId xmlns:p14="http://schemas.microsoft.com/office/powerpoint/2010/main" val="2226337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2DBA26-41FA-471A-BD1F-F6B9CEFF7EA1}"/>
              </a:ext>
            </a:extLst>
          </p:cNvPr>
          <p:cNvSpPr>
            <a:spLocks noGrp="1"/>
          </p:cNvSpPr>
          <p:nvPr>
            <p:ph type="title"/>
          </p:nvPr>
        </p:nvSpPr>
        <p:spPr>
          <a:xfrm>
            <a:off x="1024128" y="874642"/>
            <a:ext cx="9720072" cy="834887"/>
          </a:xfrm>
        </p:spPr>
        <p:txBody>
          <a:bodyPr/>
          <a:lstStyle/>
          <a:p>
            <a:r>
              <a:rPr lang="es-MX" dirty="0"/>
              <a:t>Análisis </a:t>
            </a:r>
            <a:endParaRPr lang="es-AR" dirty="0"/>
          </a:p>
        </p:txBody>
      </p:sp>
      <p:sp>
        <p:nvSpPr>
          <p:cNvPr id="3" name="Marcador de contenido 2">
            <a:extLst>
              <a:ext uri="{FF2B5EF4-FFF2-40B4-BE49-F238E27FC236}">
                <a16:creationId xmlns:a16="http://schemas.microsoft.com/office/drawing/2014/main" id="{A8358C26-A604-42F4-A822-D819B954F3D3}"/>
              </a:ext>
            </a:extLst>
          </p:cNvPr>
          <p:cNvSpPr>
            <a:spLocks noGrp="1"/>
          </p:cNvSpPr>
          <p:nvPr>
            <p:ph idx="1"/>
          </p:nvPr>
        </p:nvSpPr>
        <p:spPr>
          <a:xfrm>
            <a:off x="569844" y="2054087"/>
            <a:ext cx="11463130" cy="4664765"/>
          </a:xfrm>
        </p:spPr>
        <p:txBody>
          <a:bodyPr/>
          <a:lstStyle/>
          <a:p>
            <a:pPr>
              <a:lnSpc>
                <a:spcPct val="150000"/>
              </a:lnSpc>
            </a:pPr>
            <a:r>
              <a:rPr lang="es-AR" dirty="0"/>
              <a:t>B- A nivel Interpersonal </a:t>
            </a:r>
            <a:r>
              <a:rPr lang="es-AR" dirty="0">
                <a:sym typeface="Wingdings" panose="05000000000000000000" pitchFamily="2" charset="2"/>
              </a:rPr>
              <a:t> </a:t>
            </a:r>
            <a:r>
              <a:rPr lang="es-AR" dirty="0"/>
              <a:t>entre dos o más personas;</a:t>
            </a:r>
          </a:p>
          <a:p>
            <a:pPr marL="0" indent="0">
              <a:lnSpc>
                <a:spcPct val="150000"/>
              </a:lnSpc>
              <a:buNone/>
            </a:pPr>
            <a:r>
              <a:rPr lang="es-AR" dirty="0"/>
              <a:t> C- A nivel intragrupo </a:t>
            </a:r>
            <a:r>
              <a:rPr lang="es-AR" dirty="0">
                <a:sym typeface="Wingdings" panose="05000000000000000000" pitchFamily="2" charset="2"/>
              </a:rPr>
              <a:t></a:t>
            </a:r>
            <a:r>
              <a:rPr lang="es-AR" dirty="0"/>
              <a:t> al interior de un grupo;</a:t>
            </a:r>
          </a:p>
          <a:p>
            <a:pPr>
              <a:lnSpc>
                <a:spcPct val="150000"/>
              </a:lnSpc>
            </a:pPr>
            <a:r>
              <a:rPr lang="es-AR" dirty="0"/>
              <a:t>D- A nivel intergrupal </a:t>
            </a:r>
            <a:r>
              <a:rPr lang="es-AR" dirty="0">
                <a:sym typeface="Wingdings" panose="05000000000000000000" pitchFamily="2" charset="2"/>
              </a:rPr>
              <a:t> </a:t>
            </a:r>
            <a:r>
              <a:rPr lang="es-AR" dirty="0"/>
              <a:t>entre dos o más grupos.</a:t>
            </a:r>
          </a:p>
          <a:p>
            <a:pPr>
              <a:lnSpc>
                <a:spcPct val="150000"/>
              </a:lnSpc>
            </a:pPr>
            <a:r>
              <a:rPr lang="es-AR" dirty="0"/>
              <a:t>Los conflictos pueden abarcar uno o más niveles, por ejemplo, entre el Gerente de Producción y el Jefe de Ensamble de una empresa (interpersonal e </a:t>
            </a:r>
            <a:r>
              <a:rPr lang="es-AR" dirty="0" err="1"/>
              <a:t>intragrupal</a:t>
            </a:r>
            <a:r>
              <a:rPr lang="es-AR" dirty="0"/>
              <a:t>) que luego puede ampliarse al Gerente de Logística (intergrupal) por las características técnicas de un equipo requerido para su compra.</a:t>
            </a:r>
          </a:p>
        </p:txBody>
      </p:sp>
    </p:spTree>
    <p:extLst>
      <p:ext uri="{BB962C8B-B14F-4D97-AF65-F5344CB8AC3E}">
        <p14:creationId xmlns:p14="http://schemas.microsoft.com/office/powerpoint/2010/main" val="3905288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0C348C-CABF-4326-BBFF-E54FF17EA499}"/>
              </a:ext>
            </a:extLst>
          </p:cNvPr>
          <p:cNvSpPr>
            <a:spLocks noGrp="1"/>
          </p:cNvSpPr>
          <p:nvPr>
            <p:ph type="title"/>
          </p:nvPr>
        </p:nvSpPr>
        <p:spPr>
          <a:xfrm>
            <a:off x="1024128" y="821635"/>
            <a:ext cx="9720072" cy="795130"/>
          </a:xfrm>
        </p:spPr>
        <p:txBody>
          <a:bodyPr/>
          <a:lstStyle/>
          <a:p>
            <a:r>
              <a:rPr lang="es-MX" dirty="0"/>
              <a:t>análisis</a:t>
            </a:r>
            <a:endParaRPr lang="es-AR" dirty="0"/>
          </a:p>
        </p:txBody>
      </p:sp>
      <p:sp>
        <p:nvSpPr>
          <p:cNvPr id="3" name="Marcador de contenido 2">
            <a:extLst>
              <a:ext uri="{FF2B5EF4-FFF2-40B4-BE49-F238E27FC236}">
                <a16:creationId xmlns:a16="http://schemas.microsoft.com/office/drawing/2014/main" id="{6979AD7E-D2AC-4B3A-BBC4-E2B8AD4F28B3}"/>
              </a:ext>
            </a:extLst>
          </p:cNvPr>
          <p:cNvSpPr>
            <a:spLocks noGrp="1"/>
          </p:cNvSpPr>
          <p:nvPr>
            <p:ph idx="1"/>
          </p:nvPr>
        </p:nvSpPr>
        <p:spPr>
          <a:xfrm>
            <a:off x="609600" y="2040835"/>
            <a:ext cx="11463130" cy="4585252"/>
          </a:xfrm>
        </p:spPr>
        <p:txBody>
          <a:bodyPr>
            <a:normAutofit/>
          </a:bodyPr>
          <a:lstStyle/>
          <a:p>
            <a:pPr>
              <a:lnSpc>
                <a:spcPct val="150000"/>
              </a:lnSpc>
            </a:pPr>
            <a:r>
              <a:rPr lang="es-MX" b="1" u="sng" dirty="0"/>
              <a:t>La cultura:</a:t>
            </a:r>
          </a:p>
          <a:p>
            <a:pPr>
              <a:lnSpc>
                <a:spcPct val="150000"/>
              </a:lnSpc>
              <a:buFont typeface="Arial" panose="020B0604020202020204" pitchFamily="34" charset="0"/>
              <a:buChar char="•"/>
            </a:pPr>
            <a:r>
              <a:rPr lang="es-AR" dirty="0"/>
              <a:t> Es la forma como una persona ve el mundo;</a:t>
            </a:r>
          </a:p>
          <a:p>
            <a:pPr>
              <a:lnSpc>
                <a:spcPct val="150000"/>
              </a:lnSpc>
              <a:buFont typeface="Arial" panose="020B0604020202020204" pitchFamily="34" charset="0"/>
              <a:buChar char="•"/>
            </a:pPr>
            <a:r>
              <a:rPr lang="es-AR" dirty="0"/>
              <a:t> Está determinada por el conjunto de experiencias y valores que ésta acumula a lo largo de su existencia, lo cual determina su forma de sentir, pensar y actuar. </a:t>
            </a:r>
          </a:p>
          <a:p>
            <a:pPr>
              <a:lnSpc>
                <a:spcPct val="150000"/>
              </a:lnSpc>
              <a:buFont typeface="Arial" panose="020B0604020202020204" pitchFamily="34" charset="0"/>
              <a:buChar char="•"/>
            </a:pPr>
            <a:r>
              <a:rPr lang="es-AR" dirty="0"/>
              <a:t> El análisis de la cultura es importante no sólo para conocer la persona, sino también para comprender la forma de actuar de los protagonista, a fin de encontrar aspectos que puedan servir para solucionar el conflicto.</a:t>
            </a:r>
            <a:endParaRPr lang="es-MX" dirty="0"/>
          </a:p>
          <a:p>
            <a:endParaRPr lang="es-AR" dirty="0"/>
          </a:p>
        </p:txBody>
      </p:sp>
    </p:spTree>
    <p:extLst>
      <p:ext uri="{BB962C8B-B14F-4D97-AF65-F5344CB8AC3E}">
        <p14:creationId xmlns:p14="http://schemas.microsoft.com/office/powerpoint/2010/main" val="2723652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C7143F-B926-4B5E-915F-C13E634F951B}"/>
              </a:ext>
            </a:extLst>
          </p:cNvPr>
          <p:cNvSpPr>
            <a:spLocks noGrp="1"/>
          </p:cNvSpPr>
          <p:nvPr>
            <p:ph type="title"/>
          </p:nvPr>
        </p:nvSpPr>
        <p:spPr>
          <a:xfrm>
            <a:off x="1024128" y="834886"/>
            <a:ext cx="9720072" cy="861391"/>
          </a:xfrm>
        </p:spPr>
        <p:txBody>
          <a:bodyPr/>
          <a:lstStyle/>
          <a:p>
            <a:r>
              <a:rPr lang="es-MX" dirty="0"/>
              <a:t>Análisis (cultura)</a:t>
            </a:r>
            <a:endParaRPr lang="es-AR" dirty="0"/>
          </a:p>
        </p:txBody>
      </p:sp>
      <p:sp>
        <p:nvSpPr>
          <p:cNvPr id="3" name="Marcador de contenido 2">
            <a:extLst>
              <a:ext uri="{FF2B5EF4-FFF2-40B4-BE49-F238E27FC236}">
                <a16:creationId xmlns:a16="http://schemas.microsoft.com/office/drawing/2014/main" id="{4EC24980-CFA0-49B0-B558-107489C2B71C}"/>
              </a:ext>
            </a:extLst>
          </p:cNvPr>
          <p:cNvSpPr>
            <a:spLocks noGrp="1"/>
          </p:cNvSpPr>
          <p:nvPr>
            <p:ph idx="1"/>
          </p:nvPr>
        </p:nvSpPr>
        <p:spPr>
          <a:xfrm>
            <a:off x="490330" y="1921565"/>
            <a:ext cx="11383618" cy="4387795"/>
          </a:xfrm>
        </p:spPr>
        <p:txBody>
          <a:bodyPr/>
          <a:lstStyle/>
          <a:p>
            <a:pPr>
              <a:lnSpc>
                <a:spcPct val="150000"/>
              </a:lnSpc>
              <a:buFont typeface="Arial" panose="020B0604020202020204" pitchFamily="34" charset="0"/>
              <a:buChar char="•"/>
            </a:pPr>
            <a:r>
              <a:rPr lang="es-AR" dirty="0"/>
              <a:t> Puede variar al cambiar su actividad, lugar de trabajo, zona donde ubique su residencia;</a:t>
            </a:r>
          </a:p>
          <a:p>
            <a:pPr>
              <a:lnSpc>
                <a:spcPct val="150000"/>
              </a:lnSpc>
              <a:buFont typeface="Arial" panose="020B0604020202020204" pitchFamily="34" charset="0"/>
              <a:buChar char="•"/>
            </a:pPr>
            <a:r>
              <a:rPr lang="es-AR" dirty="0"/>
              <a:t>También puede cambiar a lo largo de su vida  al cambiar sus intereses básicos y por tanto sus necesidades. </a:t>
            </a:r>
          </a:p>
          <a:p>
            <a:pPr>
              <a:lnSpc>
                <a:spcPct val="150000"/>
              </a:lnSpc>
              <a:buFont typeface="Arial" panose="020B0604020202020204" pitchFamily="34" charset="0"/>
              <a:buChar char="•"/>
            </a:pPr>
            <a:r>
              <a:rPr lang="es-AR" dirty="0"/>
              <a:t>Pueden darse subculturas (por ej.: sucursales de una misma empresa, misma cultura organizacional, distintas subculturas dentro de la organización)</a:t>
            </a:r>
          </a:p>
          <a:p>
            <a:pPr>
              <a:lnSpc>
                <a:spcPct val="150000"/>
              </a:lnSpc>
              <a:buFont typeface="Arial" panose="020B0604020202020204" pitchFamily="34" charset="0"/>
              <a:buChar char="•"/>
            </a:pPr>
            <a:r>
              <a:rPr lang="es-AR" dirty="0"/>
              <a:t>La raza, la religión, las etnias, el sexo, ocupación, profesión, zona geográfica, situación socio económica y otros muchos aspectos más definen grupos culturales. </a:t>
            </a:r>
          </a:p>
        </p:txBody>
      </p:sp>
    </p:spTree>
    <p:extLst>
      <p:ext uri="{BB962C8B-B14F-4D97-AF65-F5344CB8AC3E}">
        <p14:creationId xmlns:p14="http://schemas.microsoft.com/office/powerpoint/2010/main" val="820964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4B8041-F74F-43B7-A9AF-A328E3CD0221}"/>
              </a:ext>
            </a:extLst>
          </p:cNvPr>
          <p:cNvSpPr>
            <a:spLocks noGrp="1"/>
          </p:cNvSpPr>
          <p:nvPr>
            <p:ph type="title"/>
          </p:nvPr>
        </p:nvSpPr>
        <p:spPr/>
        <p:txBody>
          <a:bodyPr/>
          <a:lstStyle/>
          <a:p>
            <a:r>
              <a:rPr lang="es-MX" dirty="0"/>
              <a:t>Fases </a:t>
            </a:r>
            <a:endParaRPr lang="es-AR" dirty="0"/>
          </a:p>
        </p:txBody>
      </p:sp>
      <p:sp>
        <p:nvSpPr>
          <p:cNvPr id="3" name="Marcador de contenido 2">
            <a:extLst>
              <a:ext uri="{FF2B5EF4-FFF2-40B4-BE49-F238E27FC236}">
                <a16:creationId xmlns:a16="http://schemas.microsoft.com/office/drawing/2014/main" id="{4B33FD30-8E9F-4765-9D10-A79B66F69346}"/>
              </a:ext>
            </a:extLst>
          </p:cNvPr>
          <p:cNvSpPr>
            <a:spLocks noGrp="1"/>
          </p:cNvSpPr>
          <p:nvPr>
            <p:ph idx="1"/>
          </p:nvPr>
        </p:nvSpPr>
        <p:spPr>
          <a:xfrm>
            <a:off x="516835" y="1736036"/>
            <a:ext cx="11423373" cy="5121964"/>
          </a:xfrm>
        </p:spPr>
        <p:txBody>
          <a:bodyPr>
            <a:normAutofit/>
          </a:bodyPr>
          <a:lstStyle/>
          <a:p>
            <a:pPr marL="0" indent="0">
              <a:lnSpc>
                <a:spcPct val="150000"/>
              </a:lnSpc>
              <a:buNone/>
            </a:pPr>
            <a:r>
              <a:rPr lang="es-MX" b="1" u="sng" dirty="0"/>
              <a:t>2- Causas o fuentes:</a:t>
            </a:r>
          </a:p>
          <a:p>
            <a:pPr>
              <a:lnSpc>
                <a:spcPct val="150000"/>
              </a:lnSpc>
              <a:buFont typeface="Arial" panose="020B0604020202020204" pitchFamily="34" charset="0"/>
              <a:buChar char="•"/>
            </a:pPr>
            <a:r>
              <a:rPr lang="es-AR" dirty="0"/>
              <a:t> Todo aquello que ha podido originar o motivar el conflicto. ¿Cuál es el motivo de este conflicto?</a:t>
            </a:r>
          </a:p>
          <a:p>
            <a:pPr>
              <a:lnSpc>
                <a:spcPct val="150000"/>
              </a:lnSpc>
              <a:buFont typeface="Arial" panose="020B0604020202020204" pitchFamily="34" charset="0"/>
              <a:buChar char="•"/>
            </a:pPr>
            <a:r>
              <a:rPr lang="es-AR" dirty="0"/>
              <a:t> Puede originarse por una gran cantidad de factores clasificados de distintas maneras. Esto es:</a:t>
            </a:r>
          </a:p>
          <a:p>
            <a:pPr>
              <a:lnSpc>
                <a:spcPct val="150000"/>
              </a:lnSpc>
              <a:buFont typeface="Arial" panose="020B0604020202020204" pitchFamily="34" charset="0"/>
              <a:buChar char="•"/>
            </a:pPr>
            <a:r>
              <a:rPr lang="es-AR" dirty="0"/>
              <a:t>Clasificación en tres grupos propuesta por S. Robbins, en los cuales ubica las posibles causas de un conflicto:</a:t>
            </a:r>
          </a:p>
          <a:p>
            <a:pPr marL="0" indent="0">
              <a:lnSpc>
                <a:spcPct val="150000"/>
              </a:lnSpc>
              <a:buNone/>
            </a:pPr>
            <a:r>
              <a:rPr lang="es-AR" b="1" dirty="0"/>
              <a:t>- Las personales</a:t>
            </a:r>
            <a:r>
              <a:rPr lang="es-AR" dirty="0">
                <a:sym typeface="Wingdings" panose="05000000000000000000" pitchFamily="2" charset="2"/>
              </a:rPr>
              <a:t> valores individuales, características de la personalidad, temperamento, el modo de ser y las diferencias individuales. Percepciones, emociones, deseos, expectativas, celos, envidia, necesidad de pertenencia, etc. </a:t>
            </a:r>
            <a:endParaRPr lang="es-AR" dirty="0"/>
          </a:p>
          <a:p>
            <a:pPr marL="0" indent="0">
              <a:buNone/>
            </a:pPr>
            <a:endParaRPr lang="es-MX" b="1" u="sng" dirty="0"/>
          </a:p>
          <a:p>
            <a:pPr marL="0" indent="0">
              <a:buNone/>
            </a:pPr>
            <a:endParaRPr lang="es-AR" dirty="0"/>
          </a:p>
        </p:txBody>
      </p:sp>
    </p:spTree>
    <p:extLst>
      <p:ext uri="{BB962C8B-B14F-4D97-AF65-F5344CB8AC3E}">
        <p14:creationId xmlns:p14="http://schemas.microsoft.com/office/powerpoint/2010/main" val="26284783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2603C2-8563-4848-AD85-1B62C1CE7A79}"/>
              </a:ext>
            </a:extLst>
          </p:cNvPr>
          <p:cNvSpPr>
            <a:spLocks noGrp="1"/>
          </p:cNvSpPr>
          <p:nvPr>
            <p:ph type="title"/>
          </p:nvPr>
        </p:nvSpPr>
        <p:spPr>
          <a:xfrm>
            <a:off x="1024128" y="821634"/>
            <a:ext cx="9720072" cy="887895"/>
          </a:xfrm>
        </p:spPr>
        <p:txBody>
          <a:bodyPr/>
          <a:lstStyle/>
          <a:p>
            <a:r>
              <a:rPr lang="es-MX" dirty="0"/>
              <a:t>Causas o fuentes</a:t>
            </a:r>
            <a:endParaRPr lang="es-AR" dirty="0"/>
          </a:p>
        </p:txBody>
      </p:sp>
      <p:sp>
        <p:nvSpPr>
          <p:cNvPr id="3" name="Marcador de contenido 2">
            <a:extLst>
              <a:ext uri="{FF2B5EF4-FFF2-40B4-BE49-F238E27FC236}">
                <a16:creationId xmlns:a16="http://schemas.microsoft.com/office/drawing/2014/main" id="{63D4F846-C685-40F9-A994-AFAC6437CF57}"/>
              </a:ext>
            </a:extLst>
          </p:cNvPr>
          <p:cNvSpPr>
            <a:spLocks noGrp="1"/>
          </p:cNvSpPr>
          <p:nvPr>
            <p:ph idx="1"/>
          </p:nvPr>
        </p:nvSpPr>
        <p:spPr>
          <a:xfrm>
            <a:off x="516835" y="2040835"/>
            <a:ext cx="11582399" cy="4664765"/>
          </a:xfrm>
        </p:spPr>
        <p:txBody>
          <a:bodyPr/>
          <a:lstStyle/>
          <a:p>
            <a:pPr>
              <a:lnSpc>
                <a:spcPct val="150000"/>
              </a:lnSpc>
            </a:pPr>
            <a:r>
              <a:rPr lang="es-AR" b="1" dirty="0"/>
              <a:t>- Las derivadas de las comunicaciones</a:t>
            </a:r>
            <a:r>
              <a:rPr lang="es-AR" dirty="0">
                <a:sym typeface="Wingdings" panose="05000000000000000000" pitchFamily="2" charset="2"/>
              </a:rPr>
              <a:t> malentendidos, desinformación, problemas semánticos, mentiras o engaños, gestos y actitudes que forman parte del lenguaje corporal, las comunicaciones poco claras o transmitidas a través de terceros (teléfono malogrado), etc. </a:t>
            </a:r>
            <a:endParaRPr lang="es-AR" dirty="0"/>
          </a:p>
          <a:p>
            <a:pPr>
              <a:lnSpc>
                <a:spcPct val="150000"/>
              </a:lnSpc>
            </a:pPr>
            <a:r>
              <a:rPr lang="es-AR" b="1" dirty="0"/>
              <a:t>- Las estructurales o del entorno</a:t>
            </a:r>
            <a:r>
              <a:rPr lang="es-AR" dirty="0">
                <a:sym typeface="Wingdings" panose="05000000000000000000" pitchFamily="2" charset="2"/>
              </a:rPr>
              <a:t> disposiciones legales (</a:t>
            </a:r>
            <a:r>
              <a:rPr lang="es-AR" dirty="0" err="1">
                <a:sym typeface="Wingdings" panose="05000000000000000000" pitchFamily="2" charset="2"/>
              </a:rPr>
              <a:t>p.e</a:t>
            </a:r>
            <a:r>
              <a:rPr lang="es-AR" dirty="0">
                <a:sym typeface="Wingdings" panose="05000000000000000000" pitchFamily="2" charset="2"/>
              </a:rPr>
              <a:t>. el despido arbitrario y su secuela, la desocupación); la política tributaria del País; la falta de trabajo, la baja calidad del servicio de salud a cargo del Estado o la seguridad social; condiciones inseguras de trabajo (hacen peligrar la salud del trabajador); la escasez  de recursos; el sistema de reconocimiento o premiación en el trabajo (puede generar insatisfacción si se percibe injusticia); etc.</a:t>
            </a:r>
            <a:endParaRPr lang="es-AR" dirty="0"/>
          </a:p>
        </p:txBody>
      </p:sp>
    </p:spTree>
    <p:extLst>
      <p:ext uri="{BB962C8B-B14F-4D97-AF65-F5344CB8AC3E}">
        <p14:creationId xmlns:p14="http://schemas.microsoft.com/office/powerpoint/2010/main" val="1489651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07C7AC-ECA7-421C-B7C2-64E3F88484E4}"/>
              </a:ext>
            </a:extLst>
          </p:cNvPr>
          <p:cNvSpPr>
            <a:spLocks noGrp="1"/>
          </p:cNvSpPr>
          <p:nvPr>
            <p:ph type="title"/>
          </p:nvPr>
        </p:nvSpPr>
        <p:spPr>
          <a:xfrm>
            <a:off x="1024128" y="878304"/>
            <a:ext cx="9720072" cy="842211"/>
          </a:xfrm>
        </p:spPr>
        <p:txBody>
          <a:bodyPr/>
          <a:lstStyle/>
          <a:p>
            <a:r>
              <a:rPr lang="es-MX" dirty="0"/>
              <a:t>fases</a:t>
            </a:r>
            <a:endParaRPr lang="es-AR" dirty="0"/>
          </a:p>
        </p:txBody>
      </p:sp>
      <p:sp>
        <p:nvSpPr>
          <p:cNvPr id="3" name="Marcador de contenido 2">
            <a:extLst>
              <a:ext uri="{FF2B5EF4-FFF2-40B4-BE49-F238E27FC236}">
                <a16:creationId xmlns:a16="http://schemas.microsoft.com/office/drawing/2014/main" id="{7786DD82-B58A-4D3A-9C7B-65CEB6E6D9A1}"/>
              </a:ext>
            </a:extLst>
          </p:cNvPr>
          <p:cNvSpPr>
            <a:spLocks noGrp="1"/>
          </p:cNvSpPr>
          <p:nvPr>
            <p:ph idx="1"/>
          </p:nvPr>
        </p:nvSpPr>
        <p:spPr>
          <a:xfrm>
            <a:off x="180474" y="1925053"/>
            <a:ext cx="11827042" cy="4716379"/>
          </a:xfrm>
        </p:spPr>
        <p:txBody>
          <a:bodyPr>
            <a:normAutofit/>
          </a:bodyPr>
          <a:lstStyle/>
          <a:p>
            <a:pPr>
              <a:lnSpc>
                <a:spcPct val="150000"/>
              </a:lnSpc>
            </a:pPr>
            <a:r>
              <a:rPr lang="es-MX" b="1" u="sng" dirty="0"/>
              <a:t>3- El conocimiento y la personalización:</a:t>
            </a:r>
          </a:p>
          <a:p>
            <a:pPr>
              <a:lnSpc>
                <a:spcPct val="150000"/>
              </a:lnSpc>
            </a:pPr>
            <a:r>
              <a:rPr lang="es-AR" dirty="0"/>
              <a:t>Para que el conflicto suceda, la causa tiene que ser percibida y sentida como algo que afecta de manera negativa los intereses y necesidades de las partes.</a:t>
            </a:r>
          </a:p>
          <a:p>
            <a:pPr>
              <a:lnSpc>
                <a:spcPct val="150000"/>
              </a:lnSpc>
            </a:pPr>
            <a:r>
              <a:rPr lang="es-AR" dirty="0"/>
              <a:t>Robbins</a:t>
            </a:r>
            <a:r>
              <a:rPr lang="es-AR" dirty="0">
                <a:sym typeface="Wingdings" panose="05000000000000000000" pitchFamily="2" charset="2"/>
              </a:rPr>
              <a:t> es el punto donde se suelen definir las cuestiones del conflicto; donde las partes deciden de qué trata el conflicto. Es medular porque la forma en que se defina un conflicto indicará, en gran medida, el tipo de resultados que podrían resolverlo.” </a:t>
            </a:r>
          </a:p>
          <a:p>
            <a:pPr>
              <a:lnSpc>
                <a:spcPct val="150000"/>
              </a:lnSpc>
            </a:pPr>
            <a:r>
              <a:rPr lang="es-AR" dirty="0"/>
              <a:t>Las emociones contribuyen a dar forma a las percepciones y éstas pueden desencadenar  el conflicto.</a:t>
            </a:r>
          </a:p>
        </p:txBody>
      </p:sp>
    </p:spTree>
    <p:extLst>
      <p:ext uri="{BB962C8B-B14F-4D97-AF65-F5344CB8AC3E}">
        <p14:creationId xmlns:p14="http://schemas.microsoft.com/office/powerpoint/2010/main" val="5273294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70A57E-EB46-4023-B078-28A710059711}"/>
              </a:ext>
            </a:extLst>
          </p:cNvPr>
          <p:cNvSpPr>
            <a:spLocks noGrp="1"/>
          </p:cNvSpPr>
          <p:nvPr>
            <p:ph type="title"/>
          </p:nvPr>
        </p:nvSpPr>
        <p:spPr>
          <a:xfrm>
            <a:off x="1024128" y="926432"/>
            <a:ext cx="9720072" cy="709863"/>
          </a:xfrm>
        </p:spPr>
        <p:txBody>
          <a:bodyPr>
            <a:normAutofit fontScale="90000"/>
          </a:bodyPr>
          <a:lstStyle/>
          <a:p>
            <a:r>
              <a:rPr lang="es-MX" dirty="0"/>
              <a:t>Tipos de conflictos</a:t>
            </a:r>
            <a:endParaRPr lang="es-AR" dirty="0"/>
          </a:p>
        </p:txBody>
      </p:sp>
      <p:sp>
        <p:nvSpPr>
          <p:cNvPr id="3" name="Marcador de contenido 2">
            <a:extLst>
              <a:ext uri="{FF2B5EF4-FFF2-40B4-BE49-F238E27FC236}">
                <a16:creationId xmlns:a16="http://schemas.microsoft.com/office/drawing/2014/main" id="{1C586138-8162-4F3D-8E22-B6C014CF3A36}"/>
              </a:ext>
            </a:extLst>
          </p:cNvPr>
          <p:cNvSpPr>
            <a:spLocks noGrp="1"/>
          </p:cNvSpPr>
          <p:nvPr>
            <p:ph idx="1"/>
          </p:nvPr>
        </p:nvSpPr>
        <p:spPr>
          <a:xfrm>
            <a:off x="517358" y="1937084"/>
            <a:ext cx="11538284" cy="4812632"/>
          </a:xfrm>
        </p:spPr>
        <p:txBody>
          <a:bodyPr>
            <a:normAutofit lnSpcReduction="10000"/>
          </a:bodyPr>
          <a:lstStyle/>
          <a:p>
            <a:pPr>
              <a:lnSpc>
                <a:spcPct val="150000"/>
              </a:lnSpc>
              <a:buFont typeface="Wingdings" panose="05000000000000000000" pitchFamily="2" charset="2"/>
              <a:buChar char="q"/>
            </a:pPr>
            <a:r>
              <a:rPr lang="es-AR" b="1" dirty="0"/>
              <a:t>Conflictos Irreales:</a:t>
            </a:r>
          </a:p>
          <a:p>
            <a:pPr>
              <a:lnSpc>
                <a:spcPct val="150000"/>
              </a:lnSpc>
              <a:buFont typeface="Wingdings" panose="05000000000000000000" pitchFamily="2" charset="2"/>
              <a:buChar char="§"/>
            </a:pPr>
            <a:r>
              <a:rPr lang="es-AR" dirty="0"/>
              <a:t> Son ocasionados por problemas de comunicación y de percepciones.</a:t>
            </a:r>
          </a:p>
          <a:p>
            <a:pPr>
              <a:lnSpc>
                <a:spcPct val="150000"/>
              </a:lnSpc>
              <a:buFont typeface="Wingdings" panose="05000000000000000000" pitchFamily="2" charset="2"/>
              <a:buChar char="§"/>
            </a:pPr>
            <a:r>
              <a:rPr lang="es-AR" dirty="0"/>
              <a:t> Puede resultar su solución bastante manejable con sólo aclarar los malos entendidos, mejorar la comunicación, etc.</a:t>
            </a:r>
          </a:p>
          <a:p>
            <a:pPr>
              <a:lnSpc>
                <a:spcPct val="150000"/>
              </a:lnSpc>
              <a:buFont typeface="Wingdings" panose="05000000000000000000" pitchFamily="2" charset="2"/>
              <a:buChar char="§"/>
            </a:pPr>
            <a:r>
              <a:rPr lang="es-AR" dirty="0"/>
              <a:t> Las cosas y los hechos no siempre son percibidos de igual manera por dos o más personas. (prejuicios)</a:t>
            </a:r>
          </a:p>
          <a:p>
            <a:pPr>
              <a:lnSpc>
                <a:spcPct val="150000"/>
              </a:lnSpc>
              <a:buFont typeface="Wingdings" panose="05000000000000000000" pitchFamily="2" charset="2"/>
              <a:buChar char="§"/>
            </a:pPr>
            <a:r>
              <a:rPr lang="es-AR" dirty="0"/>
              <a:t> Cuando las causas se ubican en el campo de las percepciones (que desencadenan sentimientos y emociones) son de más difícil solución.</a:t>
            </a:r>
          </a:p>
          <a:p>
            <a:endParaRPr lang="es-AR" dirty="0"/>
          </a:p>
        </p:txBody>
      </p:sp>
    </p:spTree>
    <p:extLst>
      <p:ext uri="{BB962C8B-B14F-4D97-AF65-F5344CB8AC3E}">
        <p14:creationId xmlns:p14="http://schemas.microsoft.com/office/powerpoint/2010/main" val="256662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444B30-0160-48B6-BD6C-E3524687560D}"/>
              </a:ext>
            </a:extLst>
          </p:cNvPr>
          <p:cNvSpPr>
            <a:spLocks noGrp="1"/>
          </p:cNvSpPr>
          <p:nvPr>
            <p:ph type="title"/>
          </p:nvPr>
        </p:nvSpPr>
        <p:spPr>
          <a:xfrm>
            <a:off x="1024128" y="926432"/>
            <a:ext cx="9720072" cy="782052"/>
          </a:xfrm>
        </p:spPr>
        <p:txBody>
          <a:bodyPr/>
          <a:lstStyle/>
          <a:p>
            <a:r>
              <a:rPr lang="es-MX" dirty="0"/>
              <a:t>Tipos </a:t>
            </a:r>
            <a:endParaRPr lang="es-AR" dirty="0"/>
          </a:p>
        </p:txBody>
      </p:sp>
      <p:sp>
        <p:nvSpPr>
          <p:cNvPr id="3" name="Marcador de contenido 2">
            <a:extLst>
              <a:ext uri="{FF2B5EF4-FFF2-40B4-BE49-F238E27FC236}">
                <a16:creationId xmlns:a16="http://schemas.microsoft.com/office/drawing/2014/main" id="{D313D862-4B79-4BF2-AA94-83DAB4F4B73E}"/>
              </a:ext>
            </a:extLst>
          </p:cNvPr>
          <p:cNvSpPr>
            <a:spLocks noGrp="1"/>
          </p:cNvSpPr>
          <p:nvPr>
            <p:ph idx="1"/>
          </p:nvPr>
        </p:nvSpPr>
        <p:spPr/>
        <p:txBody>
          <a:bodyPr/>
          <a:lstStyle/>
          <a:p>
            <a:pPr>
              <a:buFont typeface="Wingdings" panose="05000000000000000000" pitchFamily="2" charset="2"/>
              <a:buChar char="q"/>
            </a:pPr>
            <a:r>
              <a:rPr lang="es-AR" b="1" u="sng" dirty="0"/>
              <a:t>Conflictos reales:</a:t>
            </a:r>
          </a:p>
          <a:p>
            <a:pPr>
              <a:buFont typeface="Wingdings" panose="05000000000000000000" pitchFamily="2" charset="2"/>
              <a:buChar char="§"/>
            </a:pPr>
            <a:r>
              <a:rPr lang="es-AR" dirty="0"/>
              <a:t> Se derivan de causas estructurales o del entorno (económicas, legales, condiciones de trabajo, ruidos molestos, posesión irregular de bienes, etc.)</a:t>
            </a:r>
          </a:p>
          <a:p>
            <a:endParaRPr lang="es-AR" dirty="0"/>
          </a:p>
        </p:txBody>
      </p:sp>
    </p:spTree>
    <p:extLst>
      <p:ext uri="{BB962C8B-B14F-4D97-AF65-F5344CB8AC3E}">
        <p14:creationId xmlns:p14="http://schemas.microsoft.com/office/powerpoint/2010/main" val="118907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E82EDA-22D5-42B2-956B-443A3DE20202}"/>
              </a:ext>
            </a:extLst>
          </p:cNvPr>
          <p:cNvSpPr>
            <a:spLocks noGrp="1"/>
          </p:cNvSpPr>
          <p:nvPr>
            <p:ph type="title"/>
          </p:nvPr>
        </p:nvSpPr>
        <p:spPr>
          <a:xfrm>
            <a:off x="1024128" y="834887"/>
            <a:ext cx="9720072" cy="781878"/>
          </a:xfrm>
        </p:spPr>
        <p:txBody>
          <a:bodyPr/>
          <a:lstStyle/>
          <a:p>
            <a:r>
              <a:rPr lang="es-MX" dirty="0"/>
              <a:t>conflicto</a:t>
            </a:r>
            <a:endParaRPr lang="es-AR" dirty="0"/>
          </a:p>
        </p:txBody>
      </p:sp>
      <p:sp>
        <p:nvSpPr>
          <p:cNvPr id="3" name="Marcador de contenido 2">
            <a:extLst>
              <a:ext uri="{FF2B5EF4-FFF2-40B4-BE49-F238E27FC236}">
                <a16:creationId xmlns:a16="http://schemas.microsoft.com/office/drawing/2014/main" id="{02603156-5001-4DBF-8161-9BF211BEF1B2}"/>
              </a:ext>
            </a:extLst>
          </p:cNvPr>
          <p:cNvSpPr>
            <a:spLocks noGrp="1"/>
          </p:cNvSpPr>
          <p:nvPr>
            <p:ph idx="1"/>
          </p:nvPr>
        </p:nvSpPr>
        <p:spPr>
          <a:xfrm>
            <a:off x="503583" y="1908313"/>
            <a:ext cx="11476382" cy="4810539"/>
          </a:xfrm>
        </p:spPr>
        <p:txBody>
          <a:bodyPr>
            <a:normAutofit lnSpcReduction="10000"/>
          </a:bodyPr>
          <a:lstStyle/>
          <a:p>
            <a:pPr>
              <a:lnSpc>
                <a:spcPct val="150000"/>
              </a:lnSpc>
              <a:buFont typeface="Wingdings" panose="05000000000000000000" pitchFamily="2" charset="2"/>
              <a:buChar char="Ø"/>
            </a:pPr>
            <a:r>
              <a:rPr lang="es-MX" sz="2400" dirty="0"/>
              <a:t>Etimología</a:t>
            </a:r>
            <a:r>
              <a:rPr lang="es-MX" sz="2400" dirty="0">
                <a:sym typeface="Wingdings" panose="05000000000000000000" pitchFamily="2" charset="2"/>
              </a:rPr>
              <a:t></a:t>
            </a:r>
            <a:r>
              <a:rPr lang="es-AR" sz="2400" dirty="0">
                <a:sym typeface="Wingdings" panose="05000000000000000000" pitchFamily="2" charset="2"/>
              </a:rPr>
              <a:t>procede de la voz latina </a:t>
            </a:r>
            <a:r>
              <a:rPr lang="es-AR" sz="2400" dirty="0" err="1">
                <a:sym typeface="Wingdings" panose="05000000000000000000" pitchFamily="2" charset="2"/>
              </a:rPr>
              <a:t>CONFLICTUS</a:t>
            </a:r>
            <a:r>
              <a:rPr lang="es-AR" sz="2400" dirty="0">
                <a:sym typeface="Wingdings" panose="05000000000000000000" pitchFamily="2" charset="2"/>
              </a:rPr>
              <a:t> que significa lo más recio de un combate. </a:t>
            </a:r>
          </a:p>
          <a:p>
            <a:pPr>
              <a:lnSpc>
                <a:spcPct val="150000"/>
              </a:lnSpc>
              <a:buFont typeface="Wingdings" panose="05000000000000000000" pitchFamily="2" charset="2"/>
              <a:buChar char="Ø"/>
            </a:pPr>
            <a:r>
              <a:rPr lang="es-AR" sz="2400" dirty="0">
                <a:sym typeface="Wingdings" panose="05000000000000000000" pitchFamily="2" charset="2"/>
              </a:rPr>
              <a:t>Antagonismo, pugna, oposición, combate. Angustia de ánimo, apuro, situación desgraciada y de difícil salida.</a:t>
            </a:r>
          </a:p>
          <a:p>
            <a:pPr>
              <a:lnSpc>
                <a:spcPct val="150000"/>
              </a:lnSpc>
              <a:buFont typeface="Wingdings" panose="05000000000000000000" pitchFamily="2" charset="2"/>
              <a:buChar char="Ø"/>
            </a:pPr>
            <a:r>
              <a:rPr lang="es-AR" sz="2400" dirty="0">
                <a:sym typeface="Wingdings" panose="05000000000000000000" pitchFamily="2" charset="2"/>
              </a:rPr>
              <a:t>Implica posiciones antagónicas y oposición de intereses.</a:t>
            </a:r>
            <a:r>
              <a:rPr lang="es-MX" sz="2400" dirty="0">
                <a:sym typeface="Wingdings" panose="05000000000000000000" pitchFamily="2" charset="2"/>
              </a:rPr>
              <a:t> </a:t>
            </a:r>
          </a:p>
          <a:p>
            <a:pPr>
              <a:lnSpc>
                <a:spcPct val="150000"/>
              </a:lnSpc>
              <a:buFont typeface="Wingdings" panose="05000000000000000000" pitchFamily="2" charset="2"/>
              <a:buChar char="Ø"/>
            </a:pPr>
            <a:r>
              <a:rPr lang="es-AR" sz="2400" dirty="0"/>
              <a:t>“Un proceso que se inicia cuando una parte percibe que otra la ha afectado de manera negativa o que está a punto de afectar de manera negativa, alguno de sus intereses” (Stephen Robbins)</a:t>
            </a:r>
          </a:p>
        </p:txBody>
      </p:sp>
    </p:spTree>
    <p:extLst>
      <p:ext uri="{BB962C8B-B14F-4D97-AF65-F5344CB8AC3E}">
        <p14:creationId xmlns:p14="http://schemas.microsoft.com/office/powerpoint/2010/main" val="528860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8E88FD-2272-4A1B-ADF7-DCC2EE9420FF}"/>
              </a:ext>
            </a:extLst>
          </p:cNvPr>
          <p:cNvSpPr>
            <a:spLocks noGrp="1"/>
          </p:cNvSpPr>
          <p:nvPr>
            <p:ph type="title"/>
          </p:nvPr>
        </p:nvSpPr>
        <p:spPr>
          <a:xfrm>
            <a:off x="1024128" y="1058779"/>
            <a:ext cx="9720072" cy="577516"/>
          </a:xfrm>
        </p:spPr>
        <p:txBody>
          <a:bodyPr>
            <a:normAutofit fontScale="90000"/>
          </a:bodyPr>
          <a:lstStyle/>
          <a:p>
            <a:r>
              <a:rPr lang="es-MX" dirty="0"/>
              <a:t>fases</a:t>
            </a:r>
            <a:endParaRPr lang="es-AR" dirty="0"/>
          </a:p>
        </p:txBody>
      </p:sp>
      <p:sp>
        <p:nvSpPr>
          <p:cNvPr id="3" name="Marcador de contenido 2">
            <a:extLst>
              <a:ext uri="{FF2B5EF4-FFF2-40B4-BE49-F238E27FC236}">
                <a16:creationId xmlns:a16="http://schemas.microsoft.com/office/drawing/2014/main" id="{43127804-6694-4AB4-B1F9-49F45872E55C}"/>
              </a:ext>
            </a:extLst>
          </p:cNvPr>
          <p:cNvSpPr>
            <a:spLocks noGrp="1"/>
          </p:cNvSpPr>
          <p:nvPr>
            <p:ph idx="1"/>
          </p:nvPr>
        </p:nvSpPr>
        <p:spPr>
          <a:xfrm>
            <a:off x="385012" y="1997243"/>
            <a:ext cx="11586410" cy="4668252"/>
          </a:xfrm>
        </p:spPr>
        <p:txBody>
          <a:bodyPr>
            <a:normAutofit fontScale="92500"/>
          </a:bodyPr>
          <a:lstStyle/>
          <a:p>
            <a:pPr>
              <a:lnSpc>
                <a:spcPct val="150000"/>
              </a:lnSpc>
            </a:pPr>
            <a:r>
              <a:rPr lang="es-MX" b="1" u="sng" dirty="0"/>
              <a:t>4- Creencias o formas de actuar: </a:t>
            </a:r>
          </a:p>
          <a:p>
            <a:pPr>
              <a:lnSpc>
                <a:spcPct val="150000"/>
              </a:lnSpc>
            </a:pPr>
            <a:r>
              <a:rPr lang="es-AR" dirty="0"/>
              <a:t>Desenlace que podría tener el conflicto. Considera al estilo que generalmente  tienen las personas de actuar para resolver sus problemas o discrepancias. </a:t>
            </a:r>
          </a:p>
          <a:p>
            <a:pPr>
              <a:lnSpc>
                <a:spcPct val="150000"/>
              </a:lnSpc>
            </a:pPr>
            <a:r>
              <a:rPr lang="es-AR" dirty="0"/>
              <a:t>El conciliador tiene que evaluar la disposición que tienen las partes para prever como se resolverá el conflicto. </a:t>
            </a:r>
          </a:p>
          <a:p>
            <a:pPr>
              <a:lnSpc>
                <a:spcPct val="150000"/>
              </a:lnSpc>
            </a:pPr>
            <a:r>
              <a:rPr lang="es-AR" dirty="0"/>
              <a:t>Influencian aspectos culturales de cada una de las personas, que condicionan la forma de sentir, de ver y actuar de las personas.</a:t>
            </a:r>
          </a:p>
          <a:p>
            <a:pPr>
              <a:lnSpc>
                <a:spcPct val="150000"/>
              </a:lnSpc>
            </a:pPr>
            <a:r>
              <a:rPr lang="es-AR" dirty="0"/>
              <a:t>La solución de un conflicto depende mucho, no sólo de los aspectos culturales de las partes, sino también del medio donde se dé el conflicto. </a:t>
            </a:r>
            <a:endParaRPr lang="es-AR" b="1" u="sng" dirty="0"/>
          </a:p>
        </p:txBody>
      </p:sp>
    </p:spTree>
    <p:extLst>
      <p:ext uri="{BB962C8B-B14F-4D97-AF65-F5344CB8AC3E}">
        <p14:creationId xmlns:p14="http://schemas.microsoft.com/office/powerpoint/2010/main" val="20207102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8CA4DA-EC16-415A-B682-BF5DEAAF1CA1}"/>
              </a:ext>
            </a:extLst>
          </p:cNvPr>
          <p:cNvSpPr>
            <a:spLocks noGrp="1"/>
          </p:cNvSpPr>
          <p:nvPr>
            <p:ph type="title"/>
          </p:nvPr>
        </p:nvSpPr>
        <p:spPr/>
        <p:txBody>
          <a:bodyPr/>
          <a:lstStyle/>
          <a:p>
            <a:r>
              <a:rPr lang="es-MX" dirty="0"/>
              <a:t>fases</a:t>
            </a:r>
            <a:endParaRPr lang="es-AR" dirty="0"/>
          </a:p>
        </p:txBody>
      </p:sp>
      <p:sp>
        <p:nvSpPr>
          <p:cNvPr id="3" name="Marcador de contenido 2">
            <a:extLst>
              <a:ext uri="{FF2B5EF4-FFF2-40B4-BE49-F238E27FC236}">
                <a16:creationId xmlns:a16="http://schemas.microsoft.com/office/drawing/2014/main" id="{9EEA0666-A0D2-4F76-B574-4ABBE4E99DC1}"/>
              </a:ext>
            </a:extLst>
          </p:cNvPr>
          <p:cNvSpPr>
            <a:spLocks noGrp="1"/>
          </p:cNvSpPr>
          <p:nvPr>
            <p:ph idx="1"/>
          </p:nvPr>
        </p:nvSpPr>
        <p:spPr>
          <a:xfrm>
            <a:off x="360947" y="1864895"/>
            <a:ext cx="11682663" cy="4800600"/>
          </a:xfrm>
        </p:spPr>
        <p:txBody>
          <a:bodyPr/>
          <a:lstStyle/>
          <a:p>
            <a:r>
              <a:rPr lang="es-AR" b="1" u="sng" dirty="0"/>
              <a:t>Estrategias de solución de un conflicto:</a:t>
            </a:r>
          </a:p>
          <a:p>
            <a:endParaRPr lang="es-AR" b="1" u="sng" dirty="0"/>
          </a:p>
          <a:p>
            <a:pPr>
              <a:buFont typeface="Arial" panose="020B0604020202020204" pitchFamily="34" charset="0"/>
              <a:buChar char="•"/>
            </a:pPr>
            <a:r>
              <a:rPr lang="es-AR" dirty="0"/>
              <a:t>La competencia.</a:t>
            </a:r>
          </a:p>
          <a:p>
            <a:pPr>
              <a:buFont typeface="Arial" panose="020B0604020202020204" pitchFamily="34" charset="0"/>
              <a:buChar char="•"/>
            </a:pPr>
            <a:r>
              <a:rPr lang="es-AR" dirty="0"/>
              <a:t>El evitamiento.</a:t>
            </a:r>
          </a:p>
          <a:p>
            <a:pPr>
              <a:buFont typeface="Arial" panose="020B0604020202020204" pitchFamily="34" charset="0"/>
              <a:buChar char="•"/>
            </a:pPr>
            <a:r>
              <a:rPr lang="es-AR" dirty="0"/>
              <a:t>La adaptación.</a:t>
            </a:r>
          </a:p>
          <a:p>
            <a:pPr>
              <a:buFont typeface="Arial" panose="020B0604020202020204" pitchFamily="34" charset="0"/>
              <a:buChar char="•"/>
            </a:pPr>
            <a:r>
              <a:rPr lang="es-AR" dirty="0"/>
              <a:t>El compromiso negociado.</a:t>
            </a:r>
          </a:p>
          <a:p>
            <a:pPr>
              <a:buFont typeface="Arial" panose="020B0604020202020204" pitchFamily="34" charset="0"/>
              <a:buChar char="•"/>
            </a:pPr>
            <a:r>
              <a:rPr lang="es-AR" dirty="0"/>
              <a:t>La cooperación..</a:t>
            </a:r>
          </a:p>
          <a:p>
            <a:pPr>
              <a:buFont typeface="Arial" panose="020B0604020202020204" pitchFamily="34" charset="0"/>
              <a:buChar char="•"/>
            </a:pPr>
            <a:r>
              <a:rPr lang="es-AR" dirty="0"/>
              <a:t>La competencia</a:t>
            </a:r>
          </a:p>
          <a:p>
            <a:endParaRPr lang="es-AR" dirty="0"/>
          </a:p>
        </p:txBody>
      </p:sp>
    </p:spTree>
    <p:extLst>
      <p:ext uri="{BB962C8B-B14F-4D97-AF65-F5344CB8AC3E}">
        <p14:creationId xmlns:p14="http://schemas.microsoft.com/office/powerpoint/2010/main" val="34438632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0FE809-338C-4096-B692-44B19B84743C}"/>
              </a:ext>
            </a:extLst>
          </p:cNvPr>
          <p:cNvSpPr>
            <a:spLocks noGrp="1"/>
          </p:cNvSpPr>
          <p:nvPr>
            <p:ph type="title"/>
          </p:nvPr>
        </p:nvSpPr>
        <p:spPr/>
        <p:txBody>
          <a:bodyPr/>
          <a:lstStyle/>
          <a:p>
            <a:r>
              <a:rPr lang="es-MX" dirty="0"/>
              <a:t>Fase 6</a:t>
            </a:r>
            <a:endParaRPr lang="es-AR" dirty="0"/>
          </a:p>
        </p:txBody>
      </p:sp>
      <p:sp>
        <p:nvSpPr>
          <p:cNvPr id="3" name="Marcador de contenido 2">
            <a:extLst>
              <a:ext uri="{FF2B5EF4-FFF2-40B4-BE49-F238E27FC236}">
                <a16:creationId xmlns:a16="http://schemas.microsoft.com/office/drawing/2014/main" id="{9B329516-0B73-45DB-A95B-3E12744D8C95}"/>
              </a:ext>
            </a:extLst>
          </p:cNvPr>
          <p:cNvSpPr>
            <a:spLocks noGrp="1"/>
          </p:cNvSpPr>
          <p:nvPr>
            <p:ph idx="1"/>
          </p:nvPr>
        </p:nvSpPr>
        <p:spPr>
          <a:xfrm>
            <a:off x="553453" y="1900989"/>
            <a:ext cx="11466093" cy="4812632"/>
          </a:xfrm>
        </p:spPr>
        <p:txBody>
          <a:bodyPr>
            <a:normAutofit/>
          </a:bodyPr>
          <a:lstStyle/>
          <a:p>
            <a:pPr>
              <a:lnSpc>
                <a:spcPct val="150000"/>
              </a:lnSpc>
            </a:pPr>
            <a:r>
              <a:rPr lang="es-MX" b="1" u="sng" dirty="0"/>
              <a:t>Postura de las partes: </a:t>
            </a:r>
          </a:p>
          <a:p>
            <a:pPr>
              <a:lnSpc>
                <a:spcPct val="150000"/>
              </a:lnSpc>
              <a:buFont typeface="Arial" panose="020B0604020202020204" pitchFamily="34" charset="0"/>
              <a:buChar char="•"/>
            </a:pPr>
            <a:r>
              <a:rPr lang="es-AR" dirty="0"/>
              <a:t>Intereses y necesidades</a:t>
            </a:r>
            <a:r>
              <a:rPr lang="es-AR" dirty="0">
                <a:sym typeface="Wingdings" panose="05000000000000000000" pitchFamily="2" charset="2"/>
              </a:rPr>
              <a:t> </a:t>
            </a:r>
            <a:r>
              <a:rPr lang="es-AR" dirty="0"/>
              <a:t>Detrás de una posición, casi siempre, existen determinados intereses y necesidades que las partes pretenden satisfacer.  </a:t>
            </a:r>
          </a:p>
          <a:p>
            <a:pPr>
              <a:lnSpc>
                <a:spcPct val="150000"/>
              </a:lnSpc>
              <a:buFont typeface="Arial" panose="020B0604020202020204" pitchFamily="34" charset="0"/>
              <a:buChar char="•"/>
            </a:pPr>
            <a:r>
              <a:rPr lang="es-AR" dirty="0"/>
              <a:t>A diferencia de las posiciones, los intereses y necesidades pueden converger, posibilitando una solución mucho más satisfactoria para ambas partes que la simple atención de la posición inicialmente planteada.</a:t>
            </a:r>
          </a:p>
          <a:p>
            <a:pPr>
              <a:lnSpc>
                <a:spcPct val="150000"/>
              </a:lnSpc>
              <a:buFont typeface="Arial" panose="020B0604020202020204" pitchFamily="34" charset="0"/>
              <a:buChar char="•"/>
            </a:pPr>
            <a:r>
              <a:rPr lang="es-AR" dirty="0"/>
              <a:t>Conciliador: distinguir entre posiciones e intereses, para de esta manera ayudar a las partes a que logren un acuerdo que sea lo más satisfactorio posible para ambas. </a:t>
            </a:r>
          </a:p>
        </p:txBody>
      </p:sp>
    </p:spTree>
    <p:extLst>
      <p:ext uri="{BB962C8B-B14F-4D97-AF65-F5344CB8AC3E}">
        <p14:creationId xmlns:p14="http://schemas.microsoft.com/office/powerpoint/2010/main" val="39526961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638C2E-74B9-4D35-AAB4-EB280511B00E}"/>
              </a:ext>
            </a:extLst>
          </p:cNvPr>
          <p:cNvSpPr>
            <a:spLocks noGrp="1"/>
          </p:cNvSpPr>
          <p:nvPr>
            <p:ph type="title"/>
          </p:nvPr>
        </p:nvSpPr>
        <p:spPr>
          <a:xfrm>
            <a:off x="1024128" y="926431"/>
            <a:ext cx="9720072" cy="601579"/>
          </a:xfrm>
        </p:spPr>
        <p:txBody>
          <a:bodyPr>
            <a:normAutofit fontScale="90000"/>
          </a:bodyPr>
          <a:lstStyle/>
          <a:p>
            <a:r>
              <a:rPr lang="es-MX" dirty="0"/>
              <a:t>Conciliación  </a:t>
            </a:r>
            <a:endParaRPr lang="es-AR" dirty="0"/>
          </a:p>
        </p:txBody>
      </p:sp>
      <p:sp>
        <p:nvSpPr>
          <p:cNvPr id="3" name="Marcador de contenido 2">
            <a:extLst>
              <a:ext uri="{FF2B5EF4-FFF2-40B4-BE49-F238E27FC236}">
                <a16:creationId xmlns:a16="http://schemas.microsoft.com/office/drawing/2014/main" id="{7F01993A-AFD2-40A1-8FC3-969F774D0D58}"/>
              </a:ext>
            </a:extLst>
          </p:cNvPr>
          <p:cNvSpPr>
            <a:spLocks noGrp="1"/>
          </p:cNvSpPr>
          <p:nvPr>
            <p:ph idx="1"/>
          </p:nvPr>
        </p:nvSpPr>
        <p:spPr>
          <a:xfrm>
            <a:off x="565484" y="2009273"/>
            <a:ext cx="11490158" cy="4644189"/>
          </a:xfrm>
        </p:spPr>
        <p:txBody>
          <a:bodyPr/>
          <a:lstStyle/>
          <a:p>
            <a:pPr>
              <a:lnSpc>
                <a:spcPct val="150000"/>
              </a:lnSpc>
              <a:buFont typeface="Courier New" panose="02070309020205020404" pitchFamily="49" charset="0"/>
              <a:buChar char="o"/>
            </a:pPr>
            <a:r>
              <a:rPr lang="es-AR" dirty="0"/>
              <a:t> Medio de resolución de conflictos, por el cual un tercero llamado conciliador asiste a las partes para que puedan, mediante el diálogo, resolver sus diferencias, pudiendo proponer alternativas de solución, las cuales pueden ser aceptadas o rechazadas por las partes.</a:t>
            </a:r>
          </a:p>
          <a:p>
            <a:pPr>
              <a:lnSpc>
                <a:spcPct val="150000"/>
              </a:lnSpc>
              <a:buFont typeface="Courier New" panose="02070309020205020404" pitchFamily="49" charset="0"/>
              <a:buChar char="o"/>
            </a:pPr>
            <a:r>
              <a:rPr lang="es-AR" dirty="0"/>
              <a:t> Este tercero conciliador tiene tres funciones centrales: facilitación, impulso y proposición.</a:t>
            </a:r>
          </a:p>
          <a:p>
            <a:pPr>
              <a:lnSpc>
                <a:spcPct val="150000"/>
              </a:lnSpc>
              <a:buFont typeface="Courier New" panose="02070309020205020404" pitchFamily="49" charset="0"/>
              <a:buChar char="o"/>
            </a:pPr>
            <a:r>
              <a:rPr lang="es-AR" dirty="0"/>
              <a:t> La conciliación utiliza una serie de técnicas y procedimientos</a:t>
            </a:r>
            <a:r>
              <a:rPr lang="es-AR" dirty="0">
                <a:sym typeface="Wingdings" panose="05000000000000000000" pitchFamily="2" charset="2"/>
              </a:rPr>
              <a:t> </a:t>
            </a:r>
            <a:r>
              <a:rPr lang="es-AR" dirty="0"/>
              <a:t>En primer lugar, el conciliador debe obtener información sobre el conflicto que pretende resolver, es decir, de todo el proceso que ha seguido el conflicto en cada una de sus fases. </a:t>
            </a:r>
          </a:p>
        </p:txBody>
      </p:sp>
    </p:spTree>
    <p:extLst>
      <p:ext uri="{BB962C8B-B14F-4D97-AF65-F5344CB8AC3E}">
        <p14:creationId xmlns:p14="http://schemas.microsoft.com/office/powerpoint/2010/main" val="42905846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76DC5D-FC86-4BCE-8CC6-3011ED8C7E56}"/>
              </a:ext>
            </a:extLst>
          </p:cNvPr>
          <p:cNvSpPr>
            <a:spLocks noGrp="1"/>
          </p:cNvSpPr>
          <p:nvPr>
            <p:ph type="title"/>
          </p:nvPr>
        </p:nvSpPr>
        <p:spPr>
          <a:xfrm>
            <a:off x="1024128" y="830179"/>
            <a:ext cx="9720072" cy="721895"/>
          </a:xfrm>
        </p:spPr>
        <p:txBody>
          <a:bodyPr/>
          <a:lstStyle/>
          <a:p>
            <a:r>
              <a:rPr lang="es-MX" dirty="0"/>
              <a:t>Conciliación </a:t>
            </a:r>
            <a:endParaRPr lang="es-AR" dirty="0"/>
          </a:p>
        </p:txBody>
      </p:sp>
      <p:sp>
        <p:nvSpPr>
          <p:cNvPr id="3" name="Marcador de contenido 2">
            <a:extLst>
              <a:ext uri="{FF2B5EF4-FFF2-40B4-BE49-F238E27FC236}">
                <a16:creationId xmlns:a16="http://schemas.microsoft.com/office/drawing/2014/main" id="{64483029-AD05-4D08-B50C-AA815754EE04}"/>
              </a:ext>
            </a:extLst>
          </p:cNvPr>
          <p:cNvSpPr>
            <a:spLocks noGrp="1"/>
          </p:cNvSpPr>
          <p:nvPr>
            <p:ph idx="1"/>
          </p:nvPr>
        </p:nvSpPr>
        <p:spPr>
          <a:xfrm>
            <a:off x="541422" y="1973179"/>
            <a:ext cx="11297652" cy="4776537"/>
          </a:xfrm>
        </p:spPr>
        <p:txBody>
          <a:bodyPr>
            <a:normAutofit/>
          </a:bodyPr>
          <a:lstStyle/>
          <a:p>
            <a:pPr>
              <a:lnSpc>
                <a:spcPct val="150000"/>
              </a:lnSpc>
              <a:buFont typeface="Courier New" panose="02070309020205020404" pitchFamily="49" charset="0"/>
              <a:buChar char="o"/>
            </a:pPr>
            <a:r>
              <a:rPr lang="es-AR" dirty="0"/>
              <a:t>Las técnicas que decida utilizar el conciliador dependerán, por ejemplo: de los factores culturales que pudieran afectar significativamente a las partes; </a:t>
            </a:r>
          </a:p>
          <a:p>
            <a:pPr>
              <a:lnSpc>
                <a:spcPct val="150000"/>
              </a:lnSpc>
              <a:buFont typeface="Courier New" panose="02070309020205020404" pitchFamily="49" charset="0"/>
              <a:buChar char="o"/>
            </a:pPr>
            <a:r>
              <a:rPr lang="es-AR" dirty="0"/>
              <a:t>Si el conflicto es irreal o real; </a:t>
            </a:r>
          </a:p>
          <a:p>
            <a:pPr>
              <a:lnSpc>
                <a:spcPct val="150000"/>
              </a:lnSpc>
              <a:buFont typeface="Courier New" panose="02070309020205020404" pitchFamily="49" charset="0"/>
              <a:buChar char="o"/>
            </a:pPr>
            <a:r>
              <a:rPr lang="es-AR" dirty="0"/>
              <a:t>Si las partes pueden comportarse en un esquema colaborativo “Ganar-Ganar”, o por el contrario, en un esquema competitivo de “Ganar-Perder”. </a:t>
            </a:r>
          </a:p>
          <a:p>
            <a:pPr>
              <a:lnSpc>
                <a:spcPct val="150000"/>
              </a:lnSpc>
              <a:buFont typeface="Courier New" panose="02070309020205020404" pitchFamily="49" charset="0"/>
              <a:buChar char="o"/>
            </a:pPr>
            <a:r>
              <a:rPr lang="es-AR" dirty="0"/>
              <a:t>El tratamiento que se dé a un conflicto, cuyo origen esté en percepciones equivocadas, en temores y frustraciones, será muy distinto, al que se dé a otro conflicto que se origine por el incumplimiento de una obligación económica derivada por la falta de recursos económicos del deudor.</a:t>
            </a:r>
          </a:p>
        </p:txBody>
      </p:sp>
    </p:spTree>
    <p:extLst>
      <p:ext uri="{BB962C8B-B14F-4D97-AF65-F5344CB8AC3E}">
        <p14:creationId xmlns:p14="http://schemas.microsoft.com/office/powerpoint/2010/main" val="2220817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966408-E0A9-48C9-8374-CB071E0DDBD7}"/>
              </a:ext>
            </a:extLst>
          </p:cNvPr>
          <p:cNvSpPr>
            <a:spLocks noGrp="1"/>
          </p:cNvSpPr>
          <p:nvPr>
            <p:ph type="title"/>
          </p:nvPr>
        </p:nvSpPr>
        <p:spPr>
          <a:xfrm>
            <a:off x="1024128" y="887896"/>
            <a:ext cx="9720072" cy="755374"/>
          </a:xfrm>
        </p:spPr>
        <p:txBody>
          <a:bodyPr>
            <a:normAutofit/>
          </a:bodyPr>
          <a:lstStyle/>
          <a:p>
            <a:r>
              <a:rPr lang="es-MX" dirty="0"/>
              <a:t>conflictos</a:t>
            </a:r>
            <a:endParaRPr lang="es-AR" dirty="0"/>
          </a:p>
        </p:txBody>
      </p:sp>
      <p:sp>
        <p:nvSpPr>
          <p:cNvPr id="3" name="Marcador de contenido 2">
            <a:extLst>
              <a:ext uri="{FF2B5EF4-FFF2-40B4-BE49-F238E27FC236}">
                <a16:creationId xmlns:a16="http://schemas.microsoft.com/office/drawing/2014/main" id="{7D892440-6351-4FBC-BE5C-FB3A9B63D16E}"/>
              </a:ext>
            </a:extLst>
          </p:cNvPr>
          <p:cNvSpPr>
            <a:spLocks noGrp="1"/>
          </p:cNvSpPr>
          <p:nvPr>
            <p:ph idx="1"/>
          </p:nvPr>
        </p:nvSpPr>
        <p:spPr>
          <a:xfrm>
            <a:off x="304800" y="1749287"/>
            <a:ext cx="11675165" cy="4943061"/>
          </a:xfrm>
        </p:spPr>
        <p:txBody>
          <a:bodyPr>
            <a:normAutofit lnSpcReduction="10000"/>
          </a:bodyPr>
          <a:lstStyle/>
          <a:p>
            <a:pPr>
              <a:lnSpc>
                <a:spcPct val="150000"/>
              </a:lnSpc>
              <a:buFont typeface="Wingdings" panose="05000000000000000000" pitchFamily="2" charset="2"/>
              <a:buChar char="v"/>
            </a:pPr>
            <a:r>
              <a:rPr lang="es-AR" sz="2400" dirty="0"/>
              <a:t>Implica necesariamente dos o más personas o grupos que interactúan;</a:t>
            </a:r>
          </a:p>
          <a:p>
            <a:pPr>
              <a:lnSpc>
                <a:spcPct val="150000"/>
              </a:lnSpc>
              <a:buFont typeface="Wingdings" panose="05000000000000000000" pitchFamily="2" charset="2"/>
              <a:buChar char="v"/>
            </a:pPr>
            <a:r>
              <a:rPr lang="es-AR" sz="2400" dirty="0"/>
              <a:t>implica necesariamente un proceso de comunicación;</a:t>
            </a:r>
          </a:p>
          <a:p>
            <a:pPr>
              <a:lnSpc>
                <a:spcPct val="150000"/>
              </a:lnSpc>
              <a:buFont typeface="Wingdings" panose="05000000000000000000" pitchFamily="2" charset="2"/>
              <a:buChar char="v"/>
            </a:pPr>
            <a:r>
              <a:rPr lang="es-AR" sz="2400" b="1" dirty="0"/>
              <a:t>Teoría moderna </a:t>
            </a:r>
            <a:r>
              <a:rPr lang="es-AR" sz="2400" dirty="0"/>
              <a:t>de los conflictos </a:t>
            </a:r>
            <a:r>
              <a:rPr lang="es-AR" sz="2400" dirty="0">
                <a:sym typeface="Wingdings" panose="05000000000000000000" pitchFamily="2" charset="2"/>
              </a:rPr>
              <a:t> </a:t>
            </a:r>
            <a:r>
              <a:rPr lang="es-AR" sz="2400" dirty="0"/>
              <a:t>éstos no son ni buenos ni malos en sí, sino que son sus efectos o consecuencias los que determinan su curso.</a:t>
            </a:r>
          </a:p>
          <a:p>
            <a:pPr>
              <a:lnSpc>
                <a:spcPct val="150000"/>
              </a:lnSpc>
              <a:buFont typeface="Wingdings" panose="05000000000000000000" pitchFamily="2" charset="2"/>
              <a:buChar char="v"/>
            </a:pPr>
            <a:r>
              <a:rPr lang="es-AR" sz="2400" b="1" dirty="0"/>
              <a:t>Conflictos funcionales</a:t>
            </a:r>
            <a:r>
              <a:rPr lang="es-AR" sz="2400" dirty="0">
                <a:sym typeface="Wingdings" panose="05000000000000000000" pitchFamily="2" charset="2"/>
              </a:rPr>
              <a:t> son de intensidad moderada, mantienen y mejoran el desempeño de las partes; por ejemplo, si promueven la creatividad, la solución de problemas, la toma de decisiones, la adaptación al cambio, estimulan el trabajo en equipo, fomentan el replanteamiento de metas, etc.</a:t>
            </a:r>
            <a:endParaRPr lang="es-AR" sz="2400" dirty="0"/>
          </a:p>
        </p:txBody>
      </p:sp>
    </p:spTree>
    <p:extLst>
      <p:ext uri="{BB962C8B-B14F-4D97-AF65-F5344CB8AC3E}">
        <p14:creationId xmlns:p14="http://schemas.microsoft.com/office/powerpoint/2010/main" val="3420829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C3A64F-E13D-4176-A5A2-3A2DE52CB51A}"/>
              </a:ext>
            </a:extLst>
          </p:cNvPr>
          <p:cNvSpPr>
            <a:spLocks noGrp="1"/>
          </p:cNvSpPr>
          <p:nvPr>
            <p:ph type="title"/>
          </p:nvPr>
        </p:nvSpPr>
        <p:spPr>
          <a:xfrm>
            <a:off x="1024128" y="982638"/>
            <a:ext cx="9720072" cy="682389"/>
          </a:xfrm>
        </p:spPr>
        <p:txBody>
          <a:bodyPr>
            <a:normAutofit fontScale="90000"/>
          </a:bodyPr>
          <a:lstStyle/>
          <a:p>
            <a:r>
              <a:rPr lang="es-MX" dirty="0"/>
              <a:t>funcionales</a:t>
            </a:r>
            <a:endParaRPr lang="es-AR" dirty="0"/>
          </a:p>
        </p:txBody>
      </p:sp>
      <p:sp>
        <p:nvSpPr>
          <p:cNvPr id="3" name="Marcador de contenido 2">
            <a:extLst>
              <a:ext uri="{FF2B5EF4-FFF2-40B4-BE49-F238E27FC236}">
                <a16:creationId xmlns:a16="http://schemas.microsoft.com/office/drawing/2014/main" id="{A524896E-06A5-45B6-9EE8-54F0E9283236}"/>
              </a:ext>
            </a:extLst>
          </p:cNvPr>
          <p:cNvSpPr>
            <a:spLocks noGrp="1"/>
          </p:cNvSpPr>
          <p:nvPr>
            <p:ph idx="1"/>
          </p:nvPr>
        </p:nvSpPr>
        <p:spPr>
          <a:xfrm>
            <a:off x="423081" y="1855304"/>
            <a:ext cx="11627892" cy="4871459"/>
          </a:xfrm>
        </p:spPr>
        <p:txBody>
          <a:bodyPr>
            <a:normAutofit/>
          </a:bodyPr>
          <a:lstStyle/>
          <a:p>
            <a:pPr>
              <a:lnSpc>
                <a:spcPct val="150000"/>
              </a:lnSpc>
              <a:buFont typeface="Arial" panose="020B0604020202020204" pitchFamily="34" charset="0"/>
              <a:buChar char="•"/>
            </a:pPr>
            <a:r>
              <a:rPr lang="es-AR" dirty="0"/>
              <a:t> Posibilitan un medio para ventilar problemas y liberar tensiones, fomentan un entorno de evaluación de uno mismo y de cambio.</a:t>
            </a:r>
          </a:p>
          <a:p>
            <a:pPr>
              <a:lnSpc>
                <a:spcPct val="150000"/>
              </a:lnSpc>
            </a:pPr>
            <a:r>
              <a:rPr lang="es-AR" dirty="0"/>
              <a:t>L. Janis</a:t>
            </a:r>
            <a:r>
              <a:rPr lang="es-AR" dirty="0">
                <a:sym typeface="Wingdings" panose="05000000000000000000" pitchFamily="2" charset="2"/>
              </a:rPr>
              <a:t> </a:t>
            </a:r>
            <a:r>
              <a:rPr lang="es-AR" dirty="0"/>
              <a:t>investigación realizada con seis decisiones tomadas durante cuatro gobiernos de los Estados Unidos: </a:t>
            </a:r>
          </a:p>
          <a:p>
            <a:pPr>
              <a:lnSpc>
                <a:spcPct val="150000"/>
              </a:lnSpc>
              <a:buFont typeface="Wingdings" panose="05000000000000000000" pitchFamily="2" charset="2"/>
              <a:buChar char="§"/>
            </a:pPr>
            <a:r>
              <a:rPr lang="es-AR" dirty="0"/>
              <a:t>El conflicto reducía la posibilidad de que la mentalidad del grupo dominara las decisiones políticas; </a:t>
            </a:r>
          </a:p>
          <a:p>
            <a:pPr>
              <a:lnSpc>
                <a:spcPct val="150000"/>
              </a:lnSpc>
              <a:buFont typeface="Wingdings" panose="05000000000000000000" pitchFamily="2" charset="2"/>
              <a:buChar char="§"/>
            </a:pPr>
            <a:r>
              <a:rPr lang="es-AR" dirty="0"/>
              <a:t>El conformismo de los asesores presidenciales estaba relacionado con malas decisiones.</a:t>
            </a:r>
          </a:p>
          <a:p>
            <a:pPr>
              <a:lnSpc>
                <a:spcPct val="150000"/>
              </a:lnSpc>
              <a:buFont typeface="Wingdings" panose="05000000000000000000" pitchFamily="2" charset="2"/>
              <a:buChar char="§"/>
            </a:pPr>
            <a:r>
              <a:rPr lang="es-AR" dirty="0"/>
              <a:t>Por el contrario, un “ambiente de conflicto constructivo y pensamiento crítico estaban relacionados con decisiones bien tomadas.</a:t>
            </a:r>
          </a:p>
        </p:txBody>
      </p:sp>
    </p:spTree>
    <p:extLst>
      <p:ext uri="{BB962C8B-B14F-4D97-AF65-F5344CB8AC3E}">
        <p14:creationId xmlns:p14="http://schemas.microsoft.com/office/powerpoint/2010/main" val="4124504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C34323-7FD0-44BB-9C76-DF03EA8D75E8}"/>
              </a:ext>
            </a:extLst>
          </p:cNvPr>
          <p:cNvSpPr>
            <a:spLocks noGrp="1"/>
          </p:cNvSpPr>
          <p:nvPr>
            <p:ph type="title"/>
          </p:nvPr>
        </p:nvSpPr>
        <p:spPr>
          <a:xfrm>
            <a:off x="1024128" y="1009934"/>
            <a:ext cx="9720072" cy="668741"/>
          </a:xfrm>
        </p:spPr>
        <p:txBody>
          <a:bodyPr>
            <a:normAutofit fontScale="90000"/>
          </a:bodyPr>
          <a:lstStyle/>
          <a:p>
            <a:r>
              <a:rPr lang="es-MX" dirty="0"/>
              <a:t>disfuncionales</a:t>
            </a:r>
            <a:endParaRPr lang="es-AR" dirty="0"/>
          </a:p>
        </p:txBody>
      </p:sp>
      <p:sp>
        <p:nvSpPr>
          <p:cNvPr id="3" name="Marcador de contenido 2">
            <a:extLst>
              <a:ext uri="{FF2B5EF4-FFF2-40B4-BE49-F238E27FC236}">
                <a16:creationId xmlns:a16="http://schemas.microsoft.com/office/drawing/2014/main" id="{61B27DF3-FF49-4BB9-BF84-B4DEA93BF71B}"/>
              </a:ext>
            </a:extLst>
          </p:cNvPr>
          <p:cNvSpPr>
            <a:spLocks noGrp="1"/>
          </p:cNvSpPr>
          <p:nvPr>
            <p:ph idx="1"/>
          </p:nvPr>
        </p:nvSpPr>
        <p:spPr>
          <a:xfrm>
            <a:off x="464024" y="2019869"/>
            <a:ext cx="10280177" cy="4289491"/>
          </a:xfrm>
        </p:spPr>
        <p:txBody>
          <a:bodyPr>
            <a:normAutofit/>
          </a:bodyPr>
          <a:lstStyle/>
          <a:p>
            <a:pPr>
              <a:lnSpc>
                <a:spcPct val="150000"/>
              </a:lnSpc>
              <a:buFont typeface="Wingdings" panose="05000000000000000000" pitchFamily="2" charset="2"/>
              <a:buChar char="q"/>
            </a:pPr>
            <a:r>
              <a:rPr lang="es-AR" sz="2400" dirty="0"/>
              <a:t>Tensionan las relaciones de las partes, pueden afectarlas  severamente limitando o impidiendo una relación armoniosa en el futuro. </a:t>
            </a:r>
          </a:p>
          <a:p>
            <a:pPr>
              <a:lnSpc>
                <a:spcPct val="150000"/>
              </a:lnSpc>
              <a:buFont typeface="Wingdings" panose="05000000000000000000" pitchFamily="2" charset="2"/>
              <a:buChar char="q"/>
            </a:pPr>
            <a:r>
              <a:rPr lang="es-AR" sz="2400" dirty="0"/>
              <a:t>Generan stress, descontento, desconfianza, frustración, temores, deseos de agresión, etc., todo lo cual afecta el equilibrio emocional y físico de las personas, reduciendo su capacidad creativa, y en general, su productividad y  eficacia personal.</a:t>
            </a:r>
          </a:p>
          <a:p>
            <a:pPr>
              <a:lnSpc>
                <a:spcPct val="150000"/>
              </a:lnSpc>
              <a:buFont typeface="Wingdings" panose="05000000000000000000" pitchFamily="2" charset="2"/>
              <a:buChar char="q"/>
            </a:pPr>
            <a:r>
              <a:rPr lang="es-AR" sz="2400" dirty="0"/>
              <a:t>Genera efectos nocivos que pueden llegar incluso a su autodestrucción.</a:t>
            </a:r>
          </a:p>
        </p:txBody>
      </p:sp>
    </p:spTree>
    <p:extLst>
      <p:ext uri="{BB962C8B-B14F-4D97-AF65-F5344CB8AC3E}">
        <p14:creationId xmlns:p14="http://schemas.microsoft.com/office/powerpoint/2010/main" val="2957718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379CBE-C587-464E-9A04-3202032FFC6E}"/>
              </a:ext>
            </a:extLst>
          </p:cNvPr>
          <p:cNvSpPr>
            <a:spLocks noGrp="1"/>
          </p:cNvSpPr>
          <p:nvPr>
            <p:ph type="title"/>
          </p:nvPr>
        </p:nvSpPr>
        <p:spPr>
          <a:xfrm>
            <a:off x="1024128" y="887896"/>
            <a:ext cx="9720072" cy="649356"/>
          </a:xfrm>
        </p:spPr>
        <p:txBody>
          <a:bodyPr>
            <a:normAutofit fontScale="90000"/>
          </a:bodyPr>
          <a:lstStyle/>
          <a:p>
            <a:r>
              <a:rPr lang="es-MX" dirty="0"/>
              <a:t>Enfoques sobre conflictos</a:t>
            </a:r>
            <a:endParaRPr lang="es-AR" dirty="0"/>
          </a:p>
        </p:txBody>
      </p:sp>
      <p:sp>
        <p:nvSpPr>
          <p:cNvPr id="3" name="Marcador de contenido 2">
            <a:extLst>
              <a:ext uri="{FF2B5EF4-FFF2-40B4-BE49-F238E27FC236}">
                <a16:creationId xmlns:a16="http://schemas.microsoft.com/office/drawing/2014/main" id="{2003DCE0-8976-4363-A3C4-0657A40F66D7}"/>
              </a:ext>
            </a:extLst>
          </p:cNvPr>
          <p:cNvSpPr>
            <a:spLocks noGrp="1"/>
          </p:cNvSpPr>
          <p:nvPr>
            <p:ph idx="1"/>
          </p:nvPr>
        </p:nvSpPr>
        <p:spPr>
          <a:xfrm>
            <a:off x="503583" y="2067339"/>
            <a:ext cx="11370365" cy="4611758"/>
          </a:xfrm>
        </p:spPr>
        <p:txBody>
          <a:bodyPr>
            <a:normAutofit fontScale="92500"/>
          </a:bodyPr>
          <a:lstStyle/>
          <a:p>
            <a:pPr>
              <a:lnSpc>
                <a:spcPct val="150000"/>
              </a:lnSpc>
            </a:pPr>
            <a:r>
              <a:rPr lang="es-MX" sz="2400" b="1" u="sng" dirty="0"/>
              <a:t>Enfoque tradicional:</a:t>
            </a:r>
          </a:p>
          <a:p>
            <a:pPr>
              <a:lnSpc>
                <a:spcPct val="150000"/>
              </a:lnSpc>
              <a:buFont typeface="Wingdings" panose="05000000000000000000" pitchFamily="2" charset="2"/>
              <a:buChar char="§"/>
            </a:pPr>
            <a:r>
              <a:rPr lang="es-AR" sz="2400" dirty="0"/>
              <a:t> Vigencia</a:t>
            </a:r>
            <a:r>
              <a:rPr lang="es-AR" sz="2400" dirty="0">
                <a:sym typeface="Wingdings" panose="05000000000000000000" pitchFamily="2" charset="2"/>
              </a:rPr>
              <a:t></a:t>
            </a:r>
            <a:r>
              <a:rPr lang="es-AR" sz="2400" dirty="0"/>
              <a:t>1930 y 1940.</a:t>
            </a:r>
          </a:p>
          <a:p>
            <a:pPr>
              <a:lnSpc>
                <a:spcPct val="150000"/>
              </a:lnSpc>
              <a:buFont typeface="Wingdings" panose="05000000000000000000" pitchFamily="2" charset="2"/>
              <a:buChar char="§"/>
            </a:pPr>
            <a:r>
              <a:rPr lang="es-AR" sz="2400" dirty="0"/>
              <a:t>Idea de que todo conflicto es malo, sinónimo de violencia, destrucción e irracionalidad, y que por tanto había que evitarlo, porque afectaba negativamente a las personas, grupos y organizaciones.</a:t>
            </a:r>
          </a:p>
          <a:p>
            <a:pPr>
              <a:lnSpc>
                <a:spcPct val="150000"/>
              </a:lnSpc>
              <a:buFont typeface="Wingdings" panose="05000000000000000000" pitchFamily="2" charset="2"/>
              <a:buChar char="§"/>
            </a:pPr>
            <a:r>
              <a:rPr lang="es-AR" sz="2400" dirty="0"/>
              <a:t>Para resolverlo o prevenirlo</a:t>
            </a:r>
            <a:r>
              <a:rPr lang="es-AR" sz="2400" dirty="0">
                <a:sym typeface="Wingdings" panose="05000000000000000000" pitchFamily="2" charset="2"/>
              </a:rPr>
              <a:t> </a:t>
            </a:r>
            <a:r>
              <a:rPr lang="es-AR" sz="2400" dirty="0"/>
              <a:t>atacar sus causas: la mala comunicación, falta de franqueza y de confianza, entre otros. </a:t>
            </a:r>
          </a:p>
          <a:p>
            <a:pPr>
              <a:lnSpc>
                <a:spcPct val="150000"/>
              </a:lnSpc>
              <a:buFont typeface="Wingdings" panose="05000000000000000000" pitchFamily="2" charset="2"/>
              <a:buChar char="§"/>
            </a:pPr>
            <a:r>
              <a:rPr lang="es-AR" sz="2400" dirty="0"/>
              <a:t>Critica</a:t>
            </a:r>
            <a:r>
              <a:rPr lang="es-AR" sz="2400" dirty="0">
                <a:sym typeface="Wingdings" panose="05000000000000000000" pitchFamily="2" charset="2"/>
              </a:rPr>
              <a:t> </a:t>
            </a:r>
            <a:r>
              <a:rPr lang="es-AR" sz="2400" dirty="0"/>
              <a:t>existen evidencias demostrables que no siempre el conflicto es negativo.</a:t>
            </a:r>
            <a:endParaRPr lang="es-MX" sz="2400" dirty="0"/>
          </a:p>
          <a:p>
            <a:endParaRPr lang="es-MX" b="1" u="sng" dirty="0"/>
          </a:p>
          <a:p>
            <a:endParaRPr lang="es-AR" dirty="0"/>
          </a:p>
        </p:txBody>
      </p:sp>
    </p:spTree>
    <p:extLst>
      <p:ext uri="{BB962C8B-B14F-4D97-AF65-F5344CB8AC3E}">
        <p14:creationId xmlns:p14="http://schemas.microsoft.com/office/powerpoint/2010/main" val="2998577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518D5E-E145-4785-B2E2-EFF1E7E0799E}"/>
              </a:ext>
            </a:extLst>
          </p:cNvPr>
          <p:cNvSpPr>
            <a:spLocks noGrp="1"/>
          </p:cNvSpPr>
          <p:nvPr>
            <p:ph type="title"/>
          </p:nvPr>
        </p:nvSpPr>
        <p:spPr>
          <a:xfrm>
            <a:off x="1024128" y="914401"/>
            <a:ext cx="9720072" cy="768626"/>
          </a:xfrm>
        </p:spPr>
        <p:txBody>
          <a:bodyPr/>
          <a:lstStyle/>
          <a:p>
            <a:r>
              <a:rPr lang="es-MX" dirty="0"/>
              <a:t>enfoques</a:t>
            </a:r>
            <a:endParaRPr lang="es-AR" dirty="0"/>
          </a:p>
        </p:txBody>
      </p:sp>
      <p:sp>
        <p:nvSpPr>
          <p:cNvPr id="3" name="Marcador de contenido 2">
            <a:extLst>
              <a:ext uri="{FF2B5EF4-FFF2-40B4-BE49-F238E27FC236}">
                <a16:creationId xmlns:a16="http://schemas.microsoft.com/office/drawing/2014/main" id="{5FB2FF53-3BD7-4082-BC18-192B8A214A03}"/>
              </a:ext>
            </a:extLst>
          </p:cNvPr>
          <p:cNvSpPr>
            <a:spLocks noGrp="1"/>
          </p:cNvSpPr>
          <p:nvPr>
            <p:ph idx="1"/>
          </p:nvPr>
        </p:nvSpPr>
        <p:spPr>
          <a:xfrm>
            <a:off x="530088" y="1895061"/>
            <a:ext cx="11383616" cy="4850296"/>
          </a:xfrm>
        </p:spPr>
        <p:txBody>
          <a:bodyPr>
            <a:normAutofit/>
          </a:bodyPr>
          <a:lstStyle/>
          <a:p>
            <a:pPr>
              <a:lnSpc>
                <a:spcPct val="150000"/>
              </a:lnSpc>
            </a:pPr>
            <a:r>
              <a:rPr lang="es-AR" b="1" u="sng" dirty="0"/>
              <a:t>Enfoque de Relaciones Humanas:</a:t>
            </a:r>
          </a:p>
          <a:p>
            <a:pPr>
              <a:lnSpc>
                <a:spcPct val="150000"/>
              </a:lnSpc>
              <a:buFont typeface="Wingdings" panose="05000000000000000000" pitchFamily="2" charset="2"/>
              <a:buChar char="§"/>
            </a:pPr>
            <a:r>
              <a:rPr lang="es-AR" dirty="0"/>
              <a:t>Vigente desde fines de la década de 1940 hasta mediados de la década de 1970. Su presencia en las relaciones humanas es un proceso natural y que por tanto es inevitable; debemos aceptarlo como tal.</a:t>
            </a:r>
          </a:p>
          <a:p>
            <a:pPr>
              <a:lnSpc>
                <a:spcPct val="150000"/>
              </a:lnSpc>
              <a:buFont typeface="Wingdings" panose="05000000000000000000" pitchFamily="2" charset="2"/>
              <a:buChar char="§"/>
            </a:pPr>
            <a:r>
              <a:rPr lang="es-AR" dirty="0"/>
              <a:t>No siempre es malo o negativo y puede ser beneficioso para el desempeño de las personas y los grupos. </a:t>
            </a:r>
          </a:p>
          <a:p>
            <a:pPr>
              <a:lnSpc>
                <a:spcPct val="150000"/>
              </a:lnSpc>
              <a:buFont typeface="Wingdings" panose="05000000000000000000" pitchFamily="2" charset="2"/>
              <a:buChar char="§"/>
            </a:pPr>
            <a:r>
              <a:rPr lang="es-AR" dirty="0"/>
              <a:t>Significó un avance en el manejo o gestión de conflictos.</a:t>
            </a:r>
          </a:p>
          <a:p>
            <a:endParaRPr lang="es-AR" dirty="0"/>
          </a:p>
        </p:txBody>
      </p:sp>
    </p:spTree>
    <p:extLst>
      <p:ext uri="{BB962C8B-B14F-4D97-AF65-F5344CB8AC3E}">
        <p14:creationId xmlns:p14="http://schemas.microsoft.com/office/powerpoint/2010/main" val="1193818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9EFAE3-AA42-478D-986F-9722D90D72F5}"/>
              </a:ext>
            </a:extLst>
          </p:cNvPr>
          <p:cNvSpPr>
            <a:spLocks noGrp="1"/>
          </p:cNvSpPr>
          <p:nvPr>
            <p:ph type="title"/>
          </p:nvPr>
        </p:nvSpPr>
        <p:spPr>
          <a:xfrm>
            <a:off x="1024128" y="914400"/>
            <a:ext cx="9720072" cy="742122"/>
          </a:xfrm>
        </p:spPr>
        <p:txBody>
          <a:bodyPr/>
          <a:lstStyle/>
          <a:p>
            <a:r>
              <a:rPr lang="es-MX" dirty="0"/>
              <a:t>enfoques</a:t>
            </a:r>
            <a:endParaRPr lang="es-AR" dirty="0"/>
          </a:p>
        </p:txBody>
      </p:sp>
      <p:sp>
        <p:nvSpPr>
          <p:cNvPr id="3" name="Marcador de contenido 2">
            <a:extLst>
              <a:ext uri="{FF2B5EF4-FFF2-40B4-BE49-F238E27FC236}">
                <a16:creationId xmlns:a16="http://schemas.microsoft.com/office/drawing/2014/main" id="{1CFA8BF2-DEA3-4FD1-9C56-AC4CD591FEFA}"/>
              </a:ext>
            </a:extLst>
          </p:cNvPr>
          <p:cNvSpPr>
            <a:spLocks noGrp="1"/>
          </p:cNvSpPr>
          <p:nvPr>
            <p:ph idx="1"/>
          </p:nvPr>
        </p:nvSpPr>
        <p:spPr>
          <a:xfrm>
            <a:off x="463826" y="1842052"/>
            <a:ext cx="11608904" cy="4890052"/>
          </a:xfrm>
        </p:spPr>
        <p:txBody>
          <a:bodyPr>
            <a:normAutofit/>
          </a:bodyPr>
          <a:lstStyle/>
          <a:p>
            <a:pPr>
              <a:lnSpc>
                <a:spcPct val="150000"/>
              </a:lnSpc>
            </a:pPr>
            <a:r>
              <a:rPr lang="es-AR" b="1" u="sng" dirty="0"/>
              <a:t>Enfoque Interactivo:</a:t>
            </a:r>
          </a:p>
          <a:p>
            <a:pPr>
              <a:lnSpc>
                <a:spcPct val="150000"/>
              </a:lnSpc>
              <a:buFont typeface="Wingdings" panose="05000000000000000000" pitchFamily="2" charset="2"/>
              <a:buChar char="§"/>
            </a:pPr>
            <a:r>
              <a:rPr lang="es-AR" dirty="0"/>
              <a:t> Acepta el conflicto como algo natural; es conveniente fomentarlo. </a:t>
            </a:r>
          </a:p>
          <a:p>
            <a:pPr>
              <a:lnSpc>
                <a:spcPct val="150000"/>
              </a:lnSpc>
              <a:buFont typeface="Wingdings" panose="05000000000000000000" pitchFamily="2" charset="2"/>
              <a:buChar char="§"/>
            </a:pPr>
            <a:r>
              <a:rPr lang="es-AR" dirty="0"/>
              <a:t> Sostiene “que un grupo armonioso, pacífico, tranquilo y cooperativo, tiende a ser estático, apático y a no responder a las necesidades del cambio y la innovación.”</a:t>
            </a:r>
          </a:p>
          <a:p>
            <a:pPr>
              <a:lnSpc>
                <a:spcPct val="150000"/>
              </a:lnSpc>
              <a:buFont typeface="Wingdings" panose="05000000000000000000" pitchFamily="2" charset="2"/>
              <a:buChar char="§"/>
            </a:pPr>
            <a:r>
              <a:rPr lang="es-AR" dirty="0"/>
              <a:t> Recomienda estimular el conflicto, que incentive la creatividad, la reflexión, la forma más eficiente de tomar decisiones, el trabajo en equipo, la disposición al cambio y el establecimiento de metas ambiciosas y alcanzables, contribuyendo a un sentido de logro.</a:t>
            </a:r>
          </a:p>
          <a:p>
            <a:endParaRPr lang="es-AR" dirty="0"/>
          </a:p>
        </p:txBody>
      </p:sp>
    </p:spTree>
    <p:extLst>
      <p:ext uri="{BB962C8B-B14F-4D97-AF65-F5344CB8AC3E}">
        <p14:creationId xmlns:p14="http://schemas.microsoft.com/office/powerpoint/2010/main" val="3795006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30167F-D08D-4598-BF73-CB0F5D08E2BC}"/>
              </a:ext>
            </a:extLst>
          </p:cNvPr>
          <p:cNvSpPr>
            <a:spLocks noGrp="1"/>
          </p:cNvSpPr>
          <p:nvPr>
            <p:ph type="title"/>
          </p:nvPr>
        </p:nvSpPr>
        <p:spPr>
          <a:xfrm>
            <a:off x="1024128" y="927652"/>
            <a:ext cx="9720072" cy="795131"/>
          </a:xfrm>
        </p:spPr>
        <p:txBody>
          <a:bodyPr/>
          <a:lstStyle/>
          <a:p>
            <a:r>
              <a:rPr lang="es-MX" dirty="0"/>
              <a:t>Elementos y principios</a:t>
            </a:r>
            <a:endParaRPr lang="es-AR" dirty="0"/>
          </a:p>
        </p:txBody>
      </p:sp>
      <p:sp>
        <p:nvSpPr>
          <p:cNvPr id="3" name="Marcador de contenido 2">
            <a:extLst>
              <a:ext uri="{FF2B5EF4-FFF2-40B4-BE49-F238E27FC236}">
                <a16:creationId xmlns:a16="http://schemas.microsoft.com/office/drawing/2014/main" id="{4CA5C67A-C8C4-4183-A636-905082B8BE8E}"/>
              </a:ext>
            </a:extLst>
          </p:cNvPr>
          <p:cNvSpPr>
            <a:spLocks noGrp="1"/>
          </p:cNvSpPr>
          <p:nvPr>
            <p:ph idx="1"/>
          </p:nvPr>
        </p:nvSpPr>
        <p:spPr>
          <a:xfrm>
            <a:off x="543339" y="1921566"/>
            <a:ext cx="11436625" cy="4744278"/>
          </a:xfrm>
        </p:spPr>
        <p:txBody>
          <a:bodyPr/>
          <a:lstStyle/>
          <a:p>
            <a:pPr>
              <a:lnSpc>
                <a:spcPct val="150000"/>
              </a:lnSpc>
            </a:pPr>
            <a:r>
              <a:rPr lang="es-MX" b="1" u="sng" dirty="0"/>
              <a:t>Análisis del conflicto:</a:t>
            </a:r>
          </a:p>
          <a:p>
            <a:pPr>
              <a:lnSpc>
                <a:spcPct val="150000"/>
              </a:lnSpc>
              <a:buFont typeface="Wingdings" panose="05000000000000000000" pitchFamily="2" charset="2"/>
              <a:buChar char="ü"/>
            </a:pPr>
            <a:r>
              <a:rPr lang="es-AR" dirty="0"/>
              <a:t>Estudiar su proceso teniendo en consideración cada una de sus etapas o fases. Por ellas transcurren las personas y los grupos cuando enfrentan el conflicto.</a:t>
            </a:r>
          </a:p>
          <a:p>
            <a:pPr>
              <a:lnSpc>
                <a:spcPct val="150000"/>
              </a:lnSpc>
              <a:buFont typeface="Wingdings" panose="05000000000000000000" pitchFamily="2" charset="2"/>
              <a:buChar char="ü"/>
            </a:pPr>
            <a:r>
              <a:rPr lang="es-AR" dirty="0"/>
              <a:t>Análisis debe ser efectuado viendo en cada etapa la oportunidad de su resolución. No como un ejercicio académico y en forma estática, si no como algo dinámico y con  sentido práctico para que sirva de herramienta al conciliador (y a cualquier persona que enfrente un problema y que tenga que ver por su solución).</a:t>
            </a:r>
          </a:p>
          <a:p>
            <a:pPr>
              <a:lnSpc>
                <a:spcPct val="150000"/>
              </a:lnSpc>
              <a:buFont typeface="Wingdings" panose="05000000000000000000" pitchFamily="2" charset="2"/>
              <a:buChar char="ü"/>
            </a:pPr>
            <a:r>
              <a:rPr lang="es-AR" dirty="0"/>
              <a:t>Análisis, para disponer de información suficiente para su resolución.</a:t>
            </a:r>
            <a:endParaRPr lang="es-MX" dirty="0"/>
          </a:p>
          <a:p>
            <a:endParaRPr lang="es-AR" dirty="0"/>
          </a:p>
        </p:txBody>
      </p:sp>
    </p:spTree>
    <p:extLst>
      <p:ext uri="{BB962C8B-B14F-4D97-AF65-F5344CB8AC3E}">
        <p14:creationId xmlns:p14="http://schemas.microsoft.com/office/powerpoint/2010/main" val="37316055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301</TotalTime>
  <Words>2066</Words>
  <Application>Microsoft Office PowerPoint</Application>
  <PresentationFormat>Panorámica</PresentationFormat>
  <Paragraphs>128</Paragraphs>
  <Slides>24</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24</vt:i4>
      </vt:variant>
    </vt:vector>
  </HeadingPairs>
  <TitlesOfParts>
    <vt:vector size="31" baseType="lpstr">
      <vt:lpstr>Arial</vt:lpstr>
      <vt:lpstr>Courier New</vt:lpstr>
      <vt:lpstr>Tw Cen MT</vt:lpstr>
      <vt:lpstr>Tw Cen MT Condensed</vt:lpstr>
      <vt:lpstr>Wingdings</vt:lpstr>
      <vt:lpstr>Wingdings 3</vt:lpstr>
      <vt:lpstr>Integral</vt:lpstr>
      <vt:lpstr>Teoría del conflicto</vt:lpstr>
      <vt:lpstr>conflicto</vt:lpstr>
      <vt:lpstr>conflictos</vt:lpstr>
      <vt:lpstr>funcionales</vt:lpstr>
      <vt:lpstr>disfuncionales</vt:lpstr>
      <vt:lpstr>Enfoques sobre conflictos</vt:lpstr>
      <vt:lpstr>enfoques</vt:lpstr>
      <vt:lpstr>enfoques</vt:lpstr>
      <vt:lpstr>Elementos y principios</vt:lpstr>
      <vt:lpstr>análisis</vt:lpstr>
      <vt:lpstr>Análisis </vt:lpstr>
      <vt:lpstr>Análisis </vt:lpstr>
      <vt:lpstr>análisis</vt:lpstr>
      <vt:lpstr>Análisis (cultura)</vt:lpstr>
      <vt:lpstr>Fases </vt:lpstr>
      <vt:lpstr>Causas o fuentes</vt:lpstr>
      <vt:lpstr>fases</vt:lpstr>
      <vt:lpstr>Tipos de conflictos</vt:lpstr>
      <vt:lpstr>Tipos </vt:lpstr>
      <vt:lpstr>fases</vt:lpstr>
      <vt:lpstr>fases</vt:lpstr>
      <vt:lpstr>Fase 6</vt:lpstr>
      <vt:lpstr>Conciliación  </vt:lpstr>
      <vt:lpstr>Conciliación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Teoría del conflicto</dc:title>
  <dc:creator>Usuario</dc:creator>
  <cp:lastModifiedBy>Usuario</cp:lastModifiedBy>
  <cp:revision>4</cp:revision>
  <dcterms:created xsi:type="dcterms:W3CDTF">2023-05-10T02:02:09Z</dcterms:created>
  <dcterms:modified xsi:type="dcterms:W3CDTF">2023-05-10T19:58:01Z</dcterms:modified>
</cp:coreProperties>
</file>