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5/23/2023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5/23/2023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5/23/2023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2A7C48-E846-45CF-9100-386E72F63A4A}"/>
              </a:ext>
            </a:extLst>
          </p:cNvPr>
          <p:cNvSpPr>
            <a:spLocks noGrp="1"/>
          </p:cNvSpPr>
          <p:nvPr>
            <p:ph type="ctrTitle"/>
          </p:nvPr>
        </p:nvSpPr>
        <p:spPr/>
        <p:txBody>
          <a:bodyPr/>
          <a:lstStyle/>
          <a:p>
            <a:r>
              <a:rPr lang="es-MX" dirty="0"/>
              <a:t>Trabajo en equipo</a:t>
            </a:r>
            <a:endParaRPr lang="es-AR" dirty="0"/>
          </a:p>
        </p:txBody>
      </p:sp>
      <p:sp>
        <p:nvSpPr>
          <p:cNvPr id="3" name="Subtítulo 2">
            <a:extLst>
              <a:ext uri="{FF2B5EF4-FFF2-40B4-BE49-F238E27FC236}">
                <a16:creationId xmlns:a16="http://schemas.microsoft.com/office/drawing/2014/main" id="{959DA3FD-924B-4E17-B6F2-C9803ABFE333}"/>
              </a:ext>
            </a:extLst>
          </p:cNvPr>
          <p:cNvSpPr>
            <a:spLocks noGrp="1"/>
          </p:cNvSpPr>
          <p:nvPr>
            <p:ph type="subTitle" idx="1"/>
          </p:nvPr>
        </p:nvSpPr>
        <p:spPr>
          <a:xfrm>
            <a:off x="2054087" y="3956279"/>
            <a:ext cx="7858539" cy="1569878"/>
          </a:xfrm>
        </p:spPr>
        <p:txBody>
          <a:bodyPr>
            <a:normAutofit/>
          </a:bodyPr>
          <a:lstStyle/>
          <a:p>
            <a:r>
              <a:rPr lang="es-MX" dirty="0"/>
              <a:t>Unidad 3</a:t>
            </a:r>
          </a:p>
          <a:p>
            <a:pPr algn="ctr">
              <a:lnSpc>
                <a:spcPct val="150000"/>
              </a:lnSpc>
            </a:pPr>
            <a:r>
              <a:rPr lang="es-ES" sz="1800" dirty="0">
                <a:effectLst/>
                <a:latin typeface="Arial" panose="020B0604020202020204" pitchFamily="34" charset="0"/>
                <a:ea typeface="Times New Roman" panose="02020603050405020304" pitchFamily="18" charset="0"/>
              </a:rPr>
              <a:t>Conceptualizaciones sobre texto:</a:t>
            </a:r>
            <a:endParaRPr lang="es-AR" sz="1800" dirty="0">
              <a:effectLst/>
              <a:latin typeface="Times New Roman" panose="02020603050405020304" pitchFamily="18" charset="0"/>
              <a:ea typeface="Times New Roman" panose="02020603050405020304" pitchFamily="18" charset="0"/>
            </a:endParaRPr>
          </a:p>
          <a:p>
            <a:r>
              <a:rPr lang="es-ES" sz="1800" dirty="0">
                <a:effectLst/>
                <a:latin typeface="Arial" panose="020B0604020202020204" pitchFamily="34" charset="0"/>
                <a:ea typeface="Times New Roman" panose="02020603050405020304" pitchFamily="18" charset="0"/>
              </a:rPr>
              <a:t>“La magia de trabajar en equipo” de Eduardo Surdo</a:t>
            </a:r>
            <a:endParaRPr lang="es-AR" dirty="0"/>
          </a:p>
        </p:txBody>
      </p:sp>
    </p:spTree>
    <p:extLst>
      <p:ext uri="{BB962C8B-B14F-4D97-AF65-F5344CB8AC3E}">
        <p14:creationId xmlns:p14="http://schemas.microsoft.com/office/powerpoint/2010/main" val="15736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273BD-1041-49A7-9406-E1EA5725D1BB}"/>
              </a:ext>
            </a:extLst>
          </p:cNvPr>
          <p:cNvSpPr>
            <a:spLocks noGrp="1"/>
          </p:cNvSpPr>
          <p:nvPr>
            <p:ph type="title"/>
          </p:nvPr>
        </p:nvSpPr>
        <p:spPr>
          <a:xfrm>
            <a:off x="1371600" y="685800"/>
            <a:ext cx="9601200" cy="493295"/>
          </a:xfrm>
        </p:spPr>
        <p:txBody>
          <a:bodyPr>
            <a:noAutofit/>
          </a:bodyPr>
          <a:lstStyle/>
          <a:p>
            <a:r>
              <a:rPr lang="es-MX" sz="3600" dirty="0"/>
              <a:t>EL EQUIPO COMO MOLÉCULA SOCIAL</a:t>
            </a:r>
            <a:endParaRPr lang="es-AR" sz="3600" dirty="0"/>
          </a:p>
        </p:txBody>
      </p:sp>
      <p:sp>
        <p:nvSpPr>
          <p:cNvPr id="3" name="Marcador de contenido 2">
            <a:extLst>
              <a:ext uri="{FF2B5EF4-FFF2-40B4-BE49-F238E27FC236}">
                <a16:creationId xmlns:a16="http://schemas.microsoft.com/office/drawing/2014/main" id="{34E43750-3F1A-4DBA-B5D0-F90D590EF93F}"/>
              </a:ext>
            </a:extLst>
          </p:cNvPr>
          <p:cNvSpPr>
            <a:spLocks noGrp="1"/>
          </p:cNvSpPr>
          <p:nvPr>
            <p:ph idx="1"/>
          </p:nvPr>
        </p:nvSpPr>
        <p:spPr>
          <a:xfrm>
            <a:off x="1371600" y="1973179"/>
            <a:ext cx="10395284" cy="4559967"/>
          </a:xfrm>
        </p:spPr>
        <p:txBody>
          <a:bodyPr>
            <a:normAutofit lnSpcReduction="10000"/>
          </a:bodyPr>
          <a:lstStyle/>
          <a:p>
            <a:pPr>
              <a:lnSpc>
                <a:spcPct val="150000"/>
              </a:lnSpc>
            </a:pPr>
            <a:r>
              <a:rPr lang="es-MX" sz="2400" dirty="0">
                <a:latin typeface="Times New Roman" panose="02020603050405020304" pitchFamily="18" charset="0"/>
                <a:cs typeface="Times New Roman" panose="02020603050405020304" pitchFamily="18" charset="0"/>
              </a:rPr>
              <a:t>Grupo como </a:t>
            </a:r>
            <a:r>
              <a:rPr lang="es-MX" sz="2400" b="1" dirty="0">
                <a:latin typeface="Times New Roman" panose="02020603050405020304" pitchFamily="18" charset="0"/>
                <a:cs typeface="Times New Roman" panose="02020603050405020304" pitchFamily="18" charset="0"/>
              </a:rPr>
              <a:t>sistema</a:t>
            </a:r>
            <a:r>
              <a:rPr lang="es-MX" sz="2400" dirty="0">
                <a:latin typeface="Times New Roman" panose="02020603050405020304" pitchFamily="18" charset="0"/>
                <a:cs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como totalidad mayor que las partes y desde donde Eduardo Surdo sitúa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la clave para la comprensión de los equipos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El conjunto de las relaciones que los individuos establecen entre sí, estas interacciones generan </a:t>
            </a: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procesos, roles, normas, sistemas de influencia, estructuras de grupo</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que hacen de cada equipo una totalidad única y coherente: este entramado de relaciones configura la molécula social que es el equipo. </a:t>
            </a:r>
          </a:p>
          <a:p>
            <a:pPr>
              <a:lnSpc>
                <a:spcPct val="150000"/>
              </a:lnSpc>
            </a:pPr>
            <a:r>
              <a:rPr lang="es-ES" dirty="0">
                <a:effectLst/>
                <a:latin typeface="Times New Roman" panose="02020603050405020304" pitchFamily="18" charset="0"/>
                <a:ea typeface="Times New Roman" panose="02020603050405020304" pitchFamily="18" charset="0"/>
              </a:rPr>
              <a:t>Sólo en la totalidad de la especificidad grupal puede ser comprendida la conducta de un individuo. Por eso es tan significativo el análisis de los roles que un integrante desempeña en un equipo, para comprender su comportamiento específico. </a:t>
            </a:r>
            <a:endParaRPr lang="es-AR" dirty="0">
              <a:effectLst/>
              <a:latin typeface="Times New Roman" panose="02020603050405020304" pitchFamily="18" charset="0"/>
              <a:ea typeface="Times New Roman" panose="02020603050405020304" pitchFamily="18" charset="0"/>
            </a:endParaRPr>
          </a:p>
          <a:p>
            <a:pPr>
              <a:lnSpc>
                <a:spcPct val="150000"/>
              </a:lnSpc>
            </a:pPr>
            <a:endParaRPr lang="es-A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s-AR" dirty="0"/>
          </a:p>
        </p:txBody>
      </p:sp>
    </p:spTree>
    <p:extLst>
      <p:ext uri="{BB962C8B-B14F-4D97-AF65-F5344CB8AC3E}">
        <p14:creationId xmlns:p14="http://schemas.microsoft.com/office/powerpoint/2010/main" val="3594638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C21B6-B481-4762-9703-30049E4A147C}"/>
              </a:ext>
            </a:extLst>
          </p:cNvPr>
          <p:cNvSpPr>
            <a:spLocks noGrp="1"/>
          </p:cNvSpPr>
          <p:nvPr>
            <p:ph type="title"/>
          </p:nvPr>
        </p:nvSpPr>
        <p:spPr>
          <a:xfrm>
            <a:off x="1371600" y="685800"/>
            <a:ext cx="9601200" cy="613611"/>
          </a:xfrm>
        </p:spPr>
        <p:txBody>
          <a:bodyPr>
            <a:noAutofit/>
          </a:bodyPr>
          <a:lstStyle/>
          <a:p>
            <a:r>
              <a:rPr lang="es-MX" sz="3600" dirty="0"/>
              <a:t>EL EQUIPO COMO TOTALIDAD</a:t>
            </a:r>
            <a:endParaRPr lang="es-AR" sz="3600" dirty="0"/>
          </a:p>
        </p:txBody>
      </p:sp>
      <p:sp>
        <p:nvSpPr>
          <p:cNvPr id="3" name="Marcador de contenido 2">
            <a:extLst>
              <a:ext uri="{FF2B5EF4-FFF2-40B4-BE49-F238E27FC236}">
                <a16:creationId xmlns:a16="http://schemas.microsoft.com/office/drawing/2014/main" id="{5803C584-C0BB-4F6B-A446-69FAC8BDF0B8}"/>
              </a:ext>
            </a:extLst>
          </p:cNvPr>
          <p:cNvSpPr>
            <a:spLocks noGrp="1"/>
          </p:cNvSpPr>
          <p:nvPr>
            <p:ph idx="1"/>
          </p:nvPr>
        </p:nvSpPr>
        <p:spPr>
          <a:xfrm>
            <a:off x="854242" y="1816768"/>
            <a:ext cx="11141242" cy="4920916"/>
          </a:xfrm>
        </p:spPr>
        <p:txBody>
          <a:bodyPr>
            <a:normAutofit fontScale="92500"/>
          </a:bodyPr>
          <a:lstStyle/>
          <a:p>
            <a:pPr marL="0" indent="0" algn="just">
              <a:lnSpc>
                <a:spcPct val="150000"/>
              </a:lnSpc>
              <a:buNone/>
            </a:pPr>
            <a:r>
              <a:rPr lang="es-ES" b="1" dirty="0">
                <a:effectLst/>
                <a:latin typeface="Times New Roman" panose="02020603050405020304" pitchFamily="18" charset="0"/>
                <a:ea typeface="Times New Roman" panose="02020603050405020304" pitchFamily="18" charset="0"/>
              </a:rPr>
              <a:t>Identidad y cambio:</a:t>
            </a:r>
          </a:p>
          <a:p>
            <a:pPr algn="just">
              <a:lnSpc>
                <a:spcPct val="150000"/>
              </a:lnSpc>
            </a:pPr>
            <a:r>
              <a:rPr lang="es-ES" dirty="0">
                <a:effectLst/>
                <a:latin typeface="Times New Roman" panose="02020603050405020304" pitchFamily="18" charset="0"/>
                <a:ea typeface="Times New Roman" panose="02020603050405020304" pitchFamily="18" charset="0"/>
              </a:rPr>
              <a:t>Ante los cambios (Ej.: del entorno) modificaciones en la dinámica grupal. El autor señala que junto a esa transformación opera una corriente de mantenimiento, de conservar un orden complejo frente al cambio.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El orden</a:t>
            </a:r>
            <a:r>
              <a:rPr lang="es-ES" dirty="0">
                <a:effectLst/>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por la consolidación de todo el entramado de interacciones que se dan en el equipo, tiende a </a:t>
            </a:r>
            <a:r>
              <a:rPr lang="es-ES" u="sng" dirty="0">
                <a:effectLst/>
                <a:latin typeface="Times New Roman" panose="02020603050405020304" pitchFamily="18" charset="0"/>
                <a:ea typeface="Times New Roman" panose="02020603050405020304" pitchFamily="18" charset="0"/>
              </a:rPr>
              <a:t>unificar comportamientos individuales</a:t>
            </a:r>
            <a:r>
              <a:rPr lang="es-ES" dirty="0">
                <a:effectLst/>
                <a:latin typeface="Times New Roman" panose="02020603050405020304" pitchFamily="18" charset="0"/>
                <a:ea typeface="Times New Roman" panose="02020603050405020304" pitchFamily="18" charset="0"/>
              </a:rPr>
              <a:t>, genera unidad a través de la diversidad.</a:t>
            </a:r>
            <a:r>
              <a:rPr lang="es-ES" u="sng" dirty="0">
                <a:effectLst/>
                <a:latin typeface="Times New Roman" panose="02020603050405020304" pitchFamily="18" charset="0"/>
                <a:ea typeface="Times New Roman" panose="02020603050405020304" pitchFamily="18" charset="0"/>
              </a:rPr>
              <a:t>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latin typeface="Times New Roman" panose="02020603050405020304" pitchFamily="18" charset="0"/>
                <a:ea typeface="Times New Roman" panose="02020603050405020304" pitchFamily="18" charset="0"/>
              </a:rPr>
              <a:t>E</a:t>
            </a:r>
            <a:r>
              <a:rPr lang="es-ES" dirty="0">
                <a:effectLst/>
                <a:latin typeface="Times New Roman" panose="02020603050405020304" pitchFamily="18" charset="0"/>
                <a:ea typeface="Times New Roman" panose="02020603050405020304" pitchFamily="18" charset="0"/>
              </a:rPr>
              <a:t>sa unidad</a:t>
            </a:r>
            <a:r>
              <a:rPr lang="es-ES" dirty="0">
                <a:effectLst/>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equipo presenta un carácter </a:t>
            </a:r>
            <a:r>
              <a:rPr lang="es-ES" u="sng" dirty="0" err="1">
                <a:effectLst/>
                <a:latin typeface="Times New Roman" panose="02020603050405020304" pitchFamily="18" charset="0"/>
                <a:ea typeface="Times New Roman" panose="02020603050405020304" pitchFamily="18" charset="0"/>
              </a:rPr>
              <a:t>auto-organizador</a:t>
            </a:r>
            <a:r>
              <a:rPr lang="es-ES" dirty="0">
                <a:effectLst/>
                <a:latin typeface="Times New Roman" panose="02020603050405020304" pitchFamily="18" charset="0"/>
                <a:ea typeface="Times New Roman" panose="02020603050405020304" pitchFamily="18" charset="0"/>
              </a:rPr>
              <a:t>; cualidad fundamental de todo sistema, tendencia al </a:t>
            </a:r>
            <a:r>
              <a:rPr lang="es-ES" u="sng" dirty="0">
                <a:effectLst/>
                <a:latin typeface="Times New Roman" panose="02020603050405020304" pitchFamily="18" charset="0"/>
                <a:ea typeface="Times New Roman" panose="02020603050405020304" pitchFamily="18" charset="0"/>
              </a:rPr>
              <a:t>orden homeostático</a:t>
            </a:r>
            <a:r>
              <a:rPr lang="es-ES" dirty="0">
                <a:effectLst/>
                <a:latin typeface="Times New Roman" panose="02020603050405020304" pitchFamily="18" charset="0"/>
                <a:ea typeface="Times New Roman" panose="02020603050405020304" pitchFamily="18" charset="0"/>
              </a:rPr>
              <a:t> que lleva al equipo a mantener cierto equilibrio frente a los cambios. </a:t>
            </a:r>
          </a:p>
          <a:p>
            <a:pPr algn="just">
              <a:lnSpc>
                <a:spcPct val="150000"/>
              </a:lnSpc>
            </a:pPr>
            <a:r>
              <a:rPr lang="es-ES" dirty="0">
                <a:effectLst/>
                <a:latin typeface="Times New Roman" panose="02020603050405020304" pitchFamily="18" charset="0"/>
                <a:ea typeface="Times New Roman" panose="02020603050405020304" pitchFamily="18" charset="0"/>
              </a:rPr>
              <a:t>Hay “procesos de cicatrización y regeneración” de los equipos (tal como en el funcionamiento de los seres vivos) dan un “estilo” e identidad que se mantiene frente a transformaciones del entorno. </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522857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81E3F4-744D-43D3-AC81-54B1D254D5F5}"/>
              </a:ext>
            </a:extLst>
          </p:cNvPr>
          <p:cNvSpPr>
            <a:spLocks noGrp="1"/>
          </p:cNvSpPr>
          <p:nvPr>
            <p:ph type="title"/>
          </p:nvPr>
        </p:nvSpPr>
        <p:spPr>
          <a:xfrm>
            <a:off x="1371600" y="685800"/>
            <a:ext cx="9601200" cy="601579"/>
          </a:xfrm>
        </p:spPr>
        <p:txBody>
          <a:bodyPr>
            <a:noAutofit/>
          </a:bodyPr>
          <a:lstStyle/>
          <a:p>
            <a:r>
              <a:rPr lang="es-MX" sz="3600" dirty="0"/>
              <a:t>TRABAJO EN EQUIPO</a:t>
            </a:r>
            <a:endParaRPr lang="es-AR" sz="3600" dirty="0"/>
          </a:p>
        </p:txBody>
      </p:sp>
      <p:sp>
        <p:nvSpPr>
          <p:cNvPr id="3" name="Marcador de contenido 2">
            <a:extLst>
              <a:ext uri="{FF2B5EF4-FFF2-40B4-BE49-F238E27FC236}">
                <a16:creationId xmlns:a16="http://schemas.microsoft.com/office/drawing/2014/main" id="{B550752B-DADD-47D5-A085-636E4AE4F53C}"/>
              </a:ext>
            </a:extLst>
          </p:cNvPr>
          <p:cNvSpPr>
            <a:spLocks noGrp="1"/>
          </p:cNvSpPr>
          <p:nvPr>
            <p:ph idx="1"/>
          </p:nvPr>
        </p:nvSpPr>
        <p:spPr>
          <a:xfrm>
            <a:off x="878305" y="1756611"/>
            <a:ext cx="11044990" cy="4957010"/>
          </a:xfrm>
        </p:spPr>
        <p:txBody>
          <a:bodyPr>
            <a:normAutofit fontScale="92500" lnSpcReduction="10000"/>
          </a:bodyPr>
          <a:lstStyle/>
          <a:p>
            <a:pPr marL="0" indent="0">
              <a:lnSpc>
                <a:spcPct val="150000"/>
              </a:lnSpc>
              <a:buNone/>
            </a:pPr>
            <a:r>
              <a:rPr lang="es-MX" sz="2400" b="1" dirty="0">
                <a:latin typeface="Times New Roman" panose="02020603050405020304" pitchFamily="18" charset="0"/>
                <a:cs typeface="Times New Roman" panose="02020603050405020304" pitchFamily="18" charset="0"/>
              </a:rPr>
              <a:t>Gestión del conflicto y cambio:</a:t>
            </a:r>
          </a:p>
          <a:p>
            <a:pPr algn="just">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Éxito del equipo</a:t>
            </a:r>
            <a:r>
              <a:rPr lang="es-ES" dirty="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la capacidad de todos sus integrantes para alentar la expresión de sus diferencias individuales y elaborar síntesis enriquecedoras a partir de ellas. </a:t>
            </a:r>
            <a:endParaRPr lang="es-ES"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Diferencias expresadas, elaboradas, fundidas y transformadas en nuevos aportes, las que brinden al equipo nuevas formas de percibir la realidad, nuevos modos de enfrentar retos y oportunidades, nuevas sensibilidades para solucionar problemas. </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La expresión de las diferencias </a:t>
            </a:r>
            <a:r>
              <a:rPr lang="es-ES" dirty="0">
                <a:latin typeface="Times New Roman" panose="02020603050405020304" pitchFamily="18" charset="0"/>
                <a:ea typeface="Times New Roman" panose="02020603050405020304" pitchFamily="18" charset="0"/>
                <a:cs typeface="Times New Roman" panose="02020603050405020304" pitchFamily="18" charset="0"/>
              </a:rPr>
              <a:t>puede generar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oposiciones dentro del equipo; para conseguir distintos intereses en juego, por defender la verdad que cada parte considera poseer. Luchas para imponer criterios propios, en definitiva: conflictos. </a:t>
            </a:r>
          </a:p>
          <a:p>
            <a:pPr algn="just">
              <a:lnSpc>
                <a:spcPct val="150000"/>
              </a:lnSpc>
            </a:pPr>
            <a:r>
              <a:rPr lang="es-ES" dirty="0">
                <a:latin typeface="Times New Roman" panose="02020603050405020304" pitchFamily="18" charset="0"/>
                <a:ea typeface="Times New Roman" panose="02020603050405020304" pitchFamily="18" charset="0"/>
                <a:cs typeface="Times New Roman" panose="02020603050405020304" pitchFamily="18" charset="0"/>
              </a:rPr>
              <a:t>Clave: aceptar y valorar la diversidad.</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414802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ACBD1B-9A13-42F0-97F8-C9DECB84A86D}"/>
              </a:ext>
            </a:extLst>
          </p:cNvPr>
          <p:cNvSpPr>
            <a:spLocks noGrp="1"/>
          </p:cNvSpPr>
          <p:nvPr>
            <p:ph type="title"/>
          </p:nvPr>
        </p:nvSpPr>
        <p:spPr>
          <a:xfrm>
            <a:off x="1371600" y="685800"/>
            <a:ext cx="9601200" cy="553453"/>
          </a:xfrm>
        </p:spPr>
        <p:txBody>
          <a:bodyPr>
            <a:noAutofit/>
          </a:bodyPr>
          <a:lstStyle/>
          <a:p>
            <a:r>
              <a:rPr lang="es-MX" sz="3600" dirty="0"/>
              <a:t>ROLES EN EL TRABAJO EN EQUIPO</a:t>
            </a:r>
            <a:endParaRPr lang="es-AR" sz="3600" dirty="0"/>
          </a:p>
        </p:txBody>
      </p:sp>
      <p:sp>
        <p:nvSpPr>
          <p:cNvPr id="3" name="Marcador de contenido 2">
            <a:extLst>
              <a:ext uri="{FF2B5EF4-FFF2-40B4-BE49-F238E27FC236}">
                <a16:creationId xmlns:a16="http://schemas.microsoft.com/office/drawing/2014/main" id="{C11092BD-E232-4169-A105-C671800D92A3}"/>
              </a:ext>
            </a:extLst>
          </p:cNvPr>
          <p:cNvSpPr>
            <a:spLocks noGrp="1"/>
          </p:cNvSpPr>
          <p:nvPr>
            <p:ph idx="1"/>
          </p:nvPr>
        </p:nvSpPr>
        <p:spPr>
          <a:xfrm>
            <a:off x="1010653" y="1888959"/>
            <a:ext cx="10864515" cy="4535904"/>
          </a:xfrm>
        </p:spPr>
        <p:txBody>
          <a:bodyPr>
            <a:normAutofit/>
          </a:bodyPr>
          <a:lstStyle/>
          <a:p>
            <a:pPr marL="0" indent="0">
              <a:lnSpc>
                <a:spcPct val="150000"/>
              </a:lnSpc>
              <a:buNone/>
            </a:pPr>
            <a:r>
              <a:rPr lang="es-MX" sz="2400" b="1" dirty="0">
                <a:latin typeface="Times New Roman" panose="02020603050405020304" pitchFamily="18" charset="0"/>
                <a:cs typeface="Times New Roman" panose="02020603050405020304" pitchFamily="18" charset="0"/>
              </a:rPr>
              <a:t>Roles de equipo, por </a:t>
            </a: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Meredith </a:t>
            </a:r>
            <a:r>
              <a:rPr lang="es-ES" b="1" dirty="0" err="1">
                <a:effectLst/>
                <a:latin typeface="Times New Roman" panose="02020603050405020304" pitchFamily="18" charset="0"/>
                <a:ea typeface="Times New Roman" panose="02020603050405020304" pitchFamily="18" charset="0"/>
                <a:cs typeface="Times New Roman" panose="02020603050405020304" pitchFamily="18" charset="0"/>
              </a:rPr>
              <a:t>Belbin</a:t>
            </a:r>
            <a:r>
              <a:rPr lang="es-MX" b="1"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ct val="150000"/>
              </a:lnSpc>
              <a:buNone/>
            </a:pP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1º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El éxito o fracaso de los equipos reside en la combinación adecuada y en el peso equilibrado de los Roles de Equipo. </a:t>
            </a:r>
          </a:p>
          <a:p>
            <a:pPr marL="0" indent="0" algn="just">
              <a:lnSpc>
                <a:spcPct val="150000"/>
              </a:lnSpc>
              <a:buNone/>
            </a:pP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2º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Los Roles de Equipo se refieren a nuestro modo personal de comportarnos, relacionarnos con los otros, y contribuir a la tarea en el trabajo. </a:t>
            </a:r>
            <a:r>
              <a:rPr lang="es-ES" dirty="0">
                <a:latin typeface="Times New Roman" panose="02020603050405020304" pitchFamily="18" charset="0"/>
                <a:ea typeface="Times New Roman" panose="02020603050405020304" pitchFamily="18" charset="0"/>
                <a:cs typeface="Times New Roman" panose="02020603050405020304" pitchFamily="18" charset="0"/>
              </a:rPr>
              <a:t>Son los que b</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arajan el juego de relaciones que se dan en la vida del grupo y se diferencian de los roles funcionales. </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buNone/>
            </a:pP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3º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Existen 3 categorías fundamentales de roles:</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buNone/>
            </a:pPr>
            <a:endParaRPr lang="es-AR" sz="1800" dirty="0">
              <a:effectLst/>
              <a:latin typeface="Times New Roman" panose="02020603050405020304" pitchFamily="18" charset="0"/>
              <a:ea typeface="Times New Roman" panose="02020603050405020304" pitchFamily="18" charset="0"/>
            </a:endParaRPr>
          </a:p>
          <a:p>
            <a:pPr marL="0" indent="0">
              <a:buNone/>
            </a:pPr>
            <a:endParaRPr lang="es-MX" sz="1800" dirty="0">
              <a:effectLst/>
              <a:latin typeface="Times New Roman" panose="02020603050405020304" pitchFamily="18" charset="0"/>
              <a:ea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511222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BE1137-9CE3-4297-971C-BD653E5D02CB}"/>
              </a:ext>
            </a:extLst>
          </p:cNvPr>
          <p:cNvSpPr>
            <a:spLocks noGrp="1"/>
          </p:cNvSpPr>
          <p:nvPr>
            <p:ph type="title"/>
          </p:nvPr>
        </p:nvSpPr>
        <p:spPr>
          <a:xfrm>
            <a:off x="1371600" y="685800"/>
            <a:ext cx="9601200" cy="565484"/>
          </a:xfrm>
        </p:spPr>
        <p:txBody>
          <a:bodyPr>
            <a:noAutofit/>
          </a:bodyPr>
          <a:lstStyle/>
          <a:p>
            <a:r>
              <a:rPr lang="es-MX" sz="3600" dirty="0"/>
              <a:t>ROLES DEL TRABAJO EN EQUIPO</a:t>
            </a:r>
            <a:endParaRPr lang="es-AR" sz="3600" dirty="0"/>
          </a:p>
        </p:txBody>
      </p:sp>
      <p:sp>
        <p:nvSpPr>
          <p:cNvPr id="3" name="Marcador de contenido 2">
            <a:extLst>
              <a:ext uri="{FF2B5EF4-FFF2-40B4-BE49-F238E27FC236}">
                <a16:creationId xmlns:a16="http://schemas.microsoft.com/office/drawing/2014/main" id="{F7B8A890-F3C4-4CD4-94A2-DC5323F357D5}"/>
              </a:ext>
            </a:extLst>
          </p:cNvPr>
          <p:cNvSpPr>
            <a:spLocks noGrp="1"/>
          </p:cNvSpPr>
          <p:nvPr>
            <p:ph idx="1"/>
          </p:nvPr>
        </p:nvSpPr>
        <p:spPr>
          <a:xfrm>
            <a:off x="842211" y="1900989"/>
            <a:ext cx="10996863" cy="4728411"/>
          </a:xfrm>
        </p:spPr>
        <p:txBody>
          <a:bodyPr>
            <a:normAutofit/>
          </a:bodyPr>
          <a:lstStyle/>
          <a:p>
            <a:pPr marL="0" indent="0" algn="just">
              <a:lnSpc>
                <a:spcPct val="150000"/>
              </a:lnSpc>
              <a:buNone/>
            </a:pPr>
            <a:r>
              <a:rPr lang="es-ES" b="1" u="sng" dirty="0">
                <a:effectLst/>
                <a:latin typeface="Times New Roman" panose="02020603050405020304" pitchFamily="18" charset="0"/>
                <a:ea typeface="Times New Roman" panose="02020603050405020304" pitchFamily="18" charset="0"/>
              </a:rPr>
              <a:t>ROLES MENTALES</a:t>
            </a:r>
            <a:r>
              <a:rPr lang="es-ES" b="1" dirty="0">
                <a:effectLst/>
                <a:latin typeface="Times New Roman" panose="02020603050405020304" pitchFamily="18" charset="0"/>
                <a:ea typeface="Times New Roman" panose="02020603050405020304" pitchFamily="18" charset="0"/>
              </a:rPr>
              <a:t>: </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Creativo:</a:t>
            </a:r>
            <a:r>
              <a:rPr lang="es-ES" dirty="0">
                <a:effectLst/>
                <a:latin typeface="Times New Roman" panose="02020603050405020304" pitchFamily="18" charset="0"/>
                <a:ea typeface="Times New Roman" panose="02020603050405020304" pitchFamily="18" charset="0"/>
              </a:rPr>
              <a:t> principal fuente de ideas e innovación para el equipo. </a:t>
            </a:r>
            <a:r>
              <a:rPr lang="es-ES" i="1" dirty="0">
                <a:effectLst/>
                <a:latin typeface="Times New Roman" panose="02020603050405020304" pitchFamily="18" charset="0"/>
                <a:ea typeface="Times New Roman" panose="02020603050405020304" pitchFamily="18" charset="0"/>
              </a:rPr>
              <a:t>(Sus frases preferidas son: “Todo problema es un reto”, “No me importa que me consideren un poco loco”)</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Especialista:</a:t>
            </a:r>
            <a:r>
              <a:rPr lang="es-ES" dirty="0">
                <a:effectLst/>
                <a:latin typeface="Times New Roman" panose="02020603050405020304" pitchFamily="18" charset="0"/>
                <a:ea typeface="Times New Roman" panose="02020603050405020304" pitchFamily="18" charset="0"/>
              </a:rPr>
              <a:t> aporta el saber especializado sobre el que se basa el servicio o el producto del grupo. </a:t>
            </a:r>
            <a:r>
              <a:rPr lang="es-ES" i="1" dirty="0">
                <a:effectLst/>
                <a:latin typeface="Times New Roman" panose="02020603050405020304" pitchFamily="18" charset="0"/>
                <a:ea typeface="Times New Roman" panose="02020603050405020304" pitchFamily="18" charset="0"/>
              </a:rPr>
              <a:t>(Frases que definen este rol: “En este trabajo nunca dejas de aprender”, “Mi área de trabajo me apasiona”)</a:t>
            </a:r>
            <a:r>
              <a:rPr lang="es-ES" dirty="0">
                <a:effectLst/>
                <a:latin typeface="Times New Roman" panose="02020603050405020304" pitchFamily="18" charset="0"/>
                <a:ea typeface="Times New Roman" panose="02020603050405020304" pitchFamily="18" charset="0"/>
              </a:rPr>
              <a:t> </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Evaluador:</a:t>
            </a:r>
            <a:r>
              <a:rPr lang="es-ES" dirty="0">
                <a:effectLst/>
                <a:latin typeface="Times New Roman" panose="02020603050405020304" pitchFamily="18" charset="0"/>
                <a:ea typeface="Times New Roman" panose="02020603050405020304" pitchFamily="18" charset="0"/>
              </a:rPr>
              <a:t> analiza ideas y sugerencias, tanto internas como externas al equipo y evalúa su viabilidad y adecuación a los fines del grupo. </a:t>
            </a:r>
            <a:r>
              <a:rPr lang="es-ES" i="1" dirty="0">
                <a:effectLst/>
                <a:latin typeface="Times New Roman" panose="02020603050405020304" pitchFamily="18" charset="0"/>
                <a:ea typeface="Times New Roman" panose="02020603050405020304" pitchFamily="18" charset="0"/>
              </a:rPr>
              <a:t>(Frases que lo caracterizan: “Lo pensaré mañana y te daré una respuesta definitiva”, “¿Hemos analizado ya todas las opciones?”) </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892673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25D690-9F46-4393-92FC-26919054464B}"/>
              </a:ext>
            </a:extLst>
          </p:cNvPr>
          <p:cNvSpPr>
            <a:spLocks noGrp="1"/>
          </p:cNvSpPr>
          <p:nvPr>
            <p:ph type="title"/>
          </p:nvPr>
        </p:nvSpPr>
        <p:spPr>
          <a:xfrm>
            <a:off x="1371600" y="685800"/>
            <a:ext cx="9601200" cy="613611"/>
          </a:xfrm>
        </p:spPr>
        <p:txBody>
          <a:bodyPr>
            <a:noAutofit/>
          </a:bodyPr>
          <a:lstStyle/>
          <a:p>
            <a:r>
              <a:rPr lang="es-MX" sz="3600" dirty="0"/>
              <a:t>ROLES DEL TRABAJO EN EQUIPO</a:t>
            </a:r>
            <a:endParaRPr lang="es-AR" sz="3600" dirty="0"/>
          </a:p>
        </p:txBody>
      </p:sp>
      <p:sp>
        <p:nvSpPr>
          <p:cNvPr id="3" name="Marcador de contenido 2">
            <a:extLst>
              <a:ext uri="{FF2B5EF4-FFF2-40B4-BE49-F238E27FC236}">
                <a16:creationId xmlns:a16="http://schemas.microsoft.com/office/drawing/2014/main" id="{9DB75482-161E-454C-BD3F-B6C27B580349}"/>
              </a:ext>
            </a:extLst>
          </p:cNvPr>
          <p:cNvSpPr>
            <a:spLocks noGrp="1"/>
          </p:cNvSpPr>
          <p:nvPr>
            <p:ph idx="1"/>
          </p:nvPr>
        </p:nvSpPr>
        <p:spPr>
          <a:xfrm>
            <a:off x="878305" y="1852863"/>
            <a:ext cx="11213432" cy="4848726"/>
          </a:xfrm>
        </p:spPr>
        <p:txBody>
          <a:bodyPr>
            <a:normAutofit/>
          </a:bodyPr>
          <a:lstStyle/>
          <a:p>
            <a:pPr marL="0" indent="0" algn="just">
              <a:lnSpc>
                <a:spcPct val="150000"/>
              </a:lnSpc>
              <a:buNone/>
            </a:pPr>
            <a:r>
              <a:rPr lang="es-ES" b="1" u="sng" dirty="0">
                <a:effectLst/>
                <a:latin typeface="Times New Roman" panose="02020603050405020304" pitchFamily="18" charset="0"/>
                <a:ea typeface="Times New Roman" panose="02020603050405020304" pitchFamily="18" charset="0"/>
              </a:rPr>
              <a:t>ROLES DE ACCIÓN</a:t>
            </a:r>
            <a:r>
              <a:rPr lang="es-ES" b="1" dirty="0">
                <a:effectLst/>
                <a:latin typeface="Times New Roman" panose="02020603050405020304" pitchFamily="18" charset="0"/>
                <a:ea typeface="Times New Roman" panose="02020603050405020304" pitchFamily="18" charset="0"/>
              </a:rPr>
              <a:t>:</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Impulsor:</a:t>
            </a:r>
            <a:r>
              <a:rPr lang="es-ES" dirty="0">
                <a:effectLst/>
                <a:latin typeface="Times New Roman" panose="02020603050405020304" pitchFamily="18" charset="0"/>
                <a:ea typeface="Times New Roman" panose="02020603050405020304" pitchFamily="18" charset="0"/>
              </a:rPr>
              <a:t> estimula y aguijonea al equipo hacia la acción. </a:t>
            </a:r>
            <a:r>
              <a:rPr lang="es-ES" i="1" dirty="0">
                <a:effectLst/>
                <a:latin typeface="Times New Roman" panose="02020603050405020304" pitchFamily="18" charset="0"/>
                <a:ea typeface="Times New Roman" panose="02020603050405020304" pitchFamily="18" charset="0"/>
              </a:rPr>
              <a:t>(Frases que lo caracterizan: “¡Simplemente, hazlo!”, “Esto lo quiero para ayer”, “No estoy satisfecho, podemos logar mucho más”)</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Implementador: </a:t>
            </a:r>
            <a:r>
              <a:rPr lang="es-ES" dirty="0">
                <a:effectLst/>
                <a:latin typeface="Times New Roman" panose="02020603050405020304" pitchFamily="18" charset="0"/>
                <a:ea typeface="Times New Roman" panose="02020603050405020304" pitchFamily="18" charset="0"/>
              </a:rPr>
              <a:t>principal fuente de transformación de las ideas en acciones dentro del equipo. </a:t>
            </a:r>
            <a:r>
              <a:rPr lang="es-ES" i="1" dirty="0">
                <a:effectLst/>
                <a:latin typeface="Times New Roman" panose="02020603050405020304" pitchFamily="18" charset="0"/>
                <a:ea typeface="Times New Roman" panose="02020603050405020304" pitchFamily="18" charset="0"/>
              </a:rPr>
              <a:t>(Sus frases preferidas son: “Un gramo de acción vale por un kilo de teoría”, “Si se puede hacer, lo haremos”)</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Finalizador: </a:t>
            </a:r>
            <a:r>
              <a:rPr lang="es-ES" dirty="0">
                <a:effectLst/>
                <a:latin typeface="Times New Roman" panose="02020603050405020304" pitchFamily="18" charset="0"/>
                <a:ea typeface="Times New Roman" panose="02020603050405020304" pitchFamily="18" charset="0"/>
              </a:rPr>
              <a:t>realiza un seguimiento continuo de las tareas del equipo, buscando el cumplimiento de plazos y mayores niveles de perfección. </a:t>
            </a:r>
            <a:r>
              <a:rPr lang="es-ES" i="1" dirty="0">
                <a:effectLst/>
                <a:latin typeface="Times New Roman" panose="02020603050405020304" pitchFamily="18" charset="0"/>
                <a:ea typeface="Times New Roman" panose="02020603050405020304" pitchFamily="18" charset="0"/>
              </a:rPr>
              <a:t>(Las frases que lo definen son: “Esto es algo que requiere toda nuestra </a:t>
            </a:r>
            <a:r>
              <a:rPr lang="es-ES" i="1" dirty="0" err="1">
                <a:effectLst/>
                <a:latin typeface="Times New Roman" panose="02020603050405020304" pitchFamily="18" charset="0"/>
                <a:ea typeface="Times New Roman" panose="02020603050405020304" pitchFamily="18" charset="0"/>
              </a:rPr>
              <a:t>atención”,“No</a:t>
            </a:r>
            <a:r>
              <a:rPr lang="es-ES" i="1" dirty="0">
                <a:effectLst/>
                <a:latin typeface="Times New Roman" panose="02020603050405020304" pitchFamily="18" charset="0"/>
                <a:ea typeface="Times New Roman" panose="02020603050405020304" pitchFamily="18" charset="0"/>
              </a:rPr>
              <a:t> pasemos nada por alto”)</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157621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D483D-BFD0-4DBE-A5F1-4E9698C7A2F6}"/>
              </a:ext>
            </a:extLst>
          </p:cNvPr>
          <p:cNvSpPr>
            <a:spLocks noGrp="1"/>
          </p:cNvSpPr>
          <p:nvPr>
            <p:ph type="title"/>
          </p:nvPr>
        </p:nvSpPr>
        <p:spPr>
          <a:xfrm>
            <a:off x="1371600" y="685800"/>
            <a:ext cx="9601200" cy="661737"/>
          </a:xfrm>
        </p:spPr>
        <p:txBody>
          <a:bodyPr>
            <a:normAutofit/>
          </a:bodyPr>
          <a:lstStyle/>
          <a:p>
            <a:r>
              <a:rPr lang="es-MX" sz="3600" dirty="0"/>
              <a:t>ROLES DEL TRABAJO EN EQUIPO</a:t>
            </a:r>
            <a:endParaRPr lang="es-AR" sz="3600" dirty="0"/>
          </a:p>
        </p:txBody>
      </p:sp>
      <p:sp>
        <p:nvSpPr>
          <p:cNvPr id="3" name="Marcador de contenido 2">
            <a:extLst>
              <a:ext uri="{FF2B5EF4-FFF2-40B4-BE49-F238E27FC236}">
                <a16:creationId xmlns:a16="http://schemas.microsoft.com/office/drawing/2014/main" id="{B9598A14-47CD-4BC9-931C-1ACFBB456748}"/>
              </a:ext>
            </a:extLst>
          </p:cNvPr>
          <p:cNvSpPr>
            <a:spLocks noGrp="1"/>
          </p:cNvSpPr>
          <p:nvPr>
            <p:ph idx="1"/>
          </p:nvPr>
        </p:nvSpPr>
        <p:spPr>
          <a:xfrm>
            <a:off x="986589" y="1577009"/>
            <a:ext cx="10840453" cy="5028328"/>
          </a:xfrm>
        </p:spPr>
        <p:txBody>
          <a:bodyPr>
            <a:normAutofit lnSpcReduction="10000"/>
          </a:bodyPr>
          <a:lstStyle/>
          <a:p>
            <a:pPr marL="0" indent="0" algn="just">
              <a:lnSpc>
                <a:spcPct val="150000"/>
              </a:lnSpc>
              <a:buNone/>
            </a:pPr>
            <a:r>
              <a:rPr lang="es-ES" b="1" u="sng" dirty="0">
                <a:effectLst/>
                <a:latin typeface="Times New Roman" panose="02020603050405020304" pitchFamily="18" charset="0"/>
                <a:ea typeface="Times New Roman" panose="02020603050405020304" pitchFamily="18" charset="0"/>
              </a:rPr>
              <a:t>ROLES SOCIALES</a:t>
            </a:r>
            <a:r>
              <a:rPr lang="es-ES" b="1" dirty="0">
                <a:effectLst/>
                <a:latin typeface="Times New Roman" panose="02020603050405020304" pitchFamily="18" charset="0"/>
                <a:ea typeface="Times New Roman" panose="02020603050405020304" pitchFamily="18" charset="0"/>
              </a:rPr>
              <a:t>:</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Cohesionador: </a:t>
            </a:r>
            <a:r>
              <a:rPr lang="es-ES" dirty="0">
                <a:effectLst/>
                <a:latin typeface="Times New Roman" panose="02020603050405020304" pitchFamily="18" charset="0"/>
                <a:ea typeface="Times New Roman" panose="02020603050405020304" pitchFamily="18" charset="0"/>
              </a:rPr>
              <a:t>fomenta la unidad y las relaciones armoniosas entre los miembros del equipo.</a:t>
            </a:r>
            <a:r>
              <a:rPr lang="es-ES" b="1" dirty="0">
                <a:effectLst/>
                <a:latin typeface="Times New Roman" panose="02020603050405020304" pitchFamily="18" charset="0"/>
                <a:ea typeface="Times New Roman" panose="02020603050405020304" pitchFamily="18" charset="0"/>
              </a:rPr>
              <a:t> </a:t>
            </a:r>
            <a:r>
              <a:rPr lang="es-ES" i="1" dirty="0">
                <a:effectLst/>
                <a:latin typeface="Times New Roman" panose="02020603050405020304" pitchFamily="18" charset="0"/>
                <a:ea typeface="Times New Roman" panose="02020603050405020304" pitchFamily="18" charset="0"/>
              </a:rPr>
              <a:t>(Sus frases son: “Me interesa tu punto de vista”, “Si a ti te parece bien, yo estoy de acuerdo”) </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Buscador de Recursos: </a:t>
            </a:r>
            <a:r>
              <a:rPr lang="es-ES" dirty="0">
                <a:effectLst/>
                <a:latin typeface="Times New Roman" panose="02020603050405020304" pitchFamily="18" charset="0"/>
                <a:ea typeface="Times New Roman" panose="02020603050405020304" pitchFamily="18" charset="0"/>
              </a:rPr>
              <a:t>explora los recursos del exterior y establece contactos que pueden ser útiles para el equipo. </a:t>
            </a:r>
            <a:r>
              <a:rPr lang="es-ES" i="1" dirty="0">
                <a:effectLst/>
                <a:latin typeface="Times New Roman" panose="02020603050405020304" pitchFamily="18" charset="0"/>
                <a:ea typeface="Times New Roman" panose="02020603050405020304" pitchFamily="18" charset="0"/>
              </a:rPr>
              <a:t>(Sus frases preferidas son: “Esto puede ser un tesoro para nosotros”, “¿Qué partido podemos sacar de esto?”, “Veamos quién nos puede ayudar”)</a:t>
            </a:r>
            <a:endParaRPr lang="es-AR" dirty="0">
              <a:effectLst/>
              <a:latin typeface="Times New Roman" panose="02020603050405020304" pitchFamily="18" charset="0"/>
              <a:ea typeface="Times New Roman" panose="02020603050405020304" pitchFamily="18" charset="0"/>
            </a:endParaRPr>
          </a:p>
          <a:p>
            <a:pPr marL="228600" algn="just">
              <a:lnSpc>
                <a:spcPct val="150000"/>
              </a:lnSpc>
            </a:pPr>
            <a:r>
              <a:rPr lang="es-ES" b="1" dirty="0">
                <a:effectLst/>
                <a:latin typeface="Times New Roman" panose="02020603050405020304" pitchFamily="18" charset="0"/>
                <a:ea typeface="Times New Roman" panose="02020603050405020304" pitchFamily="18" charset="0"/>
              </a:rPr>
              <a:t>El Coordinador: </a:t>
            </a:r>
            <a:r>
              <a:rPr lang="es-ES" dirty="0">
                <a:effectLst/>
                <a:latin typeface="Times New Roman" panose="02020603050405020304" pitchFamily="18" charset="0"/>
                <a:ea typeface="Times New Roman" panose="02020603050405020304" pitchFamily="18" charset="0"/>
              </a:rPr>
              <a:t>organiza, motiva y controla las actividades del equipo, logrando metas comunes en base a un trabajo compartido, solidario e interdependiente.</a:t>
            </a:r>
            <a:r>
              <a:rPr lang="es-ES" b="1" dirty="0">
                <a:effectLst/>
                <a:latin typeface="Times New Roman" panose="02020603050405020304" pitchFamily="18" charset="0"/>
                <a:ea typeface="Times New Roman" panose="02020603050405020304" pitchFamily="18" charset="0"/>
              </a:rPr>
              <a:t> </a:t>
            </a:r>
            <a:r>
              <a:rPr lang="es-ES" i="1" dirty="0">
                <a:effectLst/>
                <a:latin typeface="Times New Roman" panose="02020603050405020304" pitchFamily="18" charset="0"/>
                <a:ea typeface="Times New Roman" panose="02020603050405020304" pitchFamily="18" charset="0"/>
              </a:rPr>
              <a:t>(Las frases que lo caracterizan son: “¿Tiene alguien algo más que añadir?”, “No perdamos de vista nuestro objetivo prioritario”, “Tratemos de lograr el consenso”)</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270306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F47904-88C2-4C1B-A45A-1FEC56C12B2E}"/>
              </a:ext>
            </a:extLst>
          </p:cNvPr>
          <p:cNvSpPr>
            <a:spLocks noGrp="1"/>
          </p:cNvSpPr>
          <p:nvPr>
            <p:ph type="title"/>
          </p:nvPr>
        </p:nvSpPr>
        <p:spPr>
          <a:xfrm>
            <a:off x="1371600" y="685800"/>
            <a:ext cx="9601200" cy="613611"/>
          </a:xfrm>
        </p:spPr>
        <p:txBody>
          <a:bodyPr>
            <a:noAutofit/>
          </a:bodyPr>
          <a:lstStyle/>
          <a:p>
            <a:r>
              <a:rPr lang="es-MX" sz="3600" dirty="0"/>
              <a:t>ROLES DEL TRABAJO EN EQUIPO</a:t>
            </a:r>
            <a:endParaRPr lang="es-AR" sz="3600" dirty="0"/>
          </a:p>
        </p:txBody>
      </p:sp>
      <p:sp>
        <p:nvSpPr>
          <p:cNvPr id="3" name="Marcador de contenido 2">
            <a:extLst>
              <a:ext uri="{FF2B5EF4-FFF2-40B4-BE49-F238E27FC236}">
                <a16:creationId xmlns:a16="http://schemas.microsoft.com/office/drawing/2014/main" id="{DA7C3B25-B6F1-4A5E-A0BB-A9A769FACDE4}"/>
              </a:ext>
            </a:extLst>
          </p:cNvPr>
          <p:cNvSpPr>
            <a:spLocks noGrp="1"/>
          </p:cNvSpPr>
          <p:nvPr>
            <p:ph idx="1"/>
          </p:nvPr>
        </p:nvSpPr>
        <p:spPr>
          <a:xfrm>
            <a:off x="974558" y="1900989"/>
            <a:ext cx="10960768" cy="4800599"/>
          </a:xfrm>
        </p:spPr>
        <p:txBody>
          <a:bodyPr>
            <a:normAutofit/>
          </a:bodyPr>
          <a:lstStyle/>
          <a:p>
            <a:pPr algn="just">
              <a:lnSpc>
                <a:spcPct val="150000"/>
              </a:lnSpc>
            </a:pPr>
            <a:r>
              <a:rPr lang="es-ES" dirty="0">
                <a:effectLst/>
                <a:latin typeface="Times New Roman" panose="02020603050405020304" pitchFamily="18" charset="0"/>
                <a:ea typeface="Times New Roman" panose="02020603050405020304" pitchFamily="18" charset="0"/>
              </a:rPr>
              <a:t>ROLES</a:t>
            </a:r>
            <a:r>
              <a:rPr lang="es-ES" dirty="0">
                <a:effectLst/>
                <a:latin typeface="Times New Roman" panose="02020603050405020304" pitchFamily="18" charset="0"/>
                <a:ea typeface="Times New Roman" panose="02020603050405020304" pitchFamily="18" charset="0"/>
                <a:sym typeface="Wingdings" panose="05000000000000000000" pitchFamily="2" charset="2"/>
              </a:rPr>
              <a:t></a:t>
            </a:r>
            <a:r>
              <a:rPr lang="es-ES" dirty="0">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influenciados mas por factores de personalidad (alta o baja ansiedad, introversión o extroversión) que por capacidades técnicas y conocimientos de la tarea.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Los Roles de Equipo </a:t>
            </a:r>
            <a:r>
              <a:rPr lang="es-ES" dirty="0">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aquellos que desempeñamos reiteradamente, sea cual sea el grupo al que nos integremos. Cada uno tiene una tendencia a desempeñar uno o dos roles preferidos en forma habitual.</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Una persona puede representar más de un rol.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El proceso de equilibrar el equipo pasa primero por conocer los roles que habitualmente representa cada uno de sus integrantes, segundo, por establecer qué roles se necesitan incorporar, potenciar o disminuir, y tercero, por establecer los compromisos necesarios para que se aporten los nuevos comportamientos requeridos, de acuerdo con las tendencias de cada uno de los individuos. </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760403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8D0338-2C30-4410-8B20-D231AC5F4080}"/>
              </a:ext>
            </a:extLst>
          </p:cNvPr>
          <p:cNvSpPr>
            <a:spLocks noGrp="1"/>
          </p:cNvSpPr>
          <p:nvPr>
            <p:ph type="title"/>
          </p:nvPr>
        </p:nvSpPr>
        <p:spPr>
          <a:xfrm>
            <a:off x="1371600" y="685800"/>
            <a:ext cx="9601200" cy="665922"/>
          </a:xfrm>
        </p:spPr>
        <p:txBody>
          <a:bodyPr>
            <a:normAutofit/>
          </a:bodyPr>
          <a:lstStyle/>
          <a:p>
            <a:r>
              <a:rPr lang="es-MX" sz="3200" dirty="0"/>
              <a:t>ANÁLISIS DE PROBLEMAS Y LA TOMA DE DECISIONES </a:t>
            </a:r>
            <a:endParaRPr lang="es-AR" sz="3200" dirty="0"/>
          </a:p>
        </p:txBody>
      </p:sp>
      <p:sp>
        <p:nvSpPr>
          <p:cNvPr id="3" name="Marcador de contenido 2">
            <a:extLst>
              <a:ext uri="{FF2B5EF4-FFF2-40B4-BE49-F238E27FC236}">
                <a16:creationId xmlns:a16="http://schemas.microsoft.com/office/drawing/2014/main" id="{346D6102-C239-48FF-9750-402603FADF4D}"/>
              </a:ext>
            </a:extLst>
          </p:cNvPr>
          <p:cNvSpPr>
            <a:spLocks noGrp="1"/>
          </p:cNvSpPr>
          <p:nvPr>
            <p:ph idx="1"/>
          </p:nvPr>
        </p:nvSpPr>
        <p:spPr>
          <a:xfrm>
            <a:off x="874643" y="1577010"/>
            <a:ext cx="11171583" cy="4462844"/>
          </a:xfrm>
        </p:spPr>
        <p:txBody>
          <a:bodyPr>
            <a:normAutofit fontScale="92500"/>
          </a:bodyPr>
          <a:lstStyle/>
          <a:p>
            <a:pPr marL="0" indent="0" algn="just">
              <a:lnSpc>
                <a:spcPct val="150000"/>
              </a:lnSpc>
              <a:buNone/>
            </a:pPr>
            <a:r>
              <a:rPr lang="es-ES" sz="2200" b="1" u="sng" dirty="0">
                <a:effectLst/>
                <a:latin typeface="Times New Roman" panose="02020603050405020304" pitchFamily="18" charset="0"/>
                <a:ea typeface="Times New Roman" panose="02020603050405020304" pitchFamily="18" charset="0"/>
              </a:rPr>
              <a:t>La ventaja de los grupos en la resolución de los problemas</a:t>
            </a:r>
            <a:r>
              <a:rPr lang="es-ES" sz="2200" b="1" dirty="0">
                <a:effectLst/>
                <a:latin typeface="Times New Roman" panose="02020603050405020304" pitchFamily="18" charset="0"/>
                <a:ea typeface="Times New Roman" panose="02020603050405020304" pitchFamily="18" charset="0"/>
              </a:rPr>
              <a:t>.</a:t>
            </a:r>
            <a:r>
              <a:rPr lang="es-ES" sz="2200" b="1" u="sng" dirty="0">
                <a:effectLst/>
                <a:latin typeface="Times New Roman" panose="02020603050405020304" pitchFamily="18" charset="0"/>
                <a:ea typeface="Times New Roman" panose="02020603050405020304" pitchFamily="18" charset="0"/>
              </a:rPr>
              <a:t> (Surdo)</a:t>
            </a:r>
          </a:p>
          <a:p>
            <a:pPr marL="0" indent="0" algn="just">
              <a:lnSpc>
                <a:spcPct val="150000"/>
              </a:lnSpc>
              <a:buNone/>
            </a:pPr>
            <a:endParaRPr lang="es-AR" sz="2200" dirty="0">
              <a:effectLst/>
              <a:latin typeface="Times New Roman" panose="02020603050405020304" pitchFamily="18" charset="0"/>
              <a:ea typeface="Times New Roman" panose="02020603050405020304" pitchFamily="18" charset="0"/>
            </a:endParaRPr>
          </a:p>
          <a:p>
            <a:pPr algn="just">
              <a:lnSpc>
                <a:spcPct val="150000"/>
              </a:lnSpc>
            </a:pPr>
            <a:r>
              <a:rPr lang="es-ES" sz="2200" dirty="0">
                <a:latin typeface="Times New Roman" panose="02020603050405020304" pitchFamily="18" charset="0"/>
                <a:ea typeface="Times New Roman" panose="02020603050405020304" pitchFamily="18" charset="0"/>
              </a:rPr>
              <a:t>L</a:t>
            </a:r>
            <a:r>
              <a:rPr lang="es-ES" sz="2200" dirty="0">
                <a:effectLst/>
                <a:latin typeface="Times New Roman" panose="02020603050405020304" pitchFamily="18" charset="0"/>
                <a:ea typeface="Times New Roman" panose="02020603050405020304" pitchFamily="18" charset="0"/>
              </a:rPr>
              <a:t>os grupos humanos producen más ideas sugerentes que los que trabajan solos y sus soluciones suelen ser de mejor calidad. </a:t>
            </a:r>
            <a:endParaRPr lang="es-AR" sz="2200" dirty="0">
              <a:effectLst/>
              <a:latin typeface="Times New Roman" panose="02020603050405020304" pitchFamily="18" charset="0"/>
              <a:ea typeface="Times New Roman" panose="02020603050405020304" pitchFamily="18" charset="0"/>
            </a:endParaRPr>
          </a:p>
          <a:p>
            <a:pPr algn="just">
              <a:lnSpc>
                <a:spcPct val="150000"/>
              </a:lnSpc>
            </a:pPr>
            <a:r>
              <a:rPr lang="es-ES" sz="2200" dirty="0">
                <a:latin typeface="Times New Roman" panose="02020603050405020304" pitchFamily="18" charset="0"/>
                <a:ea typeface="Times New Roman" panose="02020603050405020304" pitchFamily="18" charset="0"/>
              </a:rPr>
              <a:t>T</a:t>
            </a:r>
            <a:r>
              <a:rPr lang="es-ES" sz="2200" dirty="0">
                <a:effectLst/>
                <a:latin typeface="Times New Roman" panose="02020603050405020304" pitchFamily="18" charset="0"/>
                <a:ea typeface="Times New Roman" panose="02020603050405020304" pitchFamily="18" charset="0"/>
              </a:rPr>
              <a:t>rabajo grupal</a:t>
            </a:r>
            <a:r>
              <a:rPr lang="es-ES" sz="2200" dirty="0">
                <a:effectLst/>
                <a:latin typeface="Times New Roman" panose="02020603050405020304" pitchFamily="18" charset="0"/>
                <a:ea typeface="Times New Roman" panose="02020603050405020304" pitchFamily="18" charset="0"/>
                <a:sym typeface="Wingdings" panose="05000000000000000000" pitchFamily="2" charset="2"/>
              </a:rPr>
              <a:t> </a:t>
            </a:r>
            <a:r>
              <a:rPr lang="es-ES" sz="2200" dirty="0">
                <a:effectLst/>
                <a:latin typeface="Times New Roman" panose="02020603050405020304" pitchFamily="18" charset="0"/>
                <a:ea typeface="Times New Roman" panose="02020603050405020304" pitchFamily="18" charset="0"/>
              </a:rPr>
              <a:t>más eficaz en la resolución de problemas: cuenta con información y conocimiento más completo de la situación problemática. </a:t>
            </a:r>
            <a:r>
              <a:rPr lang="es-ES" sz="2200" dirty="0">
                <a:latin typeface="Times New Roman" panose="02020603050405020304" pitchFamily="18" charset="0"/>
                <a:ea typeface="Times New Roman" panose="02020603050405020304" pitchFamily="18" charset="0"/>
              </a:rPr>
              <a:t>I</a:t>
            </a:r>
            <a:r>
              <a:rPr lang="es-ES" sz="2200" dirty="0">
                <a:effectLst/>
                <a:latin typeface="Times New Roman" panose="02020603050405020304" pitchFamily="18" charset="0"/>
                <a:ea typeface="Times New Roman" panose="02020603050405020304" pitchFamily="18" charset="0"/>
              </a:rPr>
              <a:t>deas de varios individuos </a:t>
            </a:r>
            <a:r>
              <a:rPr lang="es-ES" sz="2200" dirty="0">
                <a:latin typeface="Times New Roman" panose="02020603050405020304" pitchFamily="18" charset="0"/>
                <a:ea typeface="Times New Roman" panose="02020603050405020304" pitchFamily="18" charset="0"/>
              </a:rPr>
              <a:t>= </a:t>
            </a:r>
            <a:r>
              <a:rPr lang="es-ES" sz="2200" dirty="0">
                <a:effectLst/>
                <a:latin typeface="Times New Roman" panose="02020603050405020304" pitchFamily="18" charset="0"/>
                <a:ea typeface="Times New Roman" panose="02020603050405020304" pitchFamily="18" charset="0"/>
              </a:rPr>
              <a:t>más recursos a la hora de definir el problema y de decidir cómo resolverlo; mayor compromiso de las personas para poner en práctica las soluciones encontradas, porque han contribuido a formularlas. </a:t>
            </a:r>
          </a:p>
          <a:p>
            <a:pPr algn="just">
              <a:lnSpc>
                <a:spcPct val="150000"/>
              </a:lnSpc>
            </a:pPr>
            <a:endParaRPr lang="es-AR" sz="18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809166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908BE-7455-493C-B94F-982CDEEC6AC0}"/>
              </a:ext>
            </a:extLst>
          </p:cNvPr>
          <p:cNvSpPr>
            <a:spLocks noGrp="1"/>
          </p:cNvSpPr>
          <p:nvPr>
            <p:ph type="title"/>
          </p:nvPr>
        </p:nvSpPr>
        <p:spPr>
          <a:xfrm>
            <a:off x="1371600" y="685800"/>
            <a:ext cx="9601200" cy="745958"/>
          </a:xfrm>
        </p:spPr>
        <p:txBody>
          <a:bodyPr>
            <a:normAutofit/>
          </a:bodyPr>
          <a:lstStyle/>
          <a:p>
            <a:r>
              <a:rPr lang="es-MX" sz="3200" dirty="0"/>
              <a:t>ANÁLISIS DE PROBLEMAS Y LA TOMA DE DECISIONES </a:t>
            </a:r>
            <a:endParaRPr lang="es-AR" sz="3200" dirty="0"/>
          </a:p>
        </p:txBody>
      </p:sp>
      <p:sp>
        <p:nvSpPr>
          <p:cNvPr id="3" name="Marcador de contenido 2">
            <a:extLst>
              <a:ext uri="{FF2B5EF4-FFF2-40B4-BE49-F238E27FC236}">
                <a16:creationId xmlns:a16="http://schemas.microsoft.com/office/drawing/2014/main" id="{6879EFB1-754A-4BF8-8D13-FD4474BCCF64}"/>
              </a:ext>
            </a:extLst>
          </p:cNvPr>
          <p:cNvSpPr>
            <a:spLocks noGrp="1"/>
          </p:cNvSpPr>
          <p:nvPr>
            <p:ph idx="1"/>
          </p:nvPr>
        </p:nvSpPr>
        <p:spPr>
          <a:xfrm>
            <a:off x="1022684" y="1876927"/>
            <a:ext cx="10816390" cy="4102768"/>
          </a:xfrm>
        </p:spPr>
        <p:txBody>
          <a:bodyPr>
            <a:normAutofit fontScale="92500" lnSpcReduction="10000"/>
          </a:bodyPr>
          <a:lstStyle/>
          <a:p>
            <a:pPr algn="just">
              <a:lnSpc>
                <a:spcPct val="150000"/>
              </a:lnSpc>
            </a:pPr>
            <a:r>
              <a:rPr lang="es-ES" sz="2400" u="sng" dirty="0">
                <a:effectLst/>
                <a:latin typeface="Times New Roman" panose="02020603050405020304" pitchFamily="18" charset="0"/>
                <a:ea typeface="Times New Roman" panose="02020603050405020304" pitchFamily="18" charset="0"/>
              </a:rPr>
              <a:t>La resolución de problemas en equipo será el mejor camino a seguir cuando:</a:t>
            </a:r>
            <a:endParaRPr lang="es-AR" sz="2400" u="sng"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dirty="0">
                <a:effectLst/>
                <a:latin typeface="Times New Roman" panose="02020603050405020304" pitchFamily="18" charset="0"/>
                <a:ea typeface="Times New Roman" panose="02020603050405020304" pitchFamily="18" charset="0"/>
              </a:rPr>
              <a:t>El problema es complejo y de importancia;</a:t>
            </a:r>
          </a:p>
          <a:p>
            <a:pPr marL="342900" lvl="0" indent="-342900" algn="just">
              <a:lnSpc>
                <a:spcPct val="150000"/>
              </a:lnSpc>
              <a:buFont typeface="Arial" panose="020B0604020202020204" pitchFamily="34" charset="0"/>
              <a:buChar char="-"/>
              <a:tabLst>
                <a:tab pos="457200" algn="l"/>
              </a:tabLst>
            </a:pPr>
            <a:r>
              <a:rPr lang="es-ES" sz="2200" dirty="0">
                <a:effectLst/>
                <a:latin typeface="Times New Roman" panose="02020603050405020304" pitchFamily="18" charset="0"/>
                <a:ea typeface="Times New Roman" panose="02020603050405020304" pitchFamily="18" charset="0"/>
              </a:rPr>
              <a:t>El problema no tiene una única solución y ésta sólo puede surgir como consecuencia de varias soluciones individuales;</a:t>
            </a:r>
            <a:endParaRPr lang="es-AR" sz="22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dirty="0">
                <a:effectLst/>
                <a:latin typeface="Times New Roman" panose="02020603050405020304" pitchFamily="18" charset="0"/>
                <a:ea typeface="Times New Roman" panose="02020603050405020304" pitchFamily="18" charset="0"/>
              </a:rPr>
              <a:t>El problema requiere del compromiso de varias personas para su resolución. </a:t>
            </a:r>
            <a:endParaRPr lang="es-AR" sz="22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dirty="0">
                <a:effectLst/>
                <a:latin typeface="Times New Roman" panose="02020603050405020304" pitchFamily="18" charset="0"/>
                <a:ea typeface="Times New Roman" panose="02020603050405020304" pitchFamily="18" charset="0"/>
              </a:rPr>
              <a:t>Existe un buen nivel de integración y de confianza en el grupo.</a:t>
            </a:r>
            <a:endParaRPr lang="es-AR" sz="22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dirty="0">
                <a:effectLst/>
                <a:latin typeface="Times New Roman" panose="02020603050405020304" pitchFamily="18" charset="0"/>
                <a:ea typeface="Times New Roman" panose="02020603050405020304" pitchFamily="18" charset="0"/>
              </a:rPr>
              <a:t>Se dispone de cierto tiempo. </a:t>
            </a:r>
            <a:endParaRPr lang="es-AR" sz="22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027642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E9A95B-2143-4C06-B914-4C4ABE74D488}"/>
              </a:ext>
            </a:extLst>
          </p:cNvPr>
          <p:cNvSpPr>
            <a:spLocks noGrp="1"/>
          </p:cNvSpPr>
          <p:nvPr>
            <p:ph type="title"/>
          </p:nvPr>
        </p:nvSpPr>
        <p:spPr>
          <a:xfrm>
            <a:off x="1371600" y="685800"/>
            <a:ext cx="9601200" cy="573157"/>
          </a:xfrm>
        </p:spPr>
        <p:txBody>
          <a:bodyPr>
            <a:normAutofit fontScale="90000"/>
          </a:bodyPr>
          <a:lstStyle/>
          <a:p>
            <a:r>
              <a:rPr lang="es-MX" dirty="0"/>
              <a:t>TRABAJO EN EQUIPO</a:t>
            </a:r>
            <a:endParaRPr lang="es-AR" dirty="0"/>
          </a:p>
        </p:txBody>
      </p:sp>
      <p:sp>
        <p:nvSpPr>
          <p:cNvPr id="3" name="Marcador de contenido 2">
            <a:extLst>
              <a:ext uri="{FF2B5EF4-FFF2-40B4-BE49-F238E27FC236}">
                <a16:creationId xmlns:a16="http://schemas.microsoft.com/office/drawing/2014/main" id="{29014B26-07BD-40E9-9A78-413F53689478}"/>
              </a:ext>
            </a:extLst>
          </p:cNvPr>
          <p:cNvSpPr>
            <a:spLocks noGrp="1"/>
          </p:cNvSpPr>
          <p:nvPr>
            <p:ph idx="1"/>
          </p:nvPr>
        </p:nvSpPr>
        <p:spPr>
          <a:xfrm>
            <a:off x="1192695" y="1736035"/>
            <a:ext cx="10893287" cy="5121965"/>
          </a:xfrm>
        </p:spPr>
        <p:txBody>
          <a:bodyPr>
            <a:normAutofit/>
          </a:bodyPr>
          <a:lstStyle/>
          <a:p>
            <a:pPr algn="just">
              <a:lnSpc>
                <a:spcPct val="150000"/>
              </a:lnSpc>
            </a:pPr>
            <a:r>
              <a:rPr lang="es-ES" b="1" dirty="0">
                <a:effectLst/>
                <a:latin typeface="Times New Roman" panose="02020603050405020304" pitchFamily="18" charset="0"/>
                <a:ea typeface="Times New Roman" panose="02020603050405020304" pitchFamily="18" charset="0"/>
              </a:rPr>
              <a:t>Para Eduardo Surdo: </a:t>
            </a:r>
            <a:r>
              <a:rPr lang="es-ES" dirty="0">
                <a:effectLst/>
                <a:latin typeface="Times New Roman" panose="02020603050405020304" pitchFamily="18" charset="0"/>
                <a:ea typeface="Times New Roman" panose="02020603050405020304" pitchFamily="18" charset="0"/>
              </a:rPr>
              <a:t> “El </a:t>
            </a:r>
            <a:r>
              <a:rPr lang="es-ES" b="1" dirty="0">
                <a:effectLst/>
                <a:latin typeface="Times New Roman" panose="02020603050405020304" pitchFamily="18" charset="0"/>
                <a:ea typeface="Times New Roman" panose="02020603050405020304" pitchFamily="18" charset="0"/>
              </a:rPr>
              <a:t>trabajo</a:t>
            </a:r>
            <a:r>
              <a:rPr lang="es-ES" dirty="0">
                <a:effectLst/>
                <a:latin typeface="Times New Roman" panose="02020603050405020304" pitchFamily="18" charset="0"/>
                <a:ea typeface="Times New Roman" panose="02020603050405020304" pitchFamily="18" charset="0"/>
              </a:rPr>
              <a:t> verdaderamente humano, además de su indudable significado como elemento básico en la creación de bienes económicos, posee un significado poderoso como acción constitutiva para el desarrollo de la persona y como vínculo esencial para la creación humana”. </a:t>
            </a:r>
            <a:endParaRPr lang="es-AR"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tabLst>
                <a:tab pos="457200" algn="l"/>
              </a:tabLst>
            </a:pPr>
            <a:r>
              <a:rPr lang="es-ES" b="1" dirty="0">
                <a:latin typeface="Times New Roman" panose="02020603050405020304" pitchFamily="18" charset="0"/>
                <a:ea typeface="Times New Roman" panose="02020603050405020304" pitchFamily="18" charset="0"/>
              </a:rPr>
              <a:t>O</a:t>
            </a:r>
            <a:r>
              <a:rPr lang="es-ES" b="1" dirty="0">
                <a:effectLst/>
                <a:latin typeface="Times New Roman" panose="02020603050405020304" pitchFamily="18" charset="0"/>
                <a:ea typeface="Times New Roman" panose="02020603050405020304" pitchFamily="18" charset="0"/>
              </a:rPr>
              <a:t>rganizaciones laborales</a:t>
            </a:r>
            <a:r>
              <a:rPr lang="es-ES" b="1" dirty="0">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“modelos que privilegian los valores de cooperación y reciprocidad frente a los principios clásicos de coordinación y jerarquía (…)”</a:t>
            </a:r>
          </a:p>
          <a:p>
            <a:pPr marL="342900" lvl="0" indent="-342900" algn="just">
              <a:lnSpc>
                <a:spcPct val="150000"/>
              </a:lnSpc>
              <a:buFont typeface="Symbol" panose="05050102010706020507" pitchFamily="18" charset="2"/>
              <a:buChar char=""/>
              <a:tabLst>
                <a:tab pos="457200" algn="l"/>
              </a:tabLst>
            </a:pPr>
            <a:r>
              <a:rPr lang="es-ES" b="1" dirty="0">
                <a:effectLst/>
                <a:latin typeface="Times New Roman" panose="02020603050405020304" pitchFamily="18" charset="0"/>
                <a:ea typeface="Times New Roman" panose="02020603050405020304" pitchFamily="18" charset="0"/>
              </a:rPr>
              <a:t>Organizaciones </a:t>
            </a:r>
            <a:r>
              <a:rPr lang="es-ES" dirty="0">
                <a:latin typeface="Times New Roman" panose="02020603050405020304" pitchFamily="18" charset="0"/>
                <a:ea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rPr>
              <a:t>“seres vivos y complejos más que como máquinas rígidas y opuestas al cambio”.</a:t>
            </a:r>
          </a:p>
          <a:p>
            <a:pPr marL="342900" lvl="0" indent="-342900" algn="just">
              <a:lnSpc>
                <a:spcPct val="150000"/>
              </a:lnSpc>
              <a:buFont typeface="Symbol" panose="05050102010706020507" pitchFamily="18" charset="2"/>
              <a:buChar char=""/>
              <a:tabLst>
                <a:tab pos="457200" algn="l"/>
              </a:tabLst>
            </a:pPr>
            <a:r>
              <a:rPr lang="es-ES" dirty="0">
                <a:latin typeface="Times New Roman" panose="02020603050405020304" pitchFamily="18" charset="0"/>
                <a:ea typeface="Times New Roman" panose="02020603050405020304" pitchFamily="18" charset="0"/>
              </a:rPr>
              <a:t>Énfasis en las relaciones de interdependencia entre los hombres.</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140029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080804-2306-4B02-AD8E-302A13B2BCD4}"/>
              </a:ext>
            </a:extLst>
          </p:cNvPr>
          <p:cNvSpPr>
            <a:spLocks noGrp="1"/>
          </p:cNvSpPr>
          <p:nvPr>
            <p:ph type="title"/>
          </p:nvPr>
        </p:nvSpPr>
        <p:spPr>
          <a:xfrm>
            <a:off x="1371600" y="685800"/>
            <a:ext cx="9601200" cy="864704"/>
          </a:xfrm>
        </p:spPr>
        <p:txBody>
          <a:bodyPr>
            <a:normAutofit fontScale="90000"/>
          </a:bodyPr>
          <a:lstStyle/>
          <a:p>
            <a:r>
              <a:rPr lang="es-MX" sz="3200" dirty="0"/>
              <a:t>TÉCNICAS PARA LA RESOLUCIÓN DE PROBLEMAS EN GRUPO</a:t>
            </a:r>
            <a:endParaRPr lang="es-AR" sz="3200" dirty="0"/>
          </a:p>
        </p:txBody>
      </p:sp>
      <p:sp>
        <p:nvSpPr>
          <p:cNvPr id="3" name="Marcador de contenido 2">
            <a:extLst>
              <a:ext uri="{FF2B5EF4-FFF2-40B4-BE49-F238E27FC236}">
                <a16:creationId xmlns:a16="http://schemas.microsoft.com/office/drawing/2014/main" id="{10C2856F-CA73-4FB2-9DA8-5F086C6720F5}"/>
              </a:ext>
            </a:extLst>
          </p:cNvPr>
          <p:cNvSpPr>
            <a:spLocks noGrp="1"/>
          </p:cNvSpPr>
          <p:nvPr>
            <p:ph idx="1"/>
          </p:nvPr>
        </p:nvSpPr>
        <p:spPr>
          <a:xfrm>
            <a:off x="954157" y="1895060"/>
            <a:ext cx="11039059" cy="4784035"/>
          </a:xfrm>
        </p:spPr>
        <p:txBody>
          <a:bodyPr/>
          <a:lstStyle/>
          <a:p>
            <a:pPr marL="228600" algn="just">
              <a:lnSpc>
                <a:spcPct val="150000"/>
              </a:lnSpc>
            </a:pPr>
            <a:r>
              <a:rPr lang="es-ES" sz="2000" b="1" dirty="0">
                <a:effectLst/>
                <a:latin typeface="Times New Roman" panose="02020603050405020304" pitchFamily="18" charset="0"/>
                <a:ea typeface="Times New Roman" panose="02020603050405020304" pitchFamily="18" charset="0"/>
              </a:rPr>
              <a:t>Tormenta de ideas: </a:t>
            </a:r>
            <a:r>
              <a:rPr lang="es-ES" sz="2000" dirty="0">
                <a:effectLst/>
                <a:latin typeface="Times New Roman" panose="02020603050405020304" pitchFamily="18" charset="0"/>
                <a:ea typeface="Times New Roman" panose="02020603050405020304" pitchFamily="18" charset="0"/>
              </a:rPr>
              <a:t>técnica grupal útil para la generación de ideas y la búsqueda de alternativas de solución. </a:t>
            </a:r>
            <a:endParaRPr lang="es-ES" dirty="0">
              <a:latin typeface="Times New Roman" panose="02020603050405020304" pitchFamily="18" charset="0"/>
              <a:ea typeface="Times New Roman" panose="02020603050405020304" pitchFamily="18" charset="0"/>
            </a:endParaRPr>
          </a:p>
          <a:p>
            <a:pPr algn="just">
              <a:lnSpc>
                <a:spcPct val="150000"/>
              </a:lnSpc>
              <a:buFontTx/>
              <a:buChar char="-"/>
            </a:pPr>
            <a:r>
              <a:rPr lang="es-ES" dirty="0">
                <a:latin typeface="Times New Roman" panose="02020603050405020304" pitchFamily="18" charset="0"/>
                <a:ea typeface="Times New Roman" panose="02020603050405020304" pitchFamily="18" charset="0"/>
              </a:rPr>
              <a:t>A</a:t>
            </a:r>
            <a:r>
              <a:rPr lang="es-ES" sz="2000" dirty="0">
                <a:effectLst/>
                <a:latin typeface="Times New Roman" panose="02020603050405020304" pitchFamily="18" charset="0"/>
                <a:ea typeface="Times New Roman" panose="02020603050405020304" pitchFamily="18" charset="0"/>
              </a:rPr>
              <a:t>mplio campo de aplicación;</a:t>
            </a:r>
          </a:p>
          <a:p>
            <a:pPr algn="just">
              <a:lnSpc>
                <a:spcPct val="150000"/>
              </a:lnSpc>
              <a:buFontTx/>
              <a:buChar char="-"/>
            </a:pPr>
            <a:r>
              <a:rPr lang="es-ES" dirty="0">
                <a:latin typeface="Times New Roman" panose="02020603050405020304" pitchFamily="18" charset="0"/>
                <a:ea typeface="Times New Roman" panose="02020603050405020304" pitchFamily="18" charset="0"/>
              </a:rPr>
              <a:t>n</a:t>
            </a:r>
            <a:r>
              <a:rPr lang="es-ES" sz="2000" dirty="0">
                <a:effectLst/>
                <a:latin typeface="Times New Roman" panose="02020603050405020304" pitchFamily="18" charset="0"/>
                <a:ea typeface="Times New Roman" panose="02020603050405020304" pitchFamily="18" charset="0"/>
              </a:rPr>
              <a:t>o es indicada para tratar problemas difusos y complejos; </a:t>
            </a:r>
          </a:p>
          <a:p>
            <a:pPr algn="just">
              <a:lnSpc>
                <a:spcPct val="150000"/>
              </a:lnSpc>
              <a:buFontTx/>
              <a:buChar char="-"/>
            </a:pPr>
            <a:r>
              <a:rPr lang="es-ES" sz="2000" dirty="0">
                <a:effectLst/>
                <a:latin typeface="Times New Roman" panose="02020603050405020304" pitchFamily="18" charset="0"/>
                <a:ea typeface="Times New Roman" panose="02020603050405020304" pitchFamily="18" charset="0"/>
              </a:rPr>
              <a:t>tampoco para aquellos problemas que sólo pueden ser manejados por expertos en la materia y en aquellos que poseen una única solución. </a:t>
            </a:r>
            <a:endParaRPr lang="es-AR" sz="2000" dirty="0">
              <a:effectLst/>
              <a:latin typeface="Times New Roman" panose="02020603050405020304" pitchFamily="18" charset="0"/>
              <a:ea typeface="Times New Roman" panose="02020603050405020304" pitchFamily="18" charset="0"/>
            </a:endParaRPr>
          </a:p>
          <a:p>
            <a:pPr marL="228600" algn="just">
              <a:lnSpc>
                <a:spcPct val="150000"/>
              </a:lnSpc>
            </a:pPr>
            <a:r>
              <a:rPr lang="es-ES" sz="2000" dirty="0">
                <a:effectLst/>
                <a:latin typeface="Times New Roman" panose="02020603050405020304" pitchFamily="18" charset="0"/>
                <a:ea typeface="Times New Roman" panose="02020603050405020304" pitchFamily="18" charset="0"/>
              </a:rPr>
              <a:t>El principio fundamental de esta técnica afirma que </a:t>
            </a:r>
            <a:r>
              <a:rPr lang="es-ES" sz="2000" u="sng" dirty="0">
                <a:effectLst/>
                <a:latin typeface="Times New Roman" panose="02020603050405020304" pitchFamily="18" charset="0"/>
                <a:ea typeface="Times New Roman" panose="02020603050405020304" pitchFamily="18" charset="0"/>
              </a:rPr>
              <a:t>“la mejor manera de tener una buena idea es tener muchas ideas”</a:t>
            </a:r>
            <a:r>
              <a:rPr lang="es-ES" sz="2000" dirty="0">
                <a:effectLst/>
                <a:latin typeface="Times New Roman" panose="02020603050405020304" pitchFamily="18" charset="0"/>
                <a:ea typeface="Times New Roman" panose="02020603050405020304" pitchFamily="18" charset="0"/>
              </a:rPr>
              <a:t>.</a:t>
            </a: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223627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6D6F21-F2E9-4CC6-8F04-69BDB61A1DD0}"/>
              </a:ext>
            </a:extLst>
          </p:cNvPr>
          <p:cNvSpPr>
            <a:spLocks noGrp="1"/>
          </p:cNvSpPr>
          <p:nvPr>
            <p:ph type="title"/>
          </p:nvPr>
        </p:nvSpPr>
        <p:spPr>
          <a:xfrm>
            <a:off x="887897" y="685801"/>
            <a:ext cx="10774016" cy="679174"/>
          </a:xfrm>
        </p:spPr>
        <p:txBody>
          <a:bodyPr>
            <a:noAutofit/>
          </a:bodyPr>
          <a:lstStyle/>
          <a:p>
            <a:r>
              <a:rPr lang="es-MX" sz="3200" dirty="0"/>
              <a:t>TÉCNICAS PARA LA RESOLUCIÓN DE PROBLEMAS EN GRUPO</a:t>
            </a:r>
            <a:endParaRPr lang="es-AR" sz="3200" dirty="0"/>
          </a:p>
        </p:txBody>
      </p:sp>
      <p:sp>
        <p:nvSpPr>
          <p:cNvPr id="3" name="Marcador de contenido 2">
            <a:extLst>
              <a:ext uri="{FF2B5EF4-FFF2-40B4-BE49-F238E27FC236}">
                <a16:creationId xmlns:a16="http://schemas.microsoft.com/office/drawing/2014/main" id="{B2ADDB76-A93C-4713-948A-F7EBCE350EC1}"/>
              </a:ext>
            </a:extLst>
          </p:cNvPr>
          <p:cNvSpPr>
            <a:spLocks noGrp="1"/>
          </p:cNvSpPr>
          <p:nvPr>
            <p:ph idx="1"/>
          </p:nvPr>
        </p:nvSpPr>
        <p:spPr>
          <a:xfrm>
            <a:off x="795129" y="1775791"/>
            <a:ext cx="11012557" cy="4797287"/>
          </a:xfrm>
        </p:spPr>
        <p:txBody>
          <a:bodyPr>
            <a:normAutofit lnSpcReduction="10000"/>
          </a:bodyPr>
          <a:lstStyle/>
          <a:p>
            <a:pPr algn="just">
              <a:lnSpc>
                <a:spcPct val="150000"/>
              </a:lnSpc>
            </a:pPr>
            <a:r>
              <a:rPr lang="es-ES" sz="1800" dirty="0">
                <a:effectLst/>
                <a:latin typeface="Times New Roman" panose="02020603050405020304" pitchFamily="18" charset="0"/>
                <a:ea typeface="Times New Roman" panose="02020603050405020304" pitchFamily="18" charset="0"/>
              </a:rPr>
              <a:t>El proceso consta de los siguientes pasos:</a:t>
            </a:r>
            <a:endParaRPr lang="es-AR"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mj-lt"/>
              <a:buAutoNum type="arabicPeriod"/>
              <a:tabLst>
                <a:tab pos="457200" algn="l"/>
              </a:tabLst>
            </a:pPr>
            <a:r>
              <a:rPr lang="es-ES" sz="1800" b="1" dirty="0">
                <a:effectLst/>
                <a:latin typeface="Times New Roman" panose="02020603050405020304" pitchFamily="18" charset="0"/>
                <a:ea typeface="Times New Roman" panose="02020603050405020304" pitchFamily="18" charset="0"/>
              </a:rPr>
              <a:t>Preparación</a:t>
            </a:r>
            <a:r>
              <a:rPr lang="es-ES" sz="1800" dirty="0">
                <a:effectLst/>
                <a:latin typeface="Times New Roman" panose="02020603050405020304" pitchFamily="18" charset="0"/>
                <a:ea typeface="Times New Roman" panose="02020603050405020304" pitchFamily="18" charset="0"/>
              </a:rPr>
              <a:t>: elegir el grupo, determinar los roles, buscar un lugar adecuado, seleccionar un problema, recordar las reglas de la técnica. </a:t>
            </a:r>
            <a:endParaRPr lang="es-AR"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mj-lt"/>
              <a:buAutoNum type="arabicPeriod"/>
              <a:tabLst>
                <a:tab pos="457200" algn="l"/>
              </a:tabLst>
            </a:pPr>
            <a:r>
              <a:rPr lang="es-ES" sz="1800" b="1" dirty="0">
                <a:effectLst/>
                <a:latin typeface="Times New Roman" panose="02020603050405020304" pitchFamily="18" charset="0"/>
                <a:ea typeface="Times New Roman" panose="02020603050405020304" pitchFamily="18" charset="0"/>
              </a:rPr>
              <a:t>Precalentamiento:</a:t>
            </a:r>
            <a:r>
              <a:rPr lang="es-ES" sz="1800" b="1" dirty="0">
                <a:latin typeface="Times New Roman" panose="02020603050405020304" pitchFamily="18" charset="0"/>
                <a:ea typeface="Times New Roman" panose="02020603050405020304" pitchFamily="18" charset="0"/>
              </a:rPr>
              <a:t> </a:t>
            </a:r>
            <a:r>
              <a:rPr lang="es-ES" sz="1800" dirty="0">
                <a:effectLst/>
                <a:latin typeface="Times New Roman" panose="02020603050405020304" pitchFamily="18" charset="0"/>
                <a:ea typeface="Times New Roman" panose="02020603050405020304" pitchFamily="18" charset="0"/>
              </a:rPr>
              <a:t>generar un clima emocional no defensivo que facilite el abandono de formas rígidas y estereotipadas de pensar. </a:t>
            </a:r>
          </a:p>
          <a:p>
            <a:pPr marL="342900" lvl="0" indent="-342900" algn="just">
              <a:lnSpc>
                <a:spcPct val="150000"/>
              </a:lnSpc>
              <a:buFont typeface="+mj-lt"/>
              <a:buAutoNum type="arabicPeriod"/>
              <a:tabLst>
                <a:tab pos="457200" algn="l"/>
              </a:tabLst>
            </a:pPr>
            <a:r>
              <a:rPr lang="es-ES" sz="1800" b="1" dirty="0">
                <a:effectLst/>
                <a:latin typeface="Times New Roman" panose="02020603050405020304" pitchFamily="18" charset="0"/>
                <a:ea typeface="Times New Roman" panose="02020603050405020304" pitchFamily="18" charset="0"/>
              </a:rPr>
              <a:t>Producción de ideas:</a:t>
            </a:r>
            <a:r>
              <a:rPr lang="es-ES" sz="1800" dirty="0">
                <a:effectLst/>
                <a:latin typeface="Times New Roman" panose="02020603050405020304" pitchFamily="18" charset="0"/>
                <a:ea typeface="Times New Roman" panose="02020603050405020304" pitchFamily="18" charset="0"/>
              </a:rPr>
              <a:t> producir la mayor cantidad de ideas posibles. Eliminación de la propiedad intelectual de las ideas. Libre asociación. Ronda de participación. Elaborar una lista de las ideas que se van exponiendo y que esté visible para todos. Incubación de las ideas. </a:t>
            </a:r>
            <a:endParaRPr lang="es-AR"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mj-lt"/>
              <a:buAutoNum type="arabicPeriod"/>
              <a:tabLst>
                <a:tab pos="457200" algn="l"/>
              </a:tabLst>
            </a:pPr>
            <a:r>
              <a:rPr lang="es-ES" sz="1800" b="1" dirty="0">
                <a:effectLst/>
                <a:latin typeface="Times New Roman" panose="02020603050405020304" pitchFamily="18" charset="0"/>
                <a:ea typeface="Times New Roman" panose="02020603050405020304" pitchFamily="18" charset="0"/>
              </a:rPr>
              <a:t>Evaluación:</a:t>
            </a:r>
            <a:r>
              <a:rPr lang="es-ES" sz="1800" dirty="0">
                <a:effectLst/>
                <a:latin typeface="Times New Roman" panose="02020603050405020304" pitchFamily="18" charset="0"/>
                <a:ea typeface="Times New Roman" panose="02020603050405020304" pitchFamily="18" charset="0"/>
              </a:rPr>
              <a:t> discernir las ideas valiosos para el fin propuesto entre toda la producción acumulada. Normalmente se realiza esta etapa en una sesión posterior. Se reagrupan las ideas antes de desechar las que no parecen viables. </a:t>
            </a:r>
            <a:endParaRPr lang="es-AR"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mj-lt"/>
              <a:buAutoNum type="arabicPeriod"/>
              <a:tabLst>
                <a:tab pos="457200" algn="l"/>
              </a:tabLst>
            </a:pPr>
            <a:endParaRPr lang="es-AR" sz="18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120326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DE1A3A-F238-4959-BD45-3E7EB744C34D}"/>
              </a:ext>
            </a:extLst>
          </p:cNvPr>
          <p:cNvSpPr>
            <a:spLocks noGrp="1"/>
          </p:cNvSpPr>
          <p:nvPr>
            <p:ph type="title"/>
          </p:nvPr>
        </p:nvSpPr>
        <p:spPr>
          <a:xfrm>
            <a:off x="1371600" y="632791"/>
            <a:ext cx="9601200" cy="785192"/>
          </a:xfrm>
        </p:spPr>
        <p:txBody>
          <a:bodyPr>
            <a:normAutofit fontScale="90000"/>
          </a:bodyPr>
          <a:lstStyle/>
          <a:p>
            <a:r>
              <a:rPr lang="es-MX" sz="3200" dirty="0"/>
              <a:t>TÉCNICAS PARA LA RESOLUCIÓN DE PROBLEMAS EN GRUPO</a:t>
            </a:r>
            <a:endParaRPr lang="es-AR" sz="3200" dirty="0"/>
          </a:p>
        </p:txBody>
      </p:sp>
      <p:sp>
        <p:nvSpPr>
          <p:cNvPr id="3" name="Marcador de contenido 2">
            <a:extLst>
              <a:ext uri="{FF2B5EF4-FFF2-40B4-BE49-F238E27FC236}">
                <a16:creationId xmlns:a16="http://schemas.microsoft.com/office/drawing/2014/main" id="{F08F9667-FA42-481D-A551-5093B92BA412}"/>
              </a:ext>
            </a:extLst>
          </p:cNvPr>
          <p:cNvSpPr>
            <a:spLocks noGrp="1"/>
          </p:cNvSpPr>
          <p:nvPr>
            <p:ph idx="1"/>
          </p:nvPr>
        </p:nvSpPr>
        <p:spPr>
          <a:xfrm>
            <a:off x="887895" y="1789043"/>
            <a:ext cx="11065565" cy="4863548"/>
          </a:xfrm>
        </p:spPr>
        <p:txBody>
          <a:bodyPr/>
          <a:lstStyle/>
          <a:p>
            <a:pPr algn="just">
              <a:lnSpc>
                <a:spcPct val="150000"/>
              </a:lnSpc>
            </a:pPr>
            <a:r>
              <a:rPr lang="es-ES" b="1" u="sng" dirty="0">
                <a:effectLst/>
                <a:latin typeface="Times New Roman" panose="02020603050405020304" pitchFamily="18" charset="0"/>
                <a:ea typeface="Times New Roman" panose="02020603050405020304" pitchFamily="18" charset="0"/>
              </a:rPr>
              <a:t>Una metodología para pensar en común</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Una técnica para lograr pensadores eficaces es la técnica de los </a:t>
            </a:r>
            <a:r>
              <a:rPr lang="es-ES" i="1" dirty="0">
                <a:effectLst/>
                <a:latin typeface="Times New Roman" panose="02020603050405020304" pitchFamily="18" charset="0"/>
                <a:ea typeface="Times New Roman" panose="02020603050405020304" pitchFamily="18" charset="0"/>
              </a:rPr>
              <a:t>“Seis sombreros para pensar” </a:t>
            </a:r>
            <a:r>
              <a:rPr lang="es-ES" dirty="0">
                <a:effectLst/>
                <a:latin typeface="Times New Roman" panose="02020603050405020304" pitchFamily="18" charset="0"/>
                <a:ea typeface="Times New Roman" panose="02020603050405020304" pitchFamily="18" charset="0"/>
              </a:rPr>
              <a:t>de Edward de Bono. </a:t>
            </a:r>
            <a:r>
              <a:rPr lang="es-ES" dirty="0">
                <a:latin typeface="Times New Roman" panose="02020603050405020304" pitchFamily="18" charset="0"/>
                <a:ea typeface="Times New Roman" panose="02020603050405020304" pitchFamily="18" charset="0"/>
              </a:rPr>
              <a:t>P</a:t>
            </a:r>
            <a:r>
              <a:rPr lang="es-ES" dirty="0">
                <a:effectLst/>
                <a:latin typeface="Times New Roman" panose="02020603050405020304" pitchFamily="18" charset="0"/>
                <a:ea typeface="Times New Roman" panose="02020603050405020304" pitchFamily="18" charset="0"/>
              </a:rPr>
              <a:t>ropone una técnica que diferencia y caracteriza nítidamente 6 modos de pensar. Esta técnica establece reglas de juego, dirige la atención hacia las formas de pensar más convenientes en cada circunstancia e invita a cada participante para que juegue roles definidos.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Bono nos habla de 6 sombreros que son 6 formas diferentes de pensar. </a:t>
            </a:r>
            <a:endParaRPr lang="es-AR"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000" b="1" dirty="0">
                <a:effectLst/>
                <a:latin typeface="Times New Roman" panose="02020603050405020304" pitchFamily="18" charset="0"/>
                <a:ea typeface="Times New Roman" panose="02020603050405020304" pitchFamily="18" charset="0"/>
              </a:rPr>
              <a:t>El pensamiento de sombrero blanco: </a:t>
            </a:r>
            <a:r>
              <a:rPr lang="es-ES" sz="2000" dirty="0">
                <a:effectLst/>
                <a:latin typeface="Times New Roman" panose="02020603050405020304" pitchFamily="18" charset="0"/>
                <a:ea typeface="Times New Roman" panose="02020603050405020304" pitchFamily="18" charset="0"/>
              </a:rPr>
              <a:t>es la forma de pensar de una computadora actual. Ofrece los hechos y las cifras que se le piden. Es neutral y objetiva. No nos discute ni usa su información para defender su postura.</a:t>
            </a: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199388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4DFB8A-B2B4-4503-AB2B-EFD461F8AAD4}"/>
              </a:ext>
            </a:extLst>
          </p:cNvPr>
          <p:cNvSpPr>
            <a:spLocks noGrp="1"/>
          </p:cNvSpPr>
          <p:nvPr>
            <p:ph type="title"/>
          </p:nvPr>
        </p:nvSpPr>
        <p:spPr>
          <a:xfrm>
            <a:off x="1371600" y="685800"/>
            <a:ext cx="9601200" cy="679174"/>
          </a:xfrm>
        </p:spPr>
        <p:txBody>
          <a:bodyPr>
            <a:normAutofit/>
          </a:bodyPr>
          <a:lstStyle/>
          <a:p>
            <a:r>
              <a:rPr lang="es-MX" sz="2800" dirty="0"/>
              <a:t>TÉCNICAS PARA LA RESOLUCIÓN DE PROBLEMAS EN GRUPO</a:t>
            </a:r>
            <a:endParaRPr lang="es-AR" sz="2800" dirty="0"/>
          </a:p>
        </p:txBody>
      </p:sp>
      <p:sp>
        <p:nvSpPr>
          <p:cNvPr id="3" name="Marcador de contenido 2">
            <a:extLst>
              <a:ext uri="{FF2B5EF4-FFF2-40B4-BE49-F238E27FC236}">
                <a16:creationId xmlns:a16="http://schemas.microsoft.com/office/drawing/2014/main" id="{C4461CDC-50EA-426B-B463-1D9429A8EE4F}"/>
              </a:ext>
            </a:extLst>
          </p:cNvPr>
          <p:cNvSpPr>
            <a:spLocks noGrp="1"/>
          </p:cNvSpPr>
          <p:nvPr>
            <p:ph idx="1"/>
          </p:nvPr>
        </p:nvSpPr>
        <p:spPr>
          <a:xfrm>
            <a:off x="1020417" y="1550505"/>
            <a:ext cx="11039061" cy="5075582"/>
          </a:xfrm>
        </p:spPr>
        <p:txBody>
          <a:bodyPr>
            <a:normAutofit fontScale="92500" lnSpcReduction="20000"/>
          </a:bodyPr>
          <a:lstStyle/>
          <a:p>
            <a:pPr marL="342900" lvl="0" indent="-342900" algn="just">
              <a:lnSpc>
                <a:spcPct val="150000"/>
              </a:lnSpc>
              <a:buFont typeface="Arial" panose="020B0604020202020204" pitchFamily="34" charset="0"/>
              <a:buChar char="-"/>
              <a:tabLst>
                <a:tab pos="457200" algn="l"/>
              </a:tabLst>
            </a:pPr>
            <a:r>
              <a:rPr lang="es-ES" sz="2200" b="1" dirty="0">
                <a:effectLst/>
                <a:latin typeface="Times New Roman" panose="02020603050405020304" pitchFamily="18" charset="0"/>
                <a:ea typeface="Times New Roman" panose="02020603050405020304" pitchFamily="18" charset="0"/>
              </a:rPr>
              <a:t>El pensamiento de sombrero rojo:</a:t>
            </a:r>
            <a:r>
              <a:rPr lang="es-ES" sz="2200" dirty="0">
                <a:effectLst/>
                <a:latin typeface="Times New Roman" panose="02020603050405020304" pitchFamily="18" charset="0"/>
                <a:ea typeface="Times New Roman" panose="02020603050405020304" pitchFamily="18" charset="0"/>
              </a:rPr>
              <a:t> reconoce las emociones, los sentimientos y los aspectos no racionales del pensar, que aparecen como un trasfondo vivo que pone límites y colorea la percepción y el pensamiento. El pensamiento de sombrero rojo hace visible ese trasfondo para que se pueda analizar su influencia. </a:t>
            </a:r>
            <a:endParaRPr lang="es-AR" sz="22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b="1" dirty="0">
                <a:effectLst/>
                <a:latin typeface="Times New Roman" panose="02020603050405020304" pitchFamily="18" charset="0"/>
                <a:ea typeface="Times New Roman" panose="02020603050405020304" pitchFamily="18" charset="0"/>
              </a:rPr>
              <a:t>El pensamiento de sombrero negro:</a:t>
            </a:r>
            <a:r>
              <a:rPr lang="es-ES" sz="2200" dirty="0">
                <a:effectLst/>
                <a:latin typeface="Times New Roman" panose="02020603050405020304" pitchFamily="18" charset="0"/>
                <a:ea typeface="Times New Roman" panose="02020603050405020304" pitchFamily="18" charset="0"/>
              </a:rPr>
              <a:t> pone énfasis en lo que está mal, lo que es incorrecto, lo erróneo. Advierte cuándo las cosas no se acomodan a las rutinas de la organización, indica las razones por las que algo puede fallar, destaca peligros y riesgos que se corren si continuamos por la dirección de una propuesta determinada. </a:t>
            </a:r>
            <a:endParaRPr lang="es-AR" sz="22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sz="2200" b="1" dirty="0">
                <a:effectLst/>
                <a:latin typeface="Times New Roman" panose="02020603050405020304" pitchFamily="18" charset="0"/>
                <a:ea typeface="Times New Roman" panose="02020603050405020304" pitchFamily="18" charset="0"/>
              </a:rPr>
              <a:t>El pensamiento de sombrero amarillo:</a:t>
            </a:r>
            <a:r>
              <a:rPr lang="es-ES" sz="2200" dirty="0">
                <a:effectLst/>
                <a:latin typeface="Times New Roman" panose="02020603050405020304" pitchFamily="18" charset="0"/>
                <a:ea typeface="Times New Roman" panose="02020603050405020304" pitchFamily="18" charset="0"/>
              </a:rPr>
              <a:t> es una forma de pensamiento positiva y constructiva. Evalúa los hechos positivamente. Es una mezcla de curiosidad, placer y codicia, todo ello orientado por el deseo de hacer que las cosas sucedan. </a:t>
            </a:r>
            <a:endParaRPr lang="es-AR" sz="22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709182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E20B6B-E8CF-46FC-8250-9A9FC3EF367A}"/>
              </a:ext>
            </a:extLst>
          </p:cNvPr>
          <p:cNvSpPr>
            <a:spLocks noGrp="1"/>
          </p:cNvSpPr>
          <p:nvPr>
            <p:ph type="title"/>
          </p:nvPr>
        </p:nvSpPr>
        <p:spPr>
          <a:xfrm>
            <a:off x="1371600" y="685800"/>
            <a:ext cx="9601200" cy="864704"/>
          </a:xfrm>
        </p:spPr>
        <p:txBody>
          <a:bodyPr>
            <a:normAutofit fontScale="90000"/>
          </a:bodyPr>
          <a:lstStyle/>
          <a:p>
            <a:r>
              <a:rPr lang="es-MX" sz="3200" dirty="0"/>
              <a:t>TÉCNICAS PARA LA RESOLUCIÓN DE PROBLEMAS EN GRUPO</a:t>
            </a:r>
            <a:endParaRPr lang="es-AR" sz="3200" dirty="0"/>
          </a:p>
        </p:txBody>
      </p:sp>
      <p:sp>
        <p:nvSpPr>
          <p:cNvPr id="3" name="Marcador de contenido 2">
            <a:extLst>
              <a:ext uri="{FF2B5EF4-FFF2-40B4-BE49-F238E27FC236}">
                <a16:creationId xmlns:a16="http://schemas.microsoft.com/office/drawing/2014/main" id="{FFB6A140-CC98-4776-B6F5-AD0BE987DF66}"/>
              </a:ext>
            </a:extLst>
          </p:cNvPr>
          <p:cNvSpPr>
            <a:spLocks noGrp="1"/>
          </p:cNvSpPr>
          <p:nvPr>
            <p:ph idx="1"/>
          </p:nvPr>
        </p:nvSpPr>
        <p:spPr>
          <a:xfrm>
            <a:off x="848139" y="1881809"/>
            <a:ext cx="11078818" cy="4770782"/>
          </a:xfrm>
        </p:spPr>
        <p:txBody>
          <a:bodyPr/>
          <a:lstStyle/>
          <a:p>
            <a:pPr marL="342900" lvl="0" indent="-342900" algn="just">
              <a:lnSpc>
                <a:spcPct val="150000"/>
              </a:lnSpc>
              <a:buFont typeface="Arial" panose="020B0604020202020204" pitchFamily="34" charset="0"/>
              <a:buChar char="-"/>
              <a:tabLst>
                <a:tab pos="457200" algn="l"/>
              </a:tabLst>
            </a:pPr>
            <a:r>
              <a:rPr lang="es-ES" b="1" dirty="0">
                <a:effectLst/>
                <a:latin typeface="Times New Roman" panose="02020603050405020304" pitchFamily="18" charset="0"/>
                <a:ea typeface="Times New Roman" panose="02020603050405020304" pitchFamily="18" charset="0"/>
              </a:rPr>
              <a:t>El pensamiento de sombrero verde:</a:t>
            </a:r>
            <a:r>
              <a:rPr lang="es-ES" dirty="0">
                <a:effectLst/>
                <a:latin typeface="Times New Roman" panose="02020603050405020304" pitchFamily="18" charset="0"/>
                <a:ea typeface="Times New Roman" panose="02020603050405020304" pitchFamily="18" charset="0"/>
              </a:rPr>
              <a:t> se trata del reino de la creatividad. Se ocupa de las ideas nuevas, alternativas nuevas, nuevos modelos de pensamiento. Se ocupa del cambio, la modificación de rutinas, abre horizontes y nuevos campos para explorar.</a:t>
            </a:r>
            <a:endParaRPr lang="es-AR"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b="1" dirty="0">
                <a:effectLst/>
                <a:latin typeface="Times New Roman" panose="02020603050405020304" pitchFamily="18" charset="0"/>
                <a:ea typeface="Times New Roman" panose="02020603050405020304" pitchFamily="18" charset="0"/>
              </a:rPr>
              <a:t>El pensamiento de sombrero azul:</a:t>
            </a:r>
            <a:r>
              <a:rPr lang="es-ES" dirty="0">
                <a:effectLst/>
                <a:latin typeface="Times New Roman" panose="02020603050405020304" pitchFamily="18" charset="0"/>
                <a:ea typeface="Times New Roman" panose="02020603050405020304" pitchFamily="18" charset="0"/>
              </a:rPr>
              <a:t> es el sombrero del control, es un tipo de pensamiento necesario para indagar en algunos temas. Es el responsable de la síntesis, de la visión global y de las conclusiones. </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607063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383FAC-292D-45AB-8D4D-462328AE671A}"/>
              </a:ext>
            </a:extLst>
          </p:cNvPr>
          <p:cNvSpPr>
            <a:spLocks noGrp="1"/>
          </p:cNvSpPr>
          <p:nvPr>
            <p:ph type="title"/>
          </p:nvPr>
        </p:nvSpPr>
        <p:spPr>
          <a:xfrm>
            <a:off x="1371600" y="685800"/>
            <a:ext cx="9601200" cy="838200"/>
          </a:xfrm>
        </p:spPr>
        <p:txBody>
          <a:bodyPr>
            <a:normAutofit fontScale="90000"/>
          </a:bodyPr>
          <a:lstStyle/>
          <a:p>
            <a:r>
              <a:rPr lang="es-MX" sz="3200" dirty="0"/>
              <a:t>TÉCNICAS PARA LA RESOLUCIÓN DE PROBLEMAS EN GRUPO</a:t>
            </a:r>
            <a:endParaRPr lang="es-AR" sz="3200" dirty="0"/>
          </a:p>
        </p:txBody>
      </p:sp>
      <p:sp>
        <p:nvSpPr>
          <p:cNvPr id="3" name="Marcador de contenido 2">
            <a:extLst>
              <a:ext uri="{FF2B5EF4-FFF2-40B4-BE49-F238E27FC236}">
                <a16:creationId xmlns:a16="http://schemas.microsoft.com/office/drawing/2014/main" id="{EC246CA4-ED02-453A-923A-A5113AA8E1B7}"/>
              </a:ext>
            </a:extLst>
          </p:cNvPr>
          <p:cNvSpPr>
            <a:spLocks noGrp="1"/>
          </p:cNvSpPr>
          <p:nvPr>
            <p:ph idx="1"/>
          </p:nvPr>
        </p:nvSpPr>
        <p:spPr>
          <a:xfrm>
            <a:off x="1033671" y="1722783"/>
            <a:ext cx="10946294" cy="4916555"/>
          </a:xfrm>
        </p:spPr>
        <p:txBody>
          <a:bodyPr>
            <a:normAutofit/>
          </a:bodyPr>
          <a:lstStyle/>
          <a:p>
            <a:pPr algn="just">
              <a:lnSpc>
                <a:spcPct val="150000"/>
              </a:lnSpc>
            </a:pPr>
            <a:r>
              <a:rPr lang="es-ES" b="1" u="sng" dirty="0">
                <a:effectLst/>
                <a:latin typeface="Times New Roman" panose="02020603050405020304" pitchFamily="18" charset="0"/>
                <a:ea typeface="Times New Roman" panose="02020603050405020304" pitchFamily="18" charset="0"/>
              </a:rPr>
              <a:t>Los 6 sombreros para pensar y las reuniones de trabajo</a:t>
            </a:r>
            <a:r>
              <a:rPr lang="es-ES" b="1" dirty="0">
                <a:effectLst/>
                <a:latin typeface="Times New Roman" panose="02020603050405020304" pitchFamily="18" charset="0"/>
                <a:ea typeface="Times New Roman" panose="02020603050405020304" pitchFamily="18" charset="0"/>
              </a:rPr>
              <a:t>: </a:t>
            </a:r>
            <a:r>
              <a:rPr lang="es-ES" dirty="0">
                <a:effectLst/>
                <a:latin typeface="Times New Roman" panose="02020603050405020304" pitchFamily="18" charset="0"/>
                <a:ea typeface="Times New Roman" panose="02020603050405020304" pitchFamily="18" charset="0"/>
              </a:rPr>
              <a:t>esta técnica brinda 2 aportes fundamentales al proceso de pensar colectivo en un equipo de trabajo.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El primer aporte consiste en simplificar el pensamiento común, facilitando un orden, una secuencia en su proceso. Esta secuencia garantiza que el problema o la decisión a enfrentar sea fruto de un análisis que haya tomado en cuenta las perspectivas más significativas, poniendo en juego distintos sombreros para cada ocasión. </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El segundo aporte consiste en permitir introducir una variación dentro del modo de pensar utilizado generalmente. Se puede solicitar a una persona o grupo que usen, metafóricamente, otro sombrero aparte del ya utilizado. Se les pide que actúen según un modo de pensar contrapuesto al habitual. </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4127451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319272-7E63-48D1-9A1F-11BCA88FDC4E}"/>
              </a:ext>
            </a:extLst>
          </p:cNvPr>
          <p:cNvSpPr>
            <a:spLocks noGrp="1"/>
          </p:cNvSpPr>
          <p:nvPr>
            <p:ph type="title"/>
          </p:nvPr>
        </p:nvSpPr>
        <p:spPr>
          <a:xfrm>
            <a:off x="1371600" y="685800"/>
            <a:ext cx="9601200" cy="612913"/>
          </a:xfrm>
        </p:spPr>
        <p:txBody>
          <a:bodyPr>
            <a:noAutofit/>
          </a:bodyPr>
          <a:lstStyle/>
          <a:p>
            <a:r>
              <a:rPr lang="es-MX" sz="3600" dirty="0"/>
              <a:t>EL LIDERAZGO DE LOS EQUIPOS</a:t>
            </a:r>
            <a:endParaRPr lang="es-AR" sz="3600" dirty="0"/>
          </a:p>
        </p:txBody>
      </p:sp>
      <p:sp>
        <p:nvSpPr>
          <p:cNvPr id="3" name="Marcador de contenido 2">
            <a:extLst>
              <a:ext uri="{FF2B5EF4-FFF2-40B4-BE49-F238E27FC236}">
                <a16:creationId xmlns:a16="http://schemas.microsoft.com/office/drawing/2014/main" id="{4086B381-49AF-4BBE-944A-91828096BACB}"/>
              </a:ext>
            </a:extLst>
          </p:cNvPr>
          <p:cNvSpPr>
            <a:spLocks noGrp="1"/>
          </p:cNvSpPr>
          <p:nvPr>
            <p:ph idx="1"/>
          </p:nvPr>
        </p:nvSpPr>
        <p:spPr>
          <a:xfrm>
            <a:off x="967409" y="1630017"/>
            <a:ext cx="10986052" cy="5088835"/>
          </a:xfrm>
        </p:spPr>
        <p:txBody>
          <a:bodyPr>
            <a:normAutofit/>
          </a:bodyPr>
          <a:lstStyle/>
          <a:p>
            <a:r>
              <a:rPr lang="es-ES" sz="1800" b="1" u="sng" dirty="0">
                <a:effectLst/>
                <a:latin typeface="Times New Roman" panose="02020603050405020304" pitchFamily="18" charset="0"/>
                <a:ea typeface="Times New Roman" panose="02020603050405020304" pitchFamily="18" charset="0"/>
              </a:rPr>
              <a:t>LAS TAREAS DEL DIRECTOR / LÍDER DEL EQUIPO  </a:t>
            </a:r>
            <a:endParaRPr lang="es-AR" sz="1800" dirty="0">
              <a:effectLst/>
              <a:latin typeface="Times New Roman" panose="02020603050405020304" pitchFamily="18" charset="0"/>
              <a:ea typeface="Times New Roman" panose="02020603050405020304" pitchFamily="18" charset="0"/>
            </a:endParaRPr>
          </a:p>
          <a:p>
            <a:pPr algn="just">
              <a:lnSpc>
                <a:spcPct val="150000"/>
              </a:lnSpc>
            </a:pPr>
            <a:r>
              <a:rPr lang="es-ES" sz="2000" dirty="0">
                <a:effectLst/>
                <a:latin typeface="Times New Roman" panose="02020603050405020304" pitchFamily="18" charset="0"/>
                <a:ea typeface="Times New Roman" panose="02020603050405020304" pitchFamily="18" charset="0"/>
              </a:rPr>
              <a:t>Para Surdo, la dirección es una </a:t>
            </a:r>
            <a:r>
              <a:rPr lang="es-ES" sz="2000" u="sng" dirty="0">
                <a:effectLst/>
                <a:latin typeface="Times New Roman" panose="02020603050405020304" pitchFamily="18" charset="0"/>
                <a:ea typeface="Times New Roman" panose="02020603050405020304" pitchFamily="18" charset="0"/>
              </a:rPr>
              <a:t>tarea relacional</a:t>
            </a:r>
            <a:r>
              <a:rPr lang="es-ES" u="sng" dirty="0">
                <a:latin typeface="Times New Roman" panose="02020603050405020304" pitchFamily="18" charset="0"/>
                <a:ea typeface="Times New Roman" panose="02020603050405020304" pitchFamily="18" charset="0"/>
              </a:rPr>
              <a:t>.</a:t>
            </a:r>
          </a:p>
          <a:p>
            <a:pPr algn="just">
              <a:lnSpc>
                <a:spcPct val="150000"/>
              </a:lnSpc>
            </a:pPr>
            <a:r>
              <a:rPr lang="es-ES" u="sng" dirty="0">
                <a:latin typeface="Times New Roman" panose="02020603050405020304" pitchFamily="18" charset="0"/>
                <a:ea typeface="Times New Roman" panose="02020603050405020304" pitchFamily="18" charset="0"/>
              </a:rPr>
              <a:t>D</a:t>
            </a:r>
            <a:r>
              <a:rPr lang="es-ES" sz="2000" dirty="0">
                <a:effectLst/>
                <a:latin typeface="Times New Roman" panose="02020603050405020304" pitchFamily="18" charset="0"/>
                <a:ea typeface="Times New Roman" panose="02020603050405020304" pitchFamily="18" charset="0"/>
              </a:rPr>
              <a:t>e esa relación, capacidad de adaptación, de la negociación con el grupo, nace la razón de ser de su rol y buena parte de su contenido. </a:t>
            </a:r>
          </a:p>
          <a:p>
            <a:pPr algn="just">
              <a:lnSpc>
                <a:spcPct val="150000"/>
              </a:lnSpc>
            </a:pPr>
            <a:r>
              <a:rPr lang="es-ES" sz="2000" dirty="0">
                <a:effectLst/>
                <a:latin typeface="Times New Roman" panose="02020603050405020304" pitchFamily="18" charset="0"/>
                <a:ea typeface="Times New Roman" panose="02020603050405020304" pitchFamily="18" charset="0"/>
              </a:rPr>
              <a:t>Igualmente tiene gran importancia la relación del director con su entorno organizativo. </a:t>
            </a:r>
          </a:p>
          <a:p>
            <a:pPr algn="just">
              <a:lnSpc>
                <a:spcPct val="150000"/>
              </a:lnSpc>
            </a:pPr>
            <a:r>
              <a:rPr lang="es-ES" sz="2000" dirty="0">
                <a:effectLst/>
                <a:latin typeface="Times New Roman" panose="02020603050405020304" pitchFamily="18" charset="0"/>
                <a:ea typeface="Times New Roman" panose="02020603050405020304" pitchFamily="18" charset="0"/>
              </a:rPr>
              <a:t>En el caso del equipo de trabajo, </a:t>
            </a:r>
            <a:r>
              <a:rPr lang="es-ES" sz="2000" u="sng" dirty="0">
                <a:effectLst/>
                <a:latin typeface="Times New Roman" panose="02020603050405020304" pitchFamily="18" charset="0"/>
                <a:ea typeface="Times New Roman" panose="02020603050405020304" pitchFamily="18" charset="0"/>
              </a:rPr>
              <a:t>dirigirlo</a:t>
            </a:r>
            <a:r>
              <a:rPr lang="es-ES" sz="2000" dirty="0">
                <a:effectLst/>
                <a:latin typeface="Times New Roman" panose="02020603050405020304" pitchFamily="18" charset="0"/>
                <a:ea typeface="Times New Roman" panose="02020603050405020304" pitchFamily="18" charset="0"/>
              </a:rPr>
              <a:t> es posibilitar que la organización satisfaga sus necesidades y se enfrente a sus retos a través de dicho equipo. </a:t>
            </a:r>
          </a:p>
          <a:p>
            <a:pPr algn="just">
              <a:lnSpc>
                <a:spcPct val="150000"/>
              </a:lnSpc>
            </a:pPr>
            <a:r>
              <a:rPr lang="es-ES" sz="2000" dirty="0">
                <a:effectLst/>
                <a:latin typeface="Times New Roman" panose="02020603050405020304" pitchFamily="18" charset="0"/>
                <a:ea typeface="Times New Roman" panose="02020603050405020304" pitchFamily="18" charset="0"/>
              </a:rPr>
              <a:t>Dirigir es facilitar el logro de sus metas, </a:t>
            </a:r>
            <a:r>
              <a:rPr lang="es-ES" sz="2000" u="sng" dirty="0">
                <a:effectLst/>
                <a:latin typeface="Times New Roman" panose="02020603050405020304" pitchFamily="18" charset="0"/>
                <a:ea typeface="Times New Roman" panose="02020603050405020304" pitchFamily="18" charset="0"/>
              </a:rPr>
              <a:t>armonizándolas</a:t>
            </a:r>
            <a:r>
              <a:rPr lang="es-ES" sz="2000" dirty="0">
                <a:effectLst/>
                <a:latin typeface="Times New Roman" panose="02020603050405020304" pitchFamily="18" charset="0"/>
                <a:ea typeface="Times New Roman" panose="02020603050405020304" pitchFamily="18" charset="0"/>
              </a:rPr>
              <a:t> con las de sus integrantes, como individuos y como miembros del grupo humano al que pertenecen. </a:t>
            </a: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6750728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F353FB-0BA5-481F-AD73-26F599A27CD0}"/>
              </a:ext>
            </a:extLst>
          </p:cNvPr>
          <p:cNvSpPr>
            <a:spLocks noGrp="1"/>
          </p:cNvSpPr>
          <p:nvPr>
            <p:ph type="title"/>
          </p:nvPr>
        </p:nvSpPr>
        <p:spPr>
          <a:xfrm>
            <a:off x="1371600" y="685800"/>
            <a:ext cx="9601200" cy="665922"/>
          </a:xfrm>
        </p:spPr>
        <p:txBody>
          <a:bodyPr>
            <a:normAutofit/>
          </a:bodyPr>
          <a:lstStyle/>
          <a:p>
            <a:r>
              <a:rPr lang="es-MX" sz="3600" dirty="0"/>
              <a:t>EL LIDERAZGO DE LOS EQUIPOS</a:t>
            </a:r>
            <a:endParaRPr lang="es-AR" sz="3600" dirty="0"/>
          </a:p>
        </p:txBody>
      </p:sp>
      <p:sp>
        <p:nvSpPr>
          <p:cNvPr id="3" name="Marcador de contenido 2">
            <a:extLst>
              <a:ext uri="{FF2B5EF4-FFF2-40B4-BE49-F238E27FC236}">
                <a16:creationId xmlns:a16="http://schemas.microsoft.com/office/drawing/2014/main" id="{B413D8C1-F8AD-4388-8D47-F649DE289B5C}"/>
              </a:ext>
            </a:extLst>
          </p:cNvPr>
          <p:cNvSpPr>
            <a:spLocks noGrp="1"/>
          </p:cNvSpPr>
          <p:nvPr>
            <p:ph idx="1"/>
          </p:nvPr>
        </p:nvSpPr>
        <p:spPr>
          <a:xfrm>
            <a:off x="848139" y="1828800"/>
            <a:ext cx="11078818" cy="4863548"/>
          </a:xfrm>
        </p:spPr>
        <p:txBody>
          <a:bodyPr/>
          <a:lstStyle/>
          <a:p>
            <a:pPr algn="just">
              <a:lnSpc>
                <a:spcPct val="150000"/>
              </a:lnSpc>
            </a:pPr>
            <a:r>
              <a:rPr lang="es-ES" dirty="0">
                <a:effectLst/>
                <a:latin typeface="Times New Roman" panose="02020603050405020304" pitchFamily="18" charset="0"/>
                <a:ea typeface="Times New Roman" panose="02020603050405020304" pitchFamily="18" charset="0"/>
              </a:rPr>
              <a:t>Por ser la tarea del líder una tarea de relación, no tendría sentido que los requisitos para dirigir un equipo fueran definidos a través de un listado de cualidades individuales. Tampoco es necesario tener un “carisma especial y misterioso”.</a:t>
            </a:r>
            <a:endParaRPr lang="es-AR" dirty="0">
              <a:effectLst/>
              <a:latin typeface="Times New Roman" panose="02020603050405020304" pitchFamily="18" charset="0"/>
              <a:ea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rPr>
              <a:t>Es necesario, en cambio, que </a:t>
            </a:r>
            <a:r>
              <a:rPr lang="es-ES" u="sng" dirty="0">
                <a:effectLst/>
                <a:latin typeface="Times New Roman" panose="02020603050405020304" pitchFamily="18" charset="0"/>
                <a:ea typeface="Times New Roman" panose="02020603050405020304" pitchFamily="18" charset="0"/>
              </a:rPr>
              <a:t>el director sea capaz de realizar una serie de grandes tareas</a:t>
            </a:r>
            <a:r>
              <a:rPr lang="es-ES" dirty="0">
                <a:effectLst/>
                <a:latin typeface="Times New Roman" panose="02020603050405020304" pitchFamily="18" charset="0"/>
                <a:ea typeface="Times New Roman" panose="02020603050405020304" pitchFamily="18" charset="0"/>
              </a:rPr>
              <a:t>. Estas son:</a:t>
            </a:r>
            <a:endParaRPr lang="es-AR" dirty="0">
              <a:effectLst/>
              <a:latin typeface="Times New Roman" panose="02020603050405020304" pitchFamily="18" charset="0"/>
              <a:ea typeface="Times New Roman" panose="02020603050405020304" pitchFamily="18" charset="0"/>
            </a:endParaRPr>
          </a:p>
          <a:p>
            <a:endParaRPr lang="es-AR" dirty="0"/>
          </a:p>
        </p:txBody>
      </p:sp>
      <p:graphicFrame>
        <p:nvGraphicFramePr>
          <p:cNvPr id="7" name="Objeto 6">
            <a:extLst>
              <a:ext uri="{FF2B5EF4-FFF2-40B4-BE49-F238E27FC236}">
                <a16:creationId xmlns:a16="http://schemas.microsoft.com/office/drawing/2014/main" id="{36040856-C22C-49DA-9484-DEAE71CD075B}"/>
              </a:ext>
            </a:extLst>
          </p:cNvPr>
          <p:cNvGraphicFramePr>
            <a:graphicFrameLocks noChangeAspect="1"/>
          </p:cNvGraphicFramePr>
          <p:nvPr>
            <p:extLst>
              <p:ext uri="{D42A27DB-BD31-4B8C-83A1-F6EECF244321}">
                <p14:modId xmlns:p14="http://schemas.microsoft.com/office/powerpoint/2010/main" val="1087759841"/>
              </p:ext>
            </p:extLst>
          </p:nvPr>
        </p:nvGraphicFramePr>
        <p:xfrm>
          <a:off x="2729948" y="4187686"/>
          <a:ext cx="6557325" cy="2670313"/>
        </p:xfrm>
        <a:graphic>
          <a:graphicData uri="http://schemas.openxmlformats.org/presentationml/2006/ole">
            <mc:AlternateContent xmlns:mc="http://schemas.openxmlformats.org/markup-compatibility/2006">
              <mc:Choice xmlns:v="urn:schemas-microsoft-com:vml" Requires="v">
                <p:oleObj spid="_x0000_s1027" name="Document" r:id="rId3" imgW="5612966" imgH="2334746" progId="Word.Document.12">
                  <p:embed/>
                </p:oleObj>
              </mc:Choice>
              <mc:Fallback>
                <p:oleObj name="Document" r:id="rId3" imgW="5612966" imgH="2334746" progId="Word.Document.12">
                  <p:embed/>
                  <p:pic>
                    <p:nvPicPr>
                      <p:cNvPr id="0" name=""/>
                      <p:cNvPicPr/>
                      <p:nvPr/>
                    </p:nvPicPr>
                    <p:blipFill>
                      <a:blip r:embed="rId4"/>
                      <a:stretch>
                        <a:fillRect/>
                      </a:stretch>
                    </p:blipFill>
                    <p:spPr>
                      <a:xfrm>
                        <a:off x="2729948" y="4187686"/>
                        <a:ext cx="6557325" cy="2670313"/>
                      </a:xfrm>
                      <a:prstGeom prst="rect">
                        <a:avLst/>
                      </a:prstGeom>
                    </p:spPr>
                  </p:pic>
                </p:oleObj>
              </mc:Fallback>
            </mc:AlternateContent>
          </a:graphicData>
        </a:graphic>
      </p:graphicFrame>
    </p:spTree>
    <p:extLst>
      <p:ext uri="{BB962C8B-B14F-4D97-AF65-F5344CB8AC3E}">
        <p14:creationId xmlns:p14="http://schemas.microsoft.com/office/powerpoint/2010/main" val="299998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827653-558A-4915-A0E2-5028997A6DEB}"/>
              </a:ext>
            </a:extLst>
          </p:cNvPr>
          <p:cNvSpPr>
            <a:spLocks noGrp="1"/>
          </p:cNvSpPr>
          <p:nvPr>
            <p:ph type="title"/>
          </p:nvPr>
        </p:nvSpPr>
        <p:spPr>
          <a:xfrm>
            <a:off x="1371600" y="685801"/>
            <a:ext cx="9601200" cy="546652"/>
          </a:xfrm>
        </p:spPr>
        <p:txBody>
          <a:bodyPr>
            <a:noAutofit/>
          </a:bodyPr>
          <a:lstStyle/>
          <a:p>
            <a:r>
              <a:rPr lang="es-MX" sz="3600" dirty="0"/>
              <a:t>BLOQUEOS DEL EQUIPO</a:t>
            </a:r>
            <a:endParaRPr lang="es-AR" sz="3600" dirty="0"/>
          </a:p>
        </p:txBody>
      </p:sp>
      <p:sp>
        <p:nvSpPr>
          <p:cNvPr id="3" name="Marcador de contenido 2">
            <a:extLst>
              <a:ext uri="{FF2B5EF4-FFF2-40B4-BE49-F238E27FC236}">
                <a16:creationId xmlns:a16="http://schemas.microsoft.com/office/drawing/2014/main" id="{749B6DA0-C025-4BF4-913A-AAC2D68DCA5D}"/>
              </a:ext>
            </a:extLst>
          </p:cNvPr>
          <p:cNvSpPr>
            <a:spLocks noGrp="1"/>
          </p:cNvSpPr>
          <p:nvPr>
            <p:ph idx="1"/>
          </p:nvPr>
        </p:nvSpPr>
        <p:spPr>
          <a:xfrm>
            <a:off x="808383" y="1497497"/>
            <a:ext cx="11198087" cy="5168346"/>
          </a:xfrm>
        </p:spPr>
        <p:txBody>
          <a:bodyPr>
            <a:normAutofit lnSpcReduction="10000"/>
          </a:bodyPr>
          <a:lstStyle/>
          <a:p>
            <a:pPr algn="just">
              <a:lnSpc>
                <a:spcPct val="160000"/>
              </a:lnSpc>
            </a:pPr>
            <a:r>
              <a:rPr lang="es-ES" dirty="0">
                <a:effectLst/>
                <a:latin typeface="Times New Roman" panose="02020603050405020304" pitchFamily="18" charset="0"/>
                <a:ea typeface="Times New Roman" panose="02020603050405020304" pitchFamily="18" charset="0"/>
              </a:rPr>
              <a:t>Los equipos se bloquean en su marcha de 3 formas diferentes, según </a:t>
            </a:r>
            <a:r>
              <a:rPr lang="es-ES" dirty="0" err="1">
                <a:effectLst/>
                <a:latin typeface="Times New Roman" panose="02020603050405020304" pitchFamily="18" charset="0"/>
                <a:ea typeface="Times New Roman" panose="02020603050405020304" pitchFamily="18" charset="0"/>
              </a:rPr>
              <a:t>Hirschhorn</a:t>
            </a:r>
            <a:r>
              <a:rPr lang="es-ES" dirty="0">
                <a:effectLst/>
                <a:latin typeface="Times New Roman" panose="02020603050405020304" pitchFamily="18" charset="0"/>
                <a:ea typeface="Times New Roman" panose="02020603050405020304" pitchFamily="18" charset="0"/>
              </a:rPr>
              <a:t>:</a:t>
            </a:r>
            <a:endParaRPr lang="es-AR" dirty="0">
              <a:effectLst/>
              <a:latin typeface="Times New Roman" panose="02020603050405020304" pitchFamily="18" charset="0"/>
              <a:ea typeface="Times New Roman" panose="02020603050405020304" pitchFamily="18" charset="0"/>
            </a:endParaRPr>
          </a:p>
          <a:p>
            <a:pPr algn="just">
              <a:lnSpc>
                <a:spcPct val="160000"/>
              </a:lnSpc>
              <a:buFontTx/>
              <a:buChar char="-"/>
            </a:pPr>
            <a:r>
              <a:rPr lang="es-ES" b="1" dirty="0">
                <a:effectLst/>
                <a:latin typeface="Times New Roman" panose="02020603050405020304" pitchFamily="18" charset="0"/>
                <a:ea typeface="Times New Roman" panose="02020603050405020304" pitchFamily="18" charset="0"/>
              </a:rPr>
              <a:t>El grupo dependiente: </a:t>
            </a:r>
            <a:r>
              <a:rPr lang="es-ES" dirty="0">
                <a:effectLst/>
                <a:latin typeface="Times New Roman" panose="02020603050405020304" pitchFamily="18" charset="0"/>
                <a:ea typeface="Times New Roman" panose="02020603050405020304" pitchFamily="18" charset="0"/>
              </a:rPr>
              <a:t>es aquel que se mueve de una manera pasiva, rutinaria, sumisa. Nadie se arriesga, pocos hablan y cuando lo hacen, aportan poco. Todo lo esperan de su director. Este debería ser quien hiciera todo el esfuerzo de pensar, de solucionar los problemas, y de reinventar al propio grupo, buscando formas de motivarlo. </a:t>
            </a:r>
          </a:p>
          <a:p>
            <a:pPr algn="just">
              <a:lnSpc>
                <a:spcPct val="160000"/>
              </a:lnSpc>
              <a:buFontTx/>
              <a:buChar char="-"/>
            </a:pPr>
            <a:r>
              <a:rPr lang="es-ES" dirty="0">
                <a:effectLst/>
                <a:latin typeface="Times New Roman" panose="02020603050405020304" pitchFamily="18" charset="0"/>
                <a:ea typeface="Times New Roman" panose="02020603050405020304" pitchFamily="18" charset="0"/>
              </a:rPr>
              <a:t>Este tipo de postura grupal surge debido a las dudas y temores que el propio equipo tiene sobre su eficacia. Estas dudas generan ansiedad y ello paraliza al grupo, que no se siente con poder para actuar. Frente a este tipo de respuesta grupal, la mejor </a:t>
            </a:r>
            <a:r>
              <a:rPr lang="es-ES" u="sng" dirty="0">
                <a:effectLst/>
                <a:latin typeface="Times New Roman" panose="02020603050405020304" pitchFamily="18" charset="0"/>
                <a:ea typeface="Times New Roman" panose="02020603050405020304" pitchFamily="18" charset="0"/>
              </a:rPr>
              <a:t>actuación del director</a:t>
            </a:r>
            <a:r>
              <a:rPr lang="es-ES" dirty="0">
                <a:effectLst/>
                <a:latin typeface="Times New Roman" panose="02020603050405020304" pitchFamily="18" charset="0"/>
                <a:ea typeface="Times New Roman" panose="02020603050405020304" pitchFamily="18" charset="0"/>
              </a:rPr>
              <a:t> consiste en </a:t>
            </a:r>
            <a:r>
              <a:rPr lang="es-ES" u="sng" dirty="0">
                <a:effectLst/>
                <a:latin typeface="Times New Roman" panose="02020603050405020304" pitchFamily="18" charset="0"/>
                <a:ea typeface="Times New Roman" panose="02020603050405020304" pitchFamily="18" charset="0"/>
              </a:rPr>
              <a:t>reducir su protagonismo</a:t>
            </a:r>
            <a:r>
              <a:rPr lang="es-ES" dirty="0">
                <a:effectLst/>
                <a:latin typeface="Times New Roman" panose="02020603050405020304" pitchFamily="18" charset="0"/>
                <a:ea typeface="Times New Roman" panose="02020603050405020304" pitchFamily="18" charset="0"/>
              </a:rPr>
              <a:t>, poner una reflexión sobre lo que está ocurriendo y clarificar las dudas que el grupo posea. </a:t>
            </a:r>
            <a:endParaRPr lang="es-AR" dirty="0">
              <a:effectLst/>
              <a:latin typeface="Times New Roman" panose="02020603050405020304" pitchFamily="18" charset="0"/>
              <a:ea typeface="Times New Roman" panose="02020603050405020304" pitchFamily="18" charset="0"/>
            </a:endParaRPr>
          </a:p>
          <a:p>
            <a:pPr marL="0" indent="0" algn="just">
              <a:lnSpc>
                <a:spcPct val="150000"/>
              </a:lnSpc>
              <a:buNone/>
            </a:pPr>
            <a:endParaRPr lang="es-AR" sz="18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968681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1839C0-0050-4465-8AAD-5B66673D737F}"/>
              </a:ext>
            </a:extLst>
          </p:cNvPr>
          <p:cNvSpPr>
            <a:spLocks noGrp="1"/>
          </p:cNvSpPr>
          <p:nvPr>
            <p:ph type="title"/>
          </p:nvPr>
        </p:nvSpPr>
        <p:spPr>
          <a:xfrm>
            <a:off x="1371600" y="685800"/>
            <a:ext cx="9601200" cy="639417"/>
          </a:xfrm>
        </p:spPr>
        <p:txBody>
          <a:bodyPr>
            <a:normAutofit/>
          </a:bodyPr>
          <a:lstStyle/>
          <a:p>
            <a:r>
              <a:rPr lang="es-MX" sz="3600" dirty="0"/>
              <a:t>BLOQUEOS DE EQUIPO</a:t>
            </a:r>
            <a:endParaRPr lang="es-AR" sz="3600" dirty="0"/>
          </a:p>
        </p:txBody>
      </p:sp>
      <p:sp>
        <p:nvSpPr>
          <p:cNvPr id="3" name="Marcador de contenido 2">
            <a:extLst>
              <a:ext uri="{FF2B5EF4-FFF2-40B4-BE49-F238E27FC236}">
                <a16:creationId xmlns:a16="http://schemas.microsoft.com/office/drawing/2014/main" id="{05FE09F2-6A4C-450E-B7E8-4F83C354E436}"/>
              </a:ext>
            </a:extLst>
          </p:cNvPr>
          <p:cNvSpPr>
            <a:spLocks noGrp="1"/>
          </p:cNvSpPr>
          <p:nvPr>
            <p:ph idx="1"/>
          </p:nvPr>
        </p:nvSpPr>
        <p:spPr>
          <a:xfrm>
            <a:off x="980661" y="1696278"/>
            <a:ext cx="11065565" cy="4890052"/>
          </a:xfrm>
        </p:spPr>
        <p:txBody>
          <a:bodyPr>
            <a:normAutofit/>
          </a:bodyPr>
          <a:lstStyle/>
          <a:p>
            <a:pPr marL="342900" lvl="0" indent="-342900" algn="just">
              <a:lnSpc>
                <a:spcPct val="150000"/>
              </a:lnSpc>
              <a:buFont typeface="+mj-lt"/>
              <a:buAutoNum type="arabicPeriod"/>
              <a:tabLst>
                <a:tab pos="457200" algn="l"/>
              </a:tabLst>
            </a:pPr>
            <a:r>
              <a:rPr lang="es-ES" sz="2000" b="1" dirty="0">
                <a:effectLst/>
                <a:latin typeface="Times New Roman" panose="02020603050405020304" pitchFamily="18" charset="0"/>
                <a:ea typeface="Times New Roman" panose="02020603050405020304" pitchFamily="18" charset="0"/>
              </a:rPr>
              <a:t>El grupo de pelea: </a:t>
            </a:r>
            <a:r>
              <a:rPr lang="es-ES" sz="2000" dirty="0">
                <a:effectLst/>
                <a:latin typeface="Times New Roman" panose="02020603050405020304" pitchFamily="18" charset="0"/>
                <a:ea typeface="Times New Roman" panose="02020603050405020304" pitchFamily="18" charset="0"/>
              </a:rPr>
              <a:t>se trata de aquel que se enfrenta y lucha contra el director. </a:t>
            </a:r>
            <a:r>
              <a:rPr lang="es-ES" sz="2000" u="sng" dirty="0">
                <a:effectLst/>
                <a:latin typeface="Times New Roman" panose="02020603050405020304" pitchFamily="18" charset="0"/>
                <a:ea typeface="Times New Roman" panose="02020603050405020304" pitchFamily="18" charset="0"/>
              </a:rPr>
              <a:t>Es un grupo que pelea, pero lo hace como una forma de huir de la tarea</a:t>
            </a:r>
            <a:r>
              <a:rPr lang="es-ES" sz="2000" dirty="0">
                <a:effectLst/>
                <a:latin typeface="Times New Roman" panose="02020603050405020304" pitchFamily="18" charset="0"/>
                <a:ea typeface="Times New Roman" panose="02020603050405020304" pitchFamily="18" charset="0"/>
              </a:rPr>
              <a:t>. Huye de la tarea porque el grupo pretende manejar estos sentimientos desarrollando, de una manera no consciente, una ilusión de poder grupal al enfrentarse con su figura de autoridad. </a:t>
            </a:r>
          </a:p>
          <a:p>
            <a:pPr lvl="0" algn="just">
              <a:lnSpc>
                <a:spcPct val="150000"/>
              </a:lnSpc>
              <a:buFontTx/>
              <a:buChar char="-"/>
              <a:tabLst>
                <a:tab pos="457200" algn="l"/>
              </a:tabLst>
            </a:pPr>
            <a:r>
              <a:rPr lang="es-ES" sz="2000" dirty="0">
                <a:effectLst/>
                <a:latin typeface="Times New Roman" panose="02020603050405020304" pitchFamily="18" charset="0"/>
                <a:ea typeface="Times New Roman" panose="02020603050405020304" pitchFamily="18" charset="0"/>
              </a:rPr>
              <a:t>Ante este tipo de comportamiento, es conveniente que el director </a:t>
            </a:r>
            <a:r>
              <a:rPr lang="es-ES" sz="2000" dirty="0" err="1">
                <a:effectLst/>
                <a:latin typeface="Times New Roman" panose="02020603050405020304" pitchFamily="18" charset="0"/>
                <a:ea typeface="Times New Roman" panose="02020603050405020304" pitchFamily="18" charset="0"/>
              </a:rPr>
              <a:t>rehuse</a:t>
            </a:r>
            <a:r>
              <a:rPr lang="es-ES" sz="2000" dirty="0">
                <a:effectLst/>
                <a:latin typeface="Times New Roman" panose="02020603050405020304" pitchFamily="18" charset="0"/>
                <a:ea typeface="Times New Roman" panose="02020603050405020304" pitchFamily="18" charset="0"/>
              </a:rPr>
              <a:t> pelear, ya que, detrás de esa postura de batalla, no existe un ataque real a su autoridad, solo existe ansiedad e impotencia. </a:t>
            </a:r>
          </a:p>
          <a:p>
            <a:pPr lvl="0" algn="just">
              <a:lnSpc>
                <a:spcPct val="150000"/>
              </a:lnSpc>
              <a:buFontTx/>
              <a:buChar char="-"/>
              <a:tabLst>
                <a:tab pos="457200" algn="l"/>
              </a:tabLst>
            </a:pPr>
            <a:r>
              <a:rPr lang="es-ES" sz="2000" dirty="0">
                <a:effectLst/>
                <a:latin typeface="Times New Roman" panose="02020603050405020304" pitchFamily="18" charset="0"/>
                <a:ea typeface="Times New Roman" panose="02020603050405020304" pitchFamily="18" charset="0"/>
              </a:rPr>
              <a:t>El mejor aporte del director será tolerar el ataque y no devolver la agresividad. </a:t>
            </a: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2689492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DD1EC7-EBF9-4C34-B06A-F45C49449DE9}"/>
              </a:ext>
            </a:extLst>
          </p:cNvPr>
          <p:cNvSpPr>
            <a:spLocks noGrp="1"/>
          </p:cNvSpPr>
          <p:nvPr>
            <p:ph type="title"/>
          </p:nvPr>
        </p:nvSpPr>
        <p:spPr>
          <a:xfrm>
            <a:off x="1371600" y="685800"/>
            <a:ext cx="9601200" cy="520148"/>
          </a:xfrm>
        </p:spPr>
        <p:txBody>
          <a:bodyPr>
            <a:normAutofit fontScale="90000"/>
          </a:bodyPr>
          <a:lstStyle/>
          <a:p>
            <a:r>
              <a:rPr lang="es-MX" dirty="0"/>
              <a:t>TRABAJO EN EQUIPO</a:t>
            </a:r>
            <a:endParaRPr lang="es-AR" dirty="0"/>
          </a:p>
        </p:txBody>
      </p:sp>
      <p:sp>
        <p:nvSpPr>
          <p:cNvPr id="3" name="Marcador de contenido 2">
            <a:extLst>
              <a:ext uri="{FF2B5EF4-FFF2-40B4-BE49-F238E27FC236}">
                <a16:creationId xmlns:a16="http://schemas.microsoft.com/office/drawing/2014/main" id="{879B2F12-DD10-4D58-BA72-E3EE75BB59D2}"/>
              </a:ext>
            </a:extLst>
          </p:cNvPr>
          <p:cNvSpPr>
            <a:spLocks noGrp="1"/>
          </p:cNvSpPr>
          <p:nvPr>
            <p:ph idx="1"/>
          </p:nvPr>
        </p:nvSpPr>
        <p:spPr>
          <a:xfrm>
            <a:off x="887896" y="1417983"/>
            <a:ext cx="11118574" cy="5274365"/>
          </a:xfrm>
        </p:spPr>
        <p:txBody>
          <a:bodyPr>
            <a:normAutofit lnSpcReduction="10000"/>
          </a:bodyPr>
          <a:lstStyle/>
          <a:p>
            <a:pPr>
              <a:lnSpc>
                <a:spcPct val="150000"/>
              </a:lnSpc>
            </a:pPr>
            <a:r>
              <a:rPr lang="es-MX" b="1" dirty="0">
                <a:latin typeface="Times New Roman" panose="02020603050405020304" pitchFamily="18" charset="0"/>
                <a:cs typeface="Times New Roman" panose="02020603050405020304" pitchFamily="18" charset="0"/>
              </a:rPr>
              <a:t>Paradigma del Trabajo en Equipo</a:t>
            </a:r>
            <a:r>
              <a:rPr lang="es-MX" dirty="0">
                <a:latin typeface="Times New Roman" panose="02020603050405020304" pitchFamily="18" charset="0"/>
                <a:cs typeface="Times New Roman" panose="02020603050405020304" pitchFamily="18" charset="0"/>
                <a:sym typeface="Wingdings" panose="05000000000000000000" pitchFamily="2" charset="2"/>
              </a:rPr>
              <a:t> </a:t>
            </a:r>
            <a:r>
              <a:rPr lang="es-AR" dirty="0">
                <a:latin typeface="Times New Roman" panose="02020603050405020304" pitchFamily="18" charset="0"/>
                <a:cs typeface="Times New Roman" panose="02020603050405020304" pitchFamily="18" charset="0"/>
                <a:sym typeface="Wingdings" panose="05000000000000000000" pitchFamily="2" charset="2"/>
              </a:rPr>
              <a:t>herramienta fundamental de las nuevas organizaciones laborales. Un estilo de realizar una actividad laboral, asumir un conjunto de valores, y un  nuevo modelo de relación laboral entre los hombres que se basa en el Ejercicio de la Participación, cuya base es: </a:t>
            </a:r>
          </a:p>
          <a:p>
            <a:pPr algn="just">
              <a:lnSpc>
                <a:spcPct val="150000"/>
              </a:lnSpc>
            </a:pPr>
            <a:r>
              <a:rPr lang="es-ES" dirty="0">
                <a:latin typeface="Times New Roman" panose="02020603050405020304" pitchFamily="18" charset="0"/>
                <a:ea typeface="Times New Roman" panose="02020603050405020304" pitchFamily="18" charset="0"/>
              </a:rPr>
              <a:t>No </a:t>
            </a:r>
            <a:r>
              <a:rPr lang="es-ES" dirty="0">
                <a:effectLst/>
                <a:latin typeface="Times New Roman" panose="02020603050405020304" pitchFamily="18" charset="0"/>
                <a:ea typeface="Times New Roman" panose="02020603050405020304" pitchFamily="18" charset="0"/>
              </a:rPr>
              <a:t>al autoritarismo, y sí a la confianza interpersonal ;</a:t>
            </a:r>
          </a:p>
          <a:p>
            <a:pPr algn="just">
              <a:lnSpc>
                <a:spcPct val="150000"/>
              </a:lnSpc>
            </a:pPr>
            <a:r>
              <a:rPr lang="es-ES" dirty="0">
                <a:effectLst/>
                <a:latin typeface="Times New Roman" panose="02020603050405020304" pitchFamily="18" charset="0"/>
                <a:ea typeface="Times New Roman" panose="02020603050405020304" pitchFamily="18" charset="0"/>
              </a:rPr>
              <a:t> a la comunicación fluida;</a:t>
            </a:r>
          </a:p>
          <a:p>
            <a:pPr algn="just">
              <a:lnSpc>
                <a:spcPct val="150000"/>
              </a:lnSpc>
            </a:pPr>
            <a:r>
              <a:rPr lang="es-ES" dirty="0">
                <a:effectLst/>
                <a:latin typeface="Times New Roman" panose="02020603050405020304" pitchFamily="18" charset="0"/>
                <a:ea typeface="Times New Roman" panose="02020603050405020304" pitchFamily="18" charset="0"/>
              </a:rPr>
              <a:t>al apoyo mutuo;</a:t>
            </a:r>
          </a:p>
          <a:p>
            <a:pPr algn="just">
              <a:lnSpc>
                <a:spcPct val="150000"/>
              </a:lnSpc>
            </a:pPr>
            <a:r>
              <a:rPr lang="es-ES" dirty="0">
                <a:effectLst/>
                <a:latin typeface="Times New Roman" panose="02020603050405020304" pitchFamily="18" charset="0"/>
                <a:ea typeface="Times New Roman" panose="02020603050405020304" pitchFamily="18" charset="0"/>
              </a:rPr>
              <a:t>al respeto por las diferencias;</a:t>
            </a:r>
          </a:p>
          <a:p>
            <a:pPr algn="just">
              <a:lnSpc>
                <a:spcPct val="150000"/>
              </a:lnSpc>
            </a:pPr>
            <a:r>
              <a:rPr lang="es-ES" dirty="0">
                <a:effectLst/>
                <a:latin typeface="Times New Roman" panose="02020603050405020304" pitchFamily="18" charset="0"/>
                <a:ea typeface="Times New Roman" panose="02020603050405020304" pitchFamily="18" charset="0"/>
              </a:rPr>
              <a:t>a la planificación de los espacios de interacción y protagonismo, tanto para diseñar las tareas comunes como para evaluar los logros en forma permanente y sistemática. </a:t>
            </a:r>
            <a:endParaRPr lang="es-AR" dirty="0">
              <a:effectLst/>
              <a:latin typeface="Times New Roman" panose="02020603050405020304" pitchFamily="18" charset="0"/>
              <a:ea typeface="Times New Roman" panose="02020603050405020304" pitchFamily="18" charset="0"/>
            </a:endParaRPr>
          </a:p>
          <a:p>
            <a:pPr>
              <a:lnSpc>
                <a:spcPct val="150000"/>
              </a:lnSpc>
            </a:pPr>
            <a:endParaRPr lang="es-AR" dirty="0">
              <a:latin typeface="Times New Roman" panose="02020603050405020304" pitchFamily="18" charset="0"/>
              <a:cs typeface="Times New Roman" panose="02020603050405020304" pitchFamily="18" charset="0"/>
              <a:sym typeface="Wingdings" panose="05000000000000000000" pitchFamily="2" charset="2"/>
            </a:endParaRPr>
          </a:p>
          <a:p>
            <a:pPr>
              <a:lnSpc>
                <a:spcPct val="150000"/>
              </a:lnSpc>
            </a:pPr>
            <a:endParaRPr lang="es-A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7617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C4A24-F5D3-4974-96FC-E7C345F8BD12}"/>
              </a:ext>
            </a:extLst>
          </p:cNvPr>
          <p:cNvSpPr>
            <a:spLocks noGrp="1"/>
          </p:cNvSpPr>
          <p:nvPr>
            <p:ph type="title"/>
          </p:nvPr>
        </p:nvSpPr>
        <p:spPr>
          <a:xfrm>
            <a:off x="1371600" y="685800"/>
            <a:ext cx="9601200" cy="652670"/>
          </a:xfrm>
        </p:spPr>
        <p:txBody>
          <a:bodyPr>
            <a:normAutofit fontScale="90000"/>
          </a:bodyPr>
          <a:lstStyle/>
          <a:p>
            <a:r>
              <a:rPr lang="es-MX" dirty="0"/>
              <a:t>BLOQUEOS DEL EQUIPO</a:t>
            </a:r>
            <a:endParaRPr lang="es-AR" dirty="0"/>
          </a:p>
        </p:txBody>
      </p:sp>
      <p:sp>
        <p:nvSpPr>
          <p:cNvPr id="3" name="Marcador de contenido 2">
            <a:extLst>
              <a:ext uri="{FF2B5EF4-FFF2-40B4-BE49-F238E27FC236}">
                <a16:creationId xmlns:a16="http://schemas.microsoft.com/office/drawing/2014/main" id="{6D4D3D50-5A87-45CE-8FB0-5D1AC7495AEA}"/>
              </a:ext>
            </a:extLst>
          </p:cNvPr>
          <p:cNvSpPr>
            <a:spLocks noGrp="1"/>
          </p:cNvSpPr>
          <p:nvPr>
            <p:ph idx="1"/>
          </p:nvPr>
        </p:nvSpPr>
        <p:spPr>
          <a:xfrm>
            <a:off x="980661" y="2027583"/>
            <a:ext cx="10853530" cy="4598504"/>
          </a:xfrm>
        </p:spPr>
        <p:txBody>
          <a:bodyPr>
            <a:normAutofit/>
          </a:bodyPr>
          <a:lstStyle/>
          <a:p>
            <a:pPr marL="342900" lvl="0" indent="-342900" algn="just">
              <a:lnSpc>
                <a:spcPct val="150000"/>
              </a:lnSpc>
              <a:buFont typeface="+mj-lt"/>
              <a:buAutoNum type="arabicPeriod"/>
              <a:tabLst>
                <a:tab pos="457200" algn="l"/>
              </a:tabLst>
            </a:pPr>
            <a:r>
              <a:rPr lang="es-ES" sz="2000" b="1" dirty="0">
                <a:effectLst/>
                <a:latin typeface="Times New Roman" panose="02020603050405020304" pitchFamily="18" charset="0"/>
                <a:ea typeface="Times New Roman" panose="02020603050405020304" pitchFamily="18" charset="0"/>
              </a:rPr>
              <a:t>El grupo luchador –</a:t>
            </a:r>
            <a:r>
              <a:rPr lang="es-ES" sz="2000" dirty="0">
                <a:effectLst/>
                <a:latin typeface="Times New Roman" panose="02020603050405020304" pitchFamily="18" charset="0"/>
                <a:ea typeface="Times New Roman" panose="02020603050405020304" pitchFamily="18" charset="0"/>
              </a:rPr>
              <a:t> </a:t>
            </a:r>
            <a:r>
              <a:rPr lang="es-ES" sz="2000" b="1" dirty="0">
                <a:effectLst/>
                <a:latin typeface="Times New Roman" panose="02020603050405020304" pitchFamily="18" charset="0"/>
                <a:ea typeface="Times New Roman" panose="02020603050405020304" pitchFamily="18" charset="0"/>
              </a:rPr>
              <a:t>conformista:</a:t>
            </a:r>
            <a:r>
              <a:rPr lang="es-ES" sz="2000" dirty="0">
                <a:effectLst/>
                <a:latin typeface="Times New Roman" panose="02020603050405020304" pitchFamily="18" charset="0"/>
                <a:ea typeface="Times New Roman" panose="02020603050405020304" pitchFamily="18" charset="0"/>
              </a:rPr>
              <a:t> es un grupo lleno de paradojas. Sufre de las mismas ansiedades que los grupos anteriores pero, en vez de caer en la dependencia, o enfrentarse a la autoridad, se aferra a un solo punto de vista. Obsesivamente lo defiende, lucha por imponerlo, no ve alternativas.</a:t>
            </a:r>
          </a:p>
          <a:p>
            <a:pPr lvl="0" algn="just">
              <a:lnSpc>
                <a:spcPct val="150000"/>
              </a:lnSpc>
              <a:buFontTx/>
              <a:buChar char="-"/>
              <a:tabLst>
                <a:tab pos="457200" algn="l"/>
              </a:tabLst>
            </a:pPr>
            <a:r>
              <a:rPr lang="es-ES" sz="2000" dirty="0">
                <a:effectLst/>
                <a:latin typeface="Times New Roman" panose="02020603050405020304" pitchFamily="18" charset="0"/>
                <a:ea typeface="Times New Roman" panose="02020603050405020304" pitchFamily="18" charset="0"/>
              </a:rPr>
              <a:t>Es otro grupo que huye de la tarea y, para huir, la simplifica. </a:t>
            </a:r>
          </a:p>
          <a:p>
            <a:pPr lvl="0" algn="just">
              <a:lnSpc>
                <a:spcPct val="150000"/>
              </a:lnSpc>
              <a:buFontTx/>
              <a:buChar char="-"/>
              <a:tabLst>
                <a:tab pos="457200" algn="l"/>
              </a:tabLst>
            </a:pPr>
            <a:r>
              <a:rPr lang="es-ES" sz="2000" dirty="0">
                <a:effectLst/>
                <a:latin typeface="Times New Roman" panose="02020603050405020304" pitchFamily="18" charset="0"/>
                <a:ea typeface="Times New Roman" panose="02020603050405020304" pitchFamily="18" charset="0"/>
              </a:rPr>
              <a:t>La unanimidad de pensamiento impuesto ofrece al equipo sanción de seguridad y de poder. Si alguien propone otras alternativas, genera, sin darse cuenta, ansiedad. </a:t>
            </a:r>
          </a:p>
          <a:p>
            <a:pPr lvl="0" algn="just">
              <a:lnSpc>
                <a:spcPct val="150000"/>
              </a:lnSpc>
              <a:buFontTx/>
              <a:buChar char="-"/>
              <a:tabLst>
                <a:tab pos="457200" algn="l"/>
              </a:tabLst>
            </a:pPr>
            <a:r>
              <a:rPr lang="es-ES" sz="2000" dirty="0">
                <a:effectLst/>
                <a:latin typeface="Times New Roman" panose="02020603050405020304" pitchFamily="18" charset="0"/>
                <a:ea typeface="Times New Roman" panose="02020603050405020304" pitchFamily="18" charset="0"/>
              </a:rPr>
              <a:t>Es adecuado que el director aliente el disentimiento y el pensamiento crítico. </a:t>
            </a:r>
            <a:endParaRPr lang="es-AR" sz="2000" dirty="0">
              <a:effectLst/>
              <a:latin typeface="Times New Roman" panose="02020603050405020304" pitchFamily="18" charset="0"/>
              <a:ea typeface="Times New Roman" panose="02020603050405020304" pitchFamily="18" charset="0"/>
            </a:endParaRPr>
          </a:p>
          <a:p>
            <a:pPr marL="0" indent="0" algn="just">
              <a:lnSpc>
                <a:spcPct val="150000"/>
              </a:lnSpc>
              <a:buNone/>
            </a:pP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769789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98F07E-5DB2-401F-94C8-CAD1A657B510}"/>
              </a:ext>
            </a:extLst>
          </p:cNvPr>
          <p:cNvSpPr>
            <a:spLocks noGrp="1"/>
          </p:cNvSpPr>
          <p:nvPr>
            <p:ph type="title"/>
          </p:nvPr>
        </p:nvSpPr>
        <p:spPr>
          <a:xfrm>
            <a:off x="1371600" y="685800"/>
            <a:ext cx="9601200" cy="467139"/>
          </a:xfrm>
        </p:spPr>
        <p:txBody>
          <a:bodyPr>
            <a:normAutofit fontScale="90000"/>
          </a:bodyPr>
          <a:lstStyle/>
          <a:p>
            <a:r>
              <a:rPr lang="es-MX" dirty="0"/>
              <a:t>EJES DEL TRABAJO EN EQUIPO</a:t>
            </a:r>
            <a:endParaRPr lang="es-AR" dirty="0"/>
          </a:p>
        </p:txBody>
      </p:sp>
      <p:sp>
        <p:nvSpPr>
          <p:cNvPr id="3" name="Marcador de contenido 2">
            <a:extLst>
              <a:ext uri="{FF2B5EF4-FFF2-40B4-BE49-F238E27FC236}">
                <a16:creationId xmlns:a16="http://schemas.microsoft.com/office/drawing/2014/main" id="{3BAABB45-DB32-47C3-8A08-72AD1AF0786E}"/>
              </a:ext>
            </a:extLst>
          </p:cNvPr>
          <p:cNvSpPr>
            <a:spLocks noGrp="1"/>
          </p:cNvSpPr>
          <p:nvPr>
            <p:ph idx="1"/>
          </p:nvPr>
        </p:nvSpPr>
        <p:spPr>
          <a:xfrm>
            <a:off x="848139" y="1683026"/>
            <a:ext cx="11251096" cy="5035826"/>
          </a:xfrm>
        </p:spPr>
        <p:txBody>
          <a:bodyPr>
            <a:normAutofit/>
          </a:bodyPr>
          <a:lstStyle/>
          <a:p>
            <a:pPr marL="0" indent="0">
              <a:lnSpc>
                <a:spcPct val="150000"/>
              </a:lnSpc>
              <a:buNone/>
            </a:pPr>
            <a:endParaRPr lang="es-MX" sz="2400" dirty="0">
              <a:latin typeface="Times New Roman" panose="02020603050405020304" pitchFamily="18" charset="0"/>
              <a:cs typeface="Times New Roman" panose="02020603050405020304" pitchFamily="18" charset="0"/>
            </a:endParaRPr>
          </a:p>
          <a:p>
            <a:pPr algn="just">
              <a:lnSpc>
                <a:spcPct val="150000"/>
              </a:lnSpc>
            </a:pPr>
            <a:r>
              <a:rPr lang="es-ES" dirty="0">
                <a:latin typeface="Times New Roman" panose="02020603050405020304" pitchFamily="18" charset="0"/>
                <a:ea typeface="Times New Roman" panose="02020603050405020304" pitchFamily="18" charset="0"/>
                <a:cs typeface="Times New Roman" panose="02020603050405020304" pitchFamily="18" charset="0"/>
              </a:rPr>
              <a:t>“M</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agia de trabajar en equipo”</a:t>
            </a:r>
            <a:r>
              <a:rPr lang="es-ES" dirty="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s-ES" dirty="0">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se refiere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al encantamiento que transforma rutinas laborales en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aventuras conjuntas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y actitudes egoístas en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acciones solidarias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También propone un tipo de pensamiento y sentimiento colectivo que nos orientan al ejercicio de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un trabajo interdependiente y humano</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El autor señala que este modelo de trabajo no es fácil, suele reducirse a un deseo o a una declaración de principios.</a:t>
            </a:r>
          </a:p>
          <a:p>
            <a:pPr algn="just">
              <a:lnSpc>
                <a:spcPct val="150000"/>
              </a:lnSpc>
            </a:pPr>
            <a:r>
              <a:rPr lang="es-ES" dirty="0">
                <a:latin typeface="Times New Roman" panose="02020603050405020304" pitchFamily="18" charset="0"/>
                <a:ea typeface="Times New Roman" panose="02020603050405020304" pitchFamily="18" charset="0"/>
                <a:cs typeface="Times New Roman" panose="02020603050405020304" pitchFamily="18" charset="0"/>
              </a:rPr>
              <a:t>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ostiene se requiere de un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nuevo esquema mental</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basado en: </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buNone/>
            </a:pPr>
            <a:endParaRPr lang="es-AR" sz="1800" dirty="0">
              <a:effectLst/>
              <a:latin typeface="Times New Roman" panose="02020603050405020304" pitchFamily="18" charset="0"/>
              <a:ea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597611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8E8A31-8CBC-4A4E-9646-C5879FE1FC81}"/>
              </a:ext>
            </a:extLst>
          </p:cNvPr>
          <p:cNvSpPr>
            <a:spLocks noGrp="1"/>
          </p:cNvSpPr>
          <p:nvPr>
            <p:ph type="title"/>
          </p:nvPr>
        </p:nvSpPr>
        <p:spPr>
          <a:xfrm>
            <a:off x="1371600" y="685800"/>
            <a:ext cx="9601200" cy="957470"/>
          </a:xfrm>
        </p:spPr>
        <p:txBody>
          <a:bodyPr>
            <a:noAutofit/>
          </a:bodyPr>
          <a:lstStyle/>
          <a:p>
            <a:r>
              <a:rPr lang="es-MX" sz="3200" dirty="0"/>
              <a:t>NUEVO ESQUEMA MENTAL DE TRABAJO EN EQUIPO</a:t>
            </a:r>
            <a:endParaRPr lang="es-AR" sz="3200" dirty="0"/>
          </a:p>
        </p:txBody>
      </p:sp>
      <p:sp>
        <p:nvSpPr>
          <p:cNvPr id="3" name="Marcador de contenido 2">
            <a:extLst>
              <a:ext uri="{FF2B5EF4-FFF2-40B4-BE49-F238E27FC236}">
                <a16:creationId xmlns:a16="http://schemas.microsoft.com/office/drawing/2014/main" id="{7164493A-02DE-4DC3-98F1-748BA4FBD63F}"/>
              </a:ext>
            </a:extLst>
          </p:cNvPr>
          <p:cNvSpPr>
            <a:spLocks noGrp="1"/>
          </p:cNvSpPr>
          <p:nvPr>
            <p:ph idx="1"/>
          </p:nvPr>
        </p:nvSpPr>
        <p:spPr>
          <a:xfrm>
            <a:off x="874643" y="1961322"/>
            <a:ext cx="11118573" cy="4717774"/>
          </a:xfrm>
        </p:spPr>
        <p:txBody>
          <a:bodyPr/>
          <a:lstStyle/>
          <a:p>
            <a:pPr marL="342900" lvl="0" indent="-342900" algn="just">
              <a:lnSpc>
                <a:spcPct val="150000"/>
              </a:lnSpc>
              <a:buFont typeface="+mj-lt"/>
              <a:buAutoNum type="alphaUcPeriod"/>
              <a:tabLst>
                <a:tab pos="457200" algn="l"/>
              </a:tabLst>
            </a:pPr>
            <a:r>
              <a:rPr lang="es-MX" sz="2400" b="1" dirty="0"/>
              <a:t>VALORES</a:t>
            </a:r>
            <a:r>
              <a:rPr lang="es-MX" sz="2400" b="1" dirty="0">
                <a:sym typeface="Wingdings" panose="05000000000000000000" pitchFamily="2" charset="2"/>
              </a:rPr>
              <a:t>:</a:t>
            </a:r>
          </a:p>
          <a:p>
            <a:pPr lvl="0" algn="just">
              <a:lnSpc>
                <a:spcPct val="150000"/>
              </a:lnSpc>
              <a:buFont typeface="Wingdings" panose="05000000000000000000" pitchFamily="2" charset="2"/>
              <a:buChar char="ü"/>
              <a:tabLst>
                <a:tab pos="457200" algn="l"/>
              </a:tabLst>
            </a:pPr>
            <a:r>
              <a:rPr lang="es-ES" b="1" dirty="0">
                <a:effectLst/>
                <a:latin typeface="Times New Roman" panose="02020603050405020304" pitchFamily="18" charset="0"/>
                <a:ea typeface="Times New Roman" panose="02020603050405020304" pitchFamily="18" charset="0"/>
              </a:rPr>
              <a:t>Dignidad: </a:t>
            </a:r>
            <a:r>
              <a:rPr lang="es-ES" dirty="0">
                <a:effectLst/>
                <a:latin typeface="Times New Roman" panose="02020603050405020304" pitchFamily="18" charset="0"/>
                <a:ea typeface="Times New Roman" panose="02020603050405020304" pitchFamily="18" charset="0"/>
              </a:rPr>
              <a:t>enfocado desde el respeto y aprecio por cada una de las personas que configuran el grupo, sus creencias y opiniones.</a:t>
            </a:r>
            <a:endParaRPr lang="es-AR" dirty="0">
              <a:latin typeface="Times New Roman" panose="02020603050405020304" pitchFamily="18" charset="0"/>
              <a:ea typeface="Times New Roman" panose="02020603050405020304" pitchFamily="18" charset="0"/>
            </a:endParaRPr>
          </a:p>
          <a:p>
            <a:pPr lvl="0" algn="just">
              <a:lnSpc>
                <a:spcPct val="150000"/>
              </a:lnSpc>
              <a:buFont typeface="Wingdings" panose="05000000000000000000" pitchFamily="2" charset="2"/>
              <a:buChar char="ü"/>
              <a:tabLst>
                <a:tab pos="457200" algn="l"/>
              </a:tabLst>
            </a:pPr>
            <a:r>
              <a:rPr lang="es-ES" b="1" dirty="0">
                <a:effectLst/>
                <a:latin typeface="Times New Roman" panose="02020603050405020304" pitchFamily="18" charset="0"/>
                <a:ea typeface="Times New Roman" panose="02020603050405020304" pitchFamily="18" charset="0"/>
              </a:rPr>
              <a:t>Tolerancia </a:t>
            </a:r>
            <a:r>
              <a:rPr lang="es-ES" dirty="0">
                <a:effectLst/>
                <a:latin typeface="Times New Roman" panose="02020603050405020304" pitchFamily="18" charset="0"/>
                <a:ea typeface="Times New Roman" panose="02020603050405020304" pitchFamily="18" charset="0"/>
              </a:rPr>
              <a:t>por las diferencias, supone apertura e integración de lo diferente en la búsqueda de lo complementario y cooperativo. </a:t>
            </a:r>
            <a:endParaRPr lang="es-AR" dirty="0">
              <a:latin typeface="Times New Roman" panose="02020603050405020304" pitchFamily="18" charset="0"/>
              <a:ea typeface="Times New Roman" panose="02020603050405020304" pitchFamily="18" charset="0"/>
            </a:endParaRPr>
          </a:p>
          <a:p>
            <a:pPr lvl="0" algn="just">
              <a:lnSpc>
                <a:spcPct val="150000"/>
              </a:lnSpc>
              <a:buFont typeface="Wingdings" panose="05000000000000000000" pitchFamily="2" charset="2"/>
              <a:buChar char="ü"/>
              <a:tabLst>
                <a:tab pos="457200" algn="l"/>
              </a:tabLst>
            </a:pPr>
            <a:r>
              <a:rPr lang="es-ES" b="1" dirty="0">
                <a:effectLst/>
                <a:latin typeface="Times New Roman" panose="02020603050405020304" pitchFamily="18" charset="0"/>
                <a:ea typeface="Times New Roman" panose="02020603050405020304" pitchFamily="18" charset="0"/>
              </a:rPr>
              <a:t>Solidaridad y colaboración, </a:t>
            </a:r>
            <a:r>
              <a:rPr lang="es-ES" dirty="0">
                <a:effectLst/>
                <a:latin typeface="Times New Roman" panose="02020603050405020304" pitchFamily="18" charset="0"/>
                <a:ea typeface="Times New Roman" panose="02020603050405020304" pitchFamily="18" charset="0"/>
              </a:rPr>
              <a:t>supone dar de baja a modelos organizativos basados en el individualismo y el “éxito individual”.</a:t>
            </a:r>
            <a:endParaRPr lang="es-AR" dirty="0">
              <a:effectLst/>
              <a:latin typeface="Times New Roman" panose="02020603050405020304" pitchFamily="18" charset="0"/>
              <a:ea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84950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91049E-B83B-4172-BD24-49D223814F39}"/>
              </a:ext>
            </a:extLst>
          </p:cNvPr>
          <p:cNvSpPr>
            <a:spLocks noGrp="1"/>
          </p:cNvSpPr>
          <p:nvPr>
            <p:ph type="title"/>
          </p:nvPr>
        </p:nvSpPr>
        <p:spPr>
          <a:xfrm>
            <a:off x="1371600" y="685800"/>
            <a:ext cx="9601200" cy="665922"/>
          </a:xfrm>
        </p:spPr>
        <p:txBody>
          <a:bodyPr>
            <a:normAutofit/>
          </a:bodyPr>
          <a:lstStyle/>
          <a:p>
            <a:r>
              <a:rPr lang="es-MX" sz="3200" dirty="0"/>
              <a:t>NUEVO ESQUEMA MENTAL DE TRABAJO EN EQUIPO</a:t>
            </a:r>
            <a:endParaRPr lang="es-AR" sz="3200" dirty="0"/>
          </a:p>
        </p:txBody>
      </p:sp>
      <p:sp>
        <p:nvSpPr>
          <p:cNvPr id="3" name="Marcador de contenido 2">
            <a:extLst>
              <a:ext uri="{FF2B5EF4-FFF2-40B4-BE49-F238E27FC236}">
                <a16:creationId xmlns:a16="http://schemas.microsoft.com/office/drawing/2014/main" id="{2A52A2FC-3E90-4C15-BCDF-005572F98762}"/>
              </a:ext>
            </a:extLst>
          </p:cNvPr>
          <p:cNvSpPr>
            <a:spLocks noGrp="1"/>
          </p:cNvSpPr>
          <p:nvPr>
            <p:ph idx="1"/>
          </p:nvPr>
        </p:nvSpPr>
        <p:spPr>
          <a:xfrm>
            <a:off x="914400" y="1683026"/>
            <a:ext cx="11131826" cy="5035826"/>
          </a:xfrm>
        </p:spPr>
        <p:txBody>
          <a:bodyPr>
            <a:normAutofit fontScale="92500" lnSpcReduction="10000"/>
          </a:bodyPr>
          <a:lstStyle/>
          <a:p>
            <a:pPr marL="0" indent="0">
              <a:lnSpc>
                <a:spcPct val="150000"/>
              </a:lnSpc>
              <a:buNone/>
            </a:pPr>
            <a:r>
              <a:rPr lang="es-MX" sz="2400" b="1" dirty="0">
                <a:latin typeface="Times New Roman" panose="02020603050405020304" pitchFamily="18" charset="0"/>
                <a:cs typeface="Times New Roman" panose="02020603050405020304" pitchFamily="18" charset="0"/>
              </a:rPr>
              <a:t>B. TRABAJO COMO PROCESO:</a:t>
            </a:r>
          </a:p>
          <a:p>
            <a:pPr>
              <a:lnSpc>
                <a:spcPct val="150000"/>
              </a:lnSpc>
              <a:buFont typeface="Wingdings" panose="05000000000000000000" pitchFamily="2" charset="2"/>
              <a:buChar char="ü"/>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Trabajar en equipo no es fruto de un momento, es el resultado de un proceso, nunca acabado, siempre frágil con avances y retrocesos. </a:t>
            </a:r>
          </a:p>
          <a:p>
            <a:pPr marL="0" indent="0">
              <a:lnSpc>
                <a:spcPct val="150000"/>
              </a:lnSpc>
              <a:buNone/>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Esta tarea tiene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3 requerimientos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ct val="150000"/>
              </a:lnSpc>
              <a:buNone/>
            </a:pPr>
            <a:r>
              <a:rPr lang="es-ES" dirty="0">
                <a:latin typeface="Times New Roman" panose="02020603050405020304" pitchFamily="18" charset="0"/>
                <a:ea typeface="Times New Roman" panose="02020603050405020304" pitchFamily="18" charset="0"/>
                <a:cs typeface="Times New Roman" panose="02020603050405020304" pitchFamily="18" charset="0"/>
              </a:rPr>
              <a:t>1-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Contar con organizaciones laborales que haciendo eje en el desempeño y los resultados, acepten los valores y métodos básicos que guían el trabajar en equipo. </a:t>
            </a:r>
          </a:p>
          <a:p>
            <a:pPr marL="0" indent="0" algn="just">
              <a:lnSpc>
                <a:spcPct val="150000"/>
              </a:lnSpc>
              <a:buNone/>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2- Contar con líderes o direcciones que no busquen clones de sí mismos entre los miembros del grupo, sino que se enriquezcan por el aporte de las diferencias individuales y la complementariedad.</a:t>
            </a: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50000"/>
              </a:lnSpc>
              <a:buNone/>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3- Asumir que trabajar en equipo es algo gratificante pero requiere un trabajo de desarrollo grupal y personal, duro. </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s-AR" sz="1800" dirty="0">
              <a:effectLst/>
              <a:latin typeface="Times New Roman" panose="02020603050405020304" pitchFamily="18" charset="0"/>
              <a:ea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20022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DB9AE0-3698-41B6-B4D3-89402F983CB6}"/>
              </a:ext>
            </a:extLst>
          </p:cNvPr>
          <p:cNvSpPr>
            <a:spLocks noGrp="1"/>
          </p:cNvSpPr>
          <p:nvPr>
            <p:ph type="title"/>
          </p:nvPr>
        </p:nvSpPr>
        <p:spPr>
          <a:xfrm>
            <a:off x="1371600" y="644387"/>
            <a:ext cx="9601200" cy="692426"/>
          </a:xfrm>
        </p:spPr>
        <p:txBody>
          <a:bodyPr>
            <a:normAutofit/>
          </a:bodyPr>
          <a:lstStyle/>
          <a:p>
            <a:r>
              <a:rPr lang="es-MX" sz="3600" dirty="0"/>
              <a:t>OBSTÁCULOS Y BARRERAS</a:t>
            </a:r>
            <a:endParaRPr lang="es-AR" sz="3600" dirty="0"/>
          </a:p>
        </p:txBody>
      </p:sp>
      <p:sp>
        <p:nvSpPr>
          <p:cNvPr id="3" name="Marcador de contenido 2">
            <a:extLst>
              <a:ext uri="{FF2B5EF4-FFF2-40B4-BE49-F238E27FC236}">
                <a16:creationId xmlns:a16="http://schemas.microsoft.com/office/drawing/2014/main" id="{854416D6-A874-411E-B73C-1FE949A8E031}"/>
              </a:ext>
            </a:extLst>
          </p:cNvPr>
          <p:cNvSpPr>
            <a:spLocks noGrp="1"/>
          </p:cNvSpPr>
          <p:nvPr>
            <p:ph idx="1"/>
          </p:nvPr>
        </p:nvSpPr>
        <p:spPr>
          <a:xfrm>
            <a:off x="855785" y="1594338"/>
            <a:ext cx="11148646" cy="5040924"/>
          </a:xfrm>
        </p:spPr>
        <p:txBody>
          <a:bodyPr>
            <a:normAutofit fontScale="92500" lnSpcReduction="10000"/>
          </a:bodyPr>
          <a:lstStyle/>
          <a:p>
            <a:pPr marL="0" indent="0">
              <a:lnSpc>
                <a:spcPct val="150000"/>
              </a:lnSpc>
              <a:buNone/>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Surdo: nos encontramos con</a:t>
            </a: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 dificultades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amplias y profundas para efectivizar un trabajo cooperativo y solidario. </a:t>
            </a:r>
          </a:p>
          <a:p>
            <a:pPr>
              <a:lnSpc>
                <a:spcPct val="150000"/>
              </a:lnSpc>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Pueden darse por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falta de conocimientos y habilidades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para el trabajo en común (ejemplo: falta de habilidades de comunicación, de coordinación, de tratamiento de conflictos, de ejercicio de liderazgo, etc.);</a:t>
            </a:r>
          </a:p>
          <a:p>
            <a:pPr>
              <a:lnSpc>
                <a:spcPct val="150000"/>
              </a:lnSpc>
            </a:pPr>
            <a:r>
              <a:rPr lang="es-ES" dirty="0">
                <a:latin typeface="Times New Roman" panose="02020603050405020304" pitchFamily="18" charset="0"/>
                <a:ea typeface="Times New Roman" panose="02020603050405020304" pitchFamily="18" charset="0"/>
                <a:cs typeface="Times New Roman" panose="02020603050405020304" pitchFamily="18" charset="0"/>
              </a:rPr>
              <a:t>O</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tras más profundas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forman </a:t>
            </a:r>
            <a:r>
              <a:rPr lang="es-ES" u="sng" dirty="0">
                <a:effectLst/>
                <a:latin typeface="Times New Roman" panose="02020603050405020304" pitchFamily="18" charset="0"/>
                <a:ea typeface="Times New Roman" panose="02020603050405020304" pitchFamily="18" charset="0"/>
                <a:cs typeface="Times New Roman" panose="02020603050405020304" pitchFamily="18" charset="0"/>
              </a:rPr>
              <a:t>parte de nuestra personalidad</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de corrientes sociales y culturales que nos conforman y determinan el contenido de nuestras percepciones, valores, nuestro pensar, sentir y actuar. </a:t>
            </a:r>
          </a:p>
          <a:p>
            <a:pPr marL="0" indent="0">
              <a:lnSpc>
                <a:spcPct val="150000"/>
              </a:lnSpc>
              <a:buNone/>
            </a:pP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A estas dificultades más amplias el autor las llama </a:t>
            </a:r>
            <a:r>
              <a:rPr lang="es-ES" b="1" dirty="0">
                <a:effectLst/>
                <a:latin typeface="Times New Roman" panose="02020603050405020304" pitchFamily="18" charset="0"/>
                <a:ea typeface="Times New Roman" panose="02020603050405020304" pitchFamily="18" charset="0"/>
                <a:cs typeface="Times New Roman" panose="02020603050405020304" pitchFamily="18" charset="0"/>
              </a:rPr>
              <a:t>barreras</a:t>
            </a:r>
            <a:r>
              <a:rPr lang="es-ES" dirty="0">
                <a:effectLst/>
                <a:latin typeface="Times New Roman" panose="02020603050405020304" pitchFamily="18" charset="0"/>
                <a:ea typeface="Times New Roman" panose="02020603050405020304" pitchFamily="18" charset="0"/>
                <a:cs typeface="Times New Roman" panose="02020603050405020304" pitchFamily="18" charset="0"/>
              </a:rPr>
              <a:t>, entre las que señala: </a:t>
            </a:r>
            <a:endParaRPr lang="es-AR"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s-ES" dirty="0">
                <a:effectLst/>
                <a:latin typeface="Times New Roman" panose="02020603050405020304" pitchFamily="18" charset="0"/>
                <a:ea typeface="Times New Roman" panose="02020603050405020304" pitchFamily="18" charset="0"/>
              </a:rPr>
              <a:t>“</a:t>
            </a:r>
            <a:r>
              <a:rPr lang="es-ES" u="sng" dirty="0">
                <a:effectLst/>
                <a:latin typeface="Times New Roman" panose="02020603050405020304" pitchFamily="18" charset="0"/>
                <a:ea typeface="Times New Roman" panose="02020603050405020304" pitchFamily="18" charset="0"/>
              </a:rPr>
              <a:t>La personalidad narcisista</a:t>
            </a:r>
            <a:r>
              <a:rPr lang="es-ES" dirty="0">
                <a:effectLst/>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a:t>
            </a:r>
            <a:r>
              <a:rPr lang="es-ES" dirty="0">
                <a:effectLst/>
                <a:latin typeface="Times New Roman" panose="02020603050405020304" pitchFamily="18" charset="0"/>
                <a:ea typeface="Times New Roman" panose="02020603050405020304" pitchFamily="18" charset="0"/>
              </a:rPr>
              <a:t>Lipovetsky): Narciso como “un individuo obsesionado con su imagen (…) no con su imagen real, sino con su imagen idealizada; vive encerrado en sí mismo, indiferente al prójimo y al mundo exterior. Los otros solo existen como soportes posibles para satisfacer sus deseos. Este narciso es una potente barrera para trabajar cooperativamente con otros.</a:t>
            </a:r>
            <a:endParaRPr lang="es-AR"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4269231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A70DBF-AE5D-4123-9DB9-F1ACAAD0F79B}"/>
              </a:ext>
            </a:extLst>
          </p:cNvPr>
          <p:cNvSpPr>
            <a:spLocks noGrp="1"/>
          </p:cNvSpPr>
          <p:nvPr>
            <p:ph type="title"/>
          </p:nvPr>
        </p:nvSpPr>
        <p:spPr>
          <a:xfrm>
            <a:off x="1371600" y="685800"/>
            <a:ext cx="9601200" cy="509954"/>
          </a:xfrm>
        </p:spPr>
        <p:txBody>
          <a:bodyPr>
            <a:normAutofit fontScale="90000"/>
          </a:bodyPr>
          <a:lstStyle/>
          <a:p>
            <a:r>
              <a:rPr lang="es-MX" dirty="0"/>
              <a:t>OBSTÁCULOS Y BARRERAS</a:t>
            </a:r>
            <a:endParaRPr lang="es-AR" dirty="0"/>
          </a:p>
        </p:txBody>
      </p:sp>
      <p:sp>
        <p:nvSpPr>
          <p:cNvPr id="3" name="Marcador de contenido 2">
            <a:extLst>
              <a:ext uri="{FF2B5EF4-FFF2-40B4-BE49-F238E27FC236}">
                <a16:creationId xmlns:a16="http://schemas.microsoft.com/office/drawing/2014/main" id="{FD5687C3-63D3-4387-9861-61110AFD0C78}"/>
              </a:ext>
            </a:extLst>
          </p:cNvPr>
          <p:cNvSpPr>
            <a:spLocks noGrp="1"/>
          </p:cNvSpPr>
          <p:nvPr>
            <p:ph idx="1"/>
          </p:nvPr>
        </p:nvSpPr>
        <p:spPr>
          <a:xfrm>
            <a:off x="926123" y="1582615"/>
            <a:ext cx="11019692" cy="5052647"/>
          </a:xfrm>
        </p:spPr>
        <p:txBody>
          <a:bodyPr>
            <a:normAutofit fontScale="92500" lnSpcReduction="10000"/>
          </a:bodyPr>
          <a:lstStyle/>
          <a:p>
            <a:pPr lvl="0" algn="just">
              <a:lnSpc>
                <a:spcPct val="150000"/>
              </a:lnSpc>
              <a:buFont typeface="Wingdings" panose="05000000000000000000" pitchFamily="2" charset="2"/>
              <a:buChar char="§"/>
              <a:tabLst>
                <a:tab pos="457200" algn="l"/>
              </a:tabLst>
            </a:pPr>
            <a:r>
              <a:rPr lang="es-ES" dirty="0">
                <a:effectLst/>
                <a:latin typeface="Times New Roman" panose="02020603050405020304" pitchFamily="18" charset="0"/>
                <a:ea typeface="Times New Roman" panose="02020603050405020304" pitchFamily="18" charset="0"/>
              </a:rPr>
              <a:t>“</a:t>
            </a:r>
            <a:r>
              <a:rPr lang="es-ES" u="sng" dirty="0">
                <a:effectLst/>
                <a:latin typeface="Times New Roman" panose="02020603050405020304" pitchFamily="18" charset="0"/>
                <a:ea typeface="Times New Roman" panose="02020603050405020304" pitchFamily="18" charset="0"/>
              </a:rPr>
              <a:t>La vocación autoritaria</a:t>
            </a:r>
            <a:r>
              <a:rPr lang="es-ES" dirty="0">
                <a:effectLst/>
                <a:latin typeface="Times New Roman" panose="02020603050405020304" pitchFamily="18" charset="0"/>
                <a:ea typeface="Times New Roman" panose="02020603050405020304" pitchFamily="18" charset="0"/>
              </a:rPr>
              <a:t>”: inhibe la participación requerida para consolidar el trabajo grupal. </a:t>
            </a:r>
            <a:endParaRPr lang="es-AR" dirty="0">
              <a:effectLst/>
              <a:latin typeface="Times New Roman" panose="02020603050405020304" pitchFamily="18" charset="0"/>
              <a:ea typeface="Times New Roman" panose="02020603050405020304" pitchFamily="18" charset="0"/>
            </a:endParaRPr>
          </a:p>
          <a:p>
            <a:pPr lvl="0" algn="just">
              <a:lnSpc>
                <a:spcPct val="150000"/>
              </a:lnSpc>
              <a:buFont typeface="Wingdings" panose="05000000000000000000" pitchFamily="2" charset="2"/>
              <a:buChar char="§"/>
              <a:tabLst>
                <a:tab pos="457200" algn="l"/>
              </a:tabLst>
            </a:pPr>
            <a:r>
              <a:rPr lang="es-ES" dirty="0">
                <a:effectLst/>
                <a:latin typeface="Times New Roman" panose="02020603050405020304" pitchFamily="18" charset="0"/>
                <a:ea typeface="Times New Roman" panose="02020603050405020304" pitchFamily="18" charset="0"/>
              </a:rPr>
              <a:t>“</a:t>
            </a:r>
            <a:r>
              <a:rPr lang="es-ES" u="sng" dirty="0">
                <a:effectLst/>
                <a:latin typeface="Times New Roman" panose="02020603050405020304" pitchFamily="18" charset="0"/>
                <a:ea typeface="Times New Roman" panose="02020603050405020304" pitchFamily="18" charset="0"/>
              </a:rPr>
              <a:t>La distorsión del pensamiento grupal</a:t>
            </a:r>
            <a:r>
              <a:rPr lang="es-ES" dirty="0">
                <a:effectLst/>
                <a:latin typeface="Times New Roman" panose="02020603050405020304" pitchFamily="18" charset="0"/>
                <a:ea typeface="Times New Roman" panose="02020603050405020304" pitchFamily="18" charset="0"/>
              </a:rPr>
              <a:t>”: alude al clima de consenso y fraternidad ilusoria, aquella donde en nombre de la lealtad y el compañerismo, se impone una sola idea y se anulan las diferencias individuales y se destruyen opiniones críticas. </a:t>
            </a:r>
            <a:endParaRPr lang="es-AR" dirty="0">
              <a:effectLst/>
              <a:latin typeface="Times New Roman" panose="02020603050405020304" pitchFamily="18" charset="0"/>
              <a:ea typeface="Times New Roman" panose="02020603050405020304" pitchFamily="18" charset="0"/>
            </a:endParaRPr>
          </a:p>
          <a:p>
            <a:pPr marL="0" indent="0" algn="just">
              <a:lnSpc>
                <a:spcPct val="150000"/>
              </a:lnSpc>
              <a:buNone/>
            </a:pPr>
            <a:r>
              <a:rPr lang="es-AR" dirty="0">
                <a:effectLst/>
                <a:latin typeface="Times New Roman" panose="02020603050405020304" pitchFamily="18" charset="0"/>
                <a:ea typeface="Times New Roman" panose="02020603050405020304" pitchFamily="18" charset="0"/>
              </a:rPr>
              <a:t>ALGUNOS “SÍNTOMAS” DE GRUPOS CON ESTAS BARRERAS:</a:t>
            </a:r>
          </a:p>
          <a:p>
            <a:pPr marL="342900" lvl="0" indent="-342900" algn="just">
              <a:lnSpc>
                <a:spcPct val="150000"/>
              </a:lnSpc>
              <a:buFont typeface="Arial" panose="020B0604020202020204" pitchFamily="34" charset="0"/>
              <a:buChar char="-"/>
              <a:tabLst>
                <a:tab pos="457200" algn="l"/>
              </a:tabLst>
            </a:pPr>
            <a:r>
              <a:rPr lang="es-ES" dirty="0">
                <a:effectLst/>
                <a:latin typeface="Times New Roman" panose="02020603050405020304" pitchFamily="18" charset="0"/>
                <a:ea typeface="Times New Roman" panose="02020603050405020304" pitchFamily="18" charset="0"/>
              </a:rPr>
              <a:t>Los integrantes del grupo comparten una </a:t>
            </a:r>
            <a:r>
              <a:rPr lang="es-ES" u="sng" dirty="0">
                <a:effectLst/>
                <a:latin typeface="Times New Roman" panose="02020603050405020304" pitchFamily="18" charset="0"/>
                <a:ea typeface="Times New Roman" panose="02020603050405020304" pitchFamily="18" charset="0"/>
              </a:rPr>
              <a:t>ilusión de invulnerabilidad</a:t>
            </a:r>
            <a:r>
              <a:rPr lang="es-ES" dirty="0">
                <a:effectLst/>
                <a:latin typeface="Times New Roman" panose="02020603050405020304" pitchFamily="18" charset="0"/>
                <a:ea typeface="Times New Roman" panose="02020603050405020304" pitchFamily="18" charset="0"/>
              </a:rPr>
              <a:t>, se sienten mejores que todos e invencibles. </a:t>
            </a:r>
            <a:endParaRPr lang="es-AR"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dirty="0">
                <a:effectLst/>
                <a:latin typeface="Times New Roman" panose="02020603050405020304" pitchFamily="18" charset="0"/>
                <a:ea typeface="Times New Roman" panose="02020603050405020304" pitchFamily="18" charset="0"/>
              </a:rPr>
              <a:t>El grupo crea </a:t>
            </a:r>
            <a:r>
              <a:rPr lang="es-ES" u="sng" dirty="0">
                <a:effectLst/>
                <a:latin typeface="Times New Roman" panose="02020603050405020304" pitchFamily="18" charset="0"/>
                <a:ea typeface="Times New Roman" panose="02020603050405020304" pitchFamily="18" charset="0"/>
              </a:rPr>
              <a:t>etiquetas</a:t>
            </a:r>
            <a:r>
              <a:rPr lang="es-ES" dirty="0">
                <a:effectLst/>
                <a:latin typeface="Times New Roman" panose="02020603050405020304" pitchFamily="18" charset="0"/>
                <a:ea typeface="Times New Roman" panose="02020603050405020304" pitchFamily="18" charset="0"/>
              </a:rPr>
              <a:t> con relación a otros grupos y a otros individuos en general, menospreciando capacidades y distorsionando análisis. </a:t>
            </a:r>
            <a:endParaRPr lang="es-AR"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Arial" panose="020B0604020202020204" pitchFamily="34" charset="0"/>
              <a:buChar char="-"/>
              <a:tabLst>
                <a:tab pos="457200" algn="l"/>
              </a:tabLst>
            </a:pPr>
            <a:r>
              <a:rPr lang="es-ES" dirty="0">
                <a:effectLst/>
                <a:latin typeface="Times New Roman" panose="02020603050405020304" pitchFamily="18" charset="0"/>
                <a:ea typeface="Times New Roman" panose="02020603050405020304" pitchFamily="18" charset="0"/>
              </a:rPr>
              <a:t>Los miembros asumen roles de “guardianes” del pensamiento y sienten lealtad hacia un líder emblemático.</a:t>
            </a:r>
            <a:endParaRPr lang="es-AR" dirty="0">
              <a:effectLst/>
              <a:latin typeface="Times New Roman" panose="02020603050405020304" pitchFamily="18" charset="0"/>
              <a:ea typeface="Times New Roman" panose="02020603050405020304" pitchFamily="18" charset="0"/>
            </a:endParaRPr>
          </a:p>
          <a:p>
            <a:pPr marL="0" indent="0" algn="just">
              <a:lnSpc>
                <a:spcPct val="150000"/>
              </a:lnSpc>
              <a:buNone/>
            </a:pPr>
            <a:endParaRPr lang="es-AR" sz="1800" dirty="0">
              <a:effectLst/>
              <a:latin typeface="Times New Roman" panose="02020603050405020304" pitchFamily="18" charset="0"/>
              <a:ea typeface="Times New Roman" panose="02020603050405020304" pitchFamily="18" charset="0"/>
            </a:endParaRPr>
          </a:p>
          <a:p>
            <a:pPr algn="just">
              <a:lnSpc>
                <a:spcPct val="150000"/>
              </a:lnSpc>
            </a:pPr>
            <a:endParaRPr lang="es-AR" sz="18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034961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A489BF-003C-49D1-B904-CC3155F25C4A}"/>
              </a:ext>
            </a:extLst>
          </p:cNvPr>
          <p:cNvSpPr>
            <a:spLocks noGrp="1"/>
          </p:cNvSpPr>
          <p:nvPr>
            <p:ph type="title"/>
          </p:nvPr>
        </p:nvSpPr>
        <p:spPr>
          <a:xfrm>
            <a:off x="1371600" y="685800"/>
            <a:ext cx="9601200" cy="529389"/>
          </a:xfrm>
        </p:spPr>
        <p:txBody>
          <a:bodyPr>
            <a:noAutofit/>
          </a:bodyPr>
          <a:lstStyle/>
          <a:p>
            <a:r>
              <a:rPr lang="es-MX" sz="3600" dirty="0"/>
              <a:t>ETAPAS EN LA VIDA DE UN EQUIPO</a:t>
            </a:r>
            <a:endParaRPr lang="es-AR" sz="3600" dirty="0"/>
          </a:p>
        </p:txBody>
      </p:sp>
      <p:sp>
        <p:nvSpPr>
          <p:cNvPr id="3" name="Marcador de contenido 2">
            <a:extLst>
              <a:ext uri="{FF2B5EF4-FFF2-40B4-BE49-F238E27FC236}">
                <a16:creationId xmlns:a16="http://schemas.microsoft.com/office/drawing/2014/main" id="{5C036DE5-A92B-465C-B87C-60A9ECB1206D}"/>
              </a:ext>
            </a:extLst>
          </p:cNvPr>
          <p:cNvSpPr>
            <a:spLocks noGrp="1"/>
          </p:cNvSpPr>
          <p:nvPr>
            <p:ph idx="1"/>
          </p:nvPr>
        </p:nvSpPr>
        <p:spPr>
          <a:xfrm>
            <a:off x="914399" y="1768642"/>
            <a:ext cx="11105147" cy="3765884"/>
          </a:xfrm>
        </p:spPr>
        <p:txBody>
          <a:bodyPr/>
          <a:lstStyle/>
          <a:p>
            <a:pPr marL="0" indent="0" algn="just">
              <a:lnSpc>
                <a:spcPct val="150000"/>
              </a:lnSpc>
              <a:buNone/>
            </a:pPr>
            <a:r>
              <a:rPr lang="es-ES" sz="2000" dirty="0">
                <a:effectLst/>
                <a:latin typeface="Times New Roman" panose="02020603050405020304" pitchFamily="18" charset="0"/>
                <a:ea typeface="Times New Roman" panose="02020603050405020304" pitchFamily="18" charset="0"/>
              </a:rPr>
              <a:t>Etapas evolutivas como “guías de comprensión y actuación” frente al grupo humano. Son: </a:t>
            </a:r>
            <a:endParaRPr lang="es-AR" sz="2000" dirty="0">
              <a:effectLst/>
              <a:latin typeface="Times New Roman" panose="02020603050405020304" pitchFamily="18" charset="0"/>
              <a:ea typeface="Times New Roman" panose="02020603050405020304" pitchFamily="18" charset="0"/>
            </a:endParaRPr>
          </a:p>
          <a:p>
            <a:endParaRPr lang="es-AR" dirty="0"/>
          </a:p>
        </p:txBody>
      </p:sp>
      <p:pic>
        <p:nvPicPr>
          <p:cNvPr id="9" name="Imagen 8">
            <a:extLst>
              <a:ext uri="{FF2B5EF4-FFF2-40B4-BE49-F238E27FC236}">
                <a16:creationId xmlns:a16="http://schemas.microsoft.com/office/drawing/2014/main" id="{5162CA1C-F782-46F8-B1DA-98963404F993}"/>
              </a:ext>
            </a:extLst>
          </p:cNvPr>
          <p:cNvPicPr>
            <a:picLocks noChangeAspect="1"/>
          </p:cNvPicPr>
          <p:nvPr/>
        </p:nvPicPr>
        <p:blipFill>
          <a:blip r:embed="rId2"/>
          <a:stretch>
            <a:fillRect/>
          </a:stretch>
        </p:blipFill>
        <p:spPr>
          <a:xfrm>
            <a:off x="2418347" y="2755232"/>
            <a:ext cx="7243011" cy="2298030"/>
          </a:xfrm>
          <a:prstGeom prst="rect">
            <a:avLst/>
          </a:prstGeom>
        </p:spPr>
      </p:pic>
    </p:spTree>
    <p:extLst>
      <p:ext uri="{BB962C8B-B14F-4D97-AF65-F5344CB8AC3E}">
        <p14:creationId xmlns:p14="http://schemas.microsoft.com/office/powerpoint/2010/main" val="4239500208"/>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TM10001105[[fn=Recorte]]</Template>
  <TotalTime>171</TotalTime>
  <Words>3492</Words>
  <Application>Microsoft Office PowerPoint</Application>
  <PresentationFormat>Panorámica</PresentationFormat>
  <Paragraphs>155</Paragraphs>
  <Slides>30</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2</vt:i4>
      </vt:variant>
      <vt:variant>
        <vt:lpstr>Títulos de diapositiva</vt:lpstr>
      </vt:variant>
      <vt:variant>
        <vt:i4>30</vt:i4>
      </vt:variant>
    </vt:vector>
  </HeadingPairs>
  <TitlesOfParts>
    <vt:vector size="38" baseType="lpstr">
      <vt:lpstr>Arial</vt:lpstr>
      <vt:lpstr>Franklin Gothic Book</vt:lpstr>
      <vt:lpstr>Symbol</vt:lpstr>
      <vt:lpstr>Times New Roman</vt:lpstr>
      <vt:lpstr>Wingdings</vt:lpstr>
      <vt:lpstr>Recorte</vt:lpstr>
      <vt:lpstr>MSPhotoEd.3</vt:lpstr>
      <vt:lpstr>Documento de Microsoft Word</vt:lpstr>
      <vt:lpstr>Trabajo en equipo</vt:lpstr>
      <vt:lpstr>TRABAJO EN EQUIPO</vt:lpstr>
      <vt:lpstr>TRABAJO EN EQUIPO</vt:lpstr>
      <vt:lpstr>EJES DEL TRABAJO EN EQUIPO</vt:lpstr>
      <vt:lpstr>NUEVO ESQUEMA MENTAL DE TRABAJO EN EQUIPO</vt:lpstr>
      <vt:lpstr>NUEVO ESQUEMA MENTAL DE TRABAJO EN EQUIPO</vt:lpstr>
      <vt:lpstr>OBSTÁCULOS Y BARRERAS</vt:lpstr>
      <vt:lpstr>OBSTÁCULOS Y BARRERAS</vt:lpstr>
      <vt:lpstr>ETAPAS EN LA VIDA DE UN EQUIPO</vt:lpstr>
      <vt:lpstr>EL EQUIPO COMO MOLÉCULA SOCIAL</vt:lpstr>
      <vt:lpstr>EL EQUIPO COMO TOTALIDAD</vt:lpstr>
      <vt:lpstr>TRABAJO EN EQUIPO</vt:lpstr>
      <vt:lpstr>ROLES EN EL TRABAJO EN EQUIPO</vt:lpstr>
      <vt:lpstr>ROLES DEL TRABAJO EN EQUIPO</vt:lpstr>
      <vt:lpstr>ROLES DEL TRABAJO EN EQUIPO</vt:lpstr>
      <vt:lpstr>ROLES DEL TRABAJO EN EQUIPO</vt:lpstr>
      <vt:lpstr>ROLES DEL TRABAJO EN EQUIPO</vt:lpstr>
      <vt:lpstr>ANÁLISIS DE PROBLEMAS Y LA TOMA DE DECISIONES </vt:lpstr>
      <vt:lpstr>ANÁLISIS DE PROBLEMAS Y LA TOMA DE DECISIONES </vt:lpstr>
      <vt:lpstr>TÉCNICAS PARA LA RESOLUCIÓN DE PROBLEMAS EN GRUPO</vt:lpstr>
      <vt:lpstr>TÉCNICAS PARA LA RESOLUCIÓN DE PROBLEMAS EN GRUPO</vt:lpstr>
      <vt:lpstr>TÉCNICAS PARA LA RESOLUCIÓN DE PROBLEMAS EN GRUPO</vt:lpstr>
      <vt:lpstr>TÉCNICAS PARA LA RESOLUCIÓN DE PROBLEMAS EN GRUPO</vt:lpstr>
      <vt:lpstr>TÉCNICAS PARA LA RESOLUCIÓN DE PROBLEMAS EN GRUPO</vt:lpstr>
      <vt:lpstr>TÉCNICAS PARA LA RESOLUCIÓN DE PROBLEMAS EN GRUPO</vt:lpstr>
      <vt:lpstr>EL LIDERAZGO DE LOS EQUIPOS</vt:lpstr>
      <vt:lpstr>EL LIDERAZGO DE LOS EQUIPOS</vt:lpstr>
      <vt:lpstr>BLOQUEOS DEL EQUIPO</vt:lpstr>
      <vt:lpstr>BLOQUEOS DE EQUIPO</vt:lpstr>
      <vt:lpstr>BLOQUEOS DEL EQUIPO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en equipo</dc:title>
  <dc:creator>Usuario</dc:creator>
  <cp:lastModifiedBy>Usuario</cp:lastModifiedBy>
  <cp:revision>3</cp:revision>
  <dcterms:created xsi:type="dcterms:W3CDTF">2023-05-17T15:11:39Z</dcterms:created>
  <dcterms:modified xsi:type="dcterms:W3CDTF">2023-05-24T01:18:25Z</dcterms:modified>
</cp:coreProperties>
</file>