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258" r:id="rId4"/>
    <p:sldId id="259" r:id="rId5"/>
    <p:sldId id="260" r:id="rId6"/>
    <p:sldId id="261" r:id="rId7"/>
    <p:sldId id="262" r:id="rId8"/>
    <p:sldId id="263" r:id="rId9"/>
    <p:sldId id="264" r:id="rId10"/>
    <p:sldId id="268" r:id="rId11"/>
    <p:sldId id="266" r:id="rId12"/>
    <p:sldId id="267" r:id="rId13"/>
    <p:sldId id="269" r:id="rId14"/>
    <p:sldId id="270" r:id="rId15"/>
    <p:sldId id="271" r:id="rId16"/>
    <p:sldId id="273" r:id="rId17"/>
    <p:sldId id="272" r:id="rId18"/>
    <p:sldId id="274" r:id="rId19"/>
    <p:sldId id="275" r:id="rId20"/>
    <p:sldId id="276"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F7AFFB9B-9FB8-469E-96F9-4D32314110B6}" type="datetimeFigureOut">
              <a:rPr lang="en-US" smtClean="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2375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24567292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519313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dirty="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66538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08952866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F7F47CF-67C9-420C-80A5-E2069FF0C2DF}" type="datetimeFigureOut">
              <a:rPr lang="en-US" smtClean="0"/>
              <a:t>4/21/2025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66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49181290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884793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4/21/2025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737067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4/21/2025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9710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35BB1C6-BF8F-4481-8AB2-603A1C8A906A}" type="datetimeFigureOut">
              <a:rPr lang="en-US" smtClean="0"/>
              <a:t>4/21/2025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89019948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2EF78E3-FDA3-4D28-AAA2-0B81F349A39D}" type="datetimeFigureOut">
              <a:rPr lang="en-US" smtClean="0"/>
              <a:t>4/21/2025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5456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35BB1C6-BF8F-4481-8AB2-603A1C8A906A}" type="datetimeFigureOut">
              <a:rPr lang="en-US" smtClean="0"/>
              <a:t>4/21/2025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22F896-40B5-4ADD-8801-0D06FADFA095}" type="slidenum">
              <a:rPr lang="en-US" smtClean="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68741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BA7D3C-FE71-4909-82CF-DEBD7C867180}"/>
              </a:ext>
            </a:extLst>
          </p:cNvPr>
          <p:cNvSpPr>
            <a:spLocks noGrp="1"/>
          </p:cNvSpPr>
          <p:nvPr>
            <p:ph type="ctrTitle"/>
          </p:nvPr>
        </p:nvSpPr>
        <p:spPr/>
        <p:txBody>
          <a:bodyPr/>
          <a:lstStyle/>
          <a:p>
            <a:r>
              <a:rPr lang="es-MX" dirty="0"/>
              <a:t>grupos</a:t>
            </a:r>
            <a:endParaRPr lang="es-AR" dirty="0"/>
          </a:p>
        </p:txBody>
      </p:sp>
      <p:sp>
        <p:nvSpPr>
          <p:cNvPr id="3" name="Subtítulo 2">
            <a:extLst>
              <a:ext uri="{FF2B5EF4-FFF2-40B4-BE49-F238E27FC236}">
                <a16:creationId xmlns:a16="http://schemas.microsoft.com/office/drawing/2014/main" id="{DA48C770-A3E7-4384-9A89-C3E59E47C652}"/>
              </a:ext>
            </a:extLst>
          </p:cNvPr>
          <p:cNvSpPr>
            <a:spLocks noGrp="1"/>
          </p:cNvSpPr>
          <p:nvPr>
            <p:ph type="subTitle" idx="1"/>
          </p:nvPr>
        </p:nvSpPr>
        <p:spPr/>
        <p:txBody>
          <a:bodyPr/>
          <a:lstStyle/>
          <a:p>
            <a:r>
              <a:rPr lang="es-MX" dirty="0"/>
              <a:t>Unidad 3</a:t>
            </a:r>
          </a:p>
          <a:p>
            <a:r>
              <a:rPr lang="es-MX" dirty="0"/>
              <a:t>Robbins y judge</a:t>
            </a:r>
            <a:endParaRPr lang="es-AR" dirty="0"/>
          </a:p>
        </p:txBody>
      </p:sp>
    </p:spTree>
    <p:extLst>
      <p:ext uri="{BB962C8B-B14F-4D97-AF65-F5344CB8AC3E}">
        <p14:creationId xmlns:p14="http://schemas.microsoft.com/office/powerpoint/2010/main" val="250759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A084CB-C5D6-4769-945E-AFEC27ADEF61}"/>
              </a:ext>
            </a:extLst>
          </p:cNvPr>
          <p:cNvSpPr>
            <a:spLocks noGrp="1"/>
          </p:cNvSpPr>
          <p:nvPr>
            <p:ph type="title"/>
          </p:nvPr>
        </p:nvSpPr>
        <p:spPr/>
        <p:txBody>
          <a:bodyPr>
            <a:normAutofit/>
          </a:bodyPr>
          <a:lstStyle/>
          <a:p>
            <a:r>
              <a:rPr lang="es-MX" sz="4400" dirty="0"/>
              <a:t>Modelo alternativo</a:t>
            </a:r>
            <a:endParaRPr lang="es-AR" sz="4400" dirty="0"/>
          </a:p>
        </p:txBody>
      </p:sp>
      <p:sp>
        <p:nvSpPr>
          <p:cNvPr id="3" name="Marcador de contenido 2">
            <a:extLst>
              <a:ext uri="{FF2B5EF4-FFF2-40B4-BE49-F238E27FC236}">
                <a16:creationId xmlns:a16="http://schemas.microsoft.com/office/drawing/2014/main" id="{D5E6ABFC-58CE-481D-81F2-B237ED922EC7}"/>
              </a:ext>
            </a:extLst>
          </p:cNvPr>
          <p:cNvSpPr>
            <a:spLocks noGrp="1"/>
          </p:cNvSpPr>
          <p:nvPr>
            <p:ph sz="quarter" idx="13"/>
          </p:nvPr>
        </p:nvSpPr>
        <p:spPr/>
        <p:txBody>
          <a:bodyPr/>
          <a:lstStyle/>
          <a:p>
            <a:pPr>
              <a:lnSpc>
                <a:spcPct val="150000"/>
              </a:lnSpc>
            </a:pPr>
            <a:r>
              <a:rPr lang="es-AR" dirty="0">
                <a:latin typeface="Bahnschrift Light Condensed" panose="020B0502040204020203" pitchFamily="34" charset="0"/>
              </a:rPr>
              <a:t>(5) a la transición sigue una segunda fase de inercia; </a:t>
            </a:r>
          </a:p>
          <a:p>
            <a:pPr>
              <a:lnSpc>
                <a:spcPct val="150000"/>
              </a:lnSpc>
            </a:pPr>
            <a:r>
              <a:rPr lang="es-AR" dirty="0">
                <a:latin typeface="Bahnschrift Light Condensed" panose="020B0502040204020203" pitchFamily="34" charset="0"/>
              </a:rPr>
              <a:t>(6) la última reunión del grupo se caracteriza por una actividad muy acelerada</a:t>
            </a:r>
            <a:r>
              <a:rPr lang="es-AR" dirty="0">
                <a:latin typeface="Bahnschrift Light Condensed" panose="020B0502040204020203" pitchFamily="34" charset="0"/>
                <a:sym typeface="Wingdings" panose="05000000000000000000" pitchFamily="2" charset="2"/>
              </a:rPr>
              <a:t> este patrón se llama: modelo de equilibrio zigzagueante. </a:t>
            </a:r>
            <a:r>
              <a:rPr lang="es-AR" dirty="0">
                <a:latin typeface="Bahnschrift Light Condensed" panose="020B0502040204020203" pitchFamily="34" charset="0"/>
              </a:rPr>
              <a:t> se caracteriza por una llamarada final de actividad para terminar el trabajo.</a:t>
            </a:r>
          </a:p>
          <a:p>
            <a:pPr>
              <a:lnSpc>
                <a:spcPct val="150000"/>
              </a:lnSpc>
            </a:pPr>
            <a:r>
              <a:rPr lang="es-AR" dirty="0">
                <a:latin typeface="Bahnschrift Light Condensed" panose="020B0502040204020203" pitchFamily="34" charset="0"/>
              </a:rPr>
              <a:t>No es para todos los grupos, se limita a los de tareas temporales. </a:t>
            </a:r>
          </a:p>
          <a:p>
            <a:endParaRPr lang="es-AR" dirty="0"/>
          </a:p>
        </p:txBody>
      </p:sp>
    </p:spTree>
    <p:extLst>
      <p:ext uri="{BB962C8B-B14F-4D97-AF65-F5344CB8AC3E}">
        <p14:creationId xmlns:p14="http://schemas.microsoft.com/office/powerpoint/2010/main" val="3336727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09C750-4C32-46B4-BEB6-FE8026C075A6}"/>
              </a:ext>
            </a:extLst>
          </p:cNvPr>
          <p:cNvSpPr>
            <a:spLocks noGrp="1"/>
          </p:cNvSpPr>
          <p:nvPr>
            <p:ph type="title"/>
          </p:nvPr>
        </p:nvSpPr>
        <p:spPr>
          <a:xfrm>
            <a:off x="685801" y="685800"/>
            <a:ext cx="10396882" cy="626165"/>
          </a:xfrm>
        </p:spPr>
        <p:txBody>
          <a:bodyPr>
            <a:noAutofit/>
          </a:bodyPr>
          <a:lstStyle/>
          <a:p>
            <a:r>
              <a:rPr lang="es-MX" sz="4800" dirty="0"/>
              <a:t>Propiedades del grupo</a:t>
            </a:r>
            <a:endParaRPr lang="es-AR" sz="4800" dirty="0"/>
          </a:p>
        </p:txBody>
      </p:sp>
      <p:sp>
        <p:nvSpPr>
          <p:cNvPr id="3" name="Marcador de contenido 2">
            <a:extLst>
              <a:ext uri="{FF2B5EF4-FFF2-40B4-BE49-F238E27FC236}">
                <a16:creationId xmlns:a16="http://schemas.microsoft.com/office/drawing/2014/main" id="{664B3F0B-70F5-4393-ABE9-1C6590B414B6}"/>
              </a:ext>
            </a:extLst>
          </p:cNvPr>
          <p:cNvSpPr>
            <a:spLocks noGrp="1"/>
          </p:cNvSpPr>
          <p:nvPr>
            <p:ph sz="quarter" idx="13"/>
          </p:nvPr>
        </p:nvSpPr>
        <p:spPr>
          <a:xfrm>
            <a:off x="357810" y="1696278"/>
            <a:ext cx="11251094" cy="4028661"/>
          </a:xfrm>
        </p:spPr>
        <p:txBody>
          <a:bodyPr/>
          <a:lstStyle/>
          <a:p>
            <a:pPr marL="0" indent="0">
              <a:lnSpc>
                <a:spcPct val="150000"/>
              </a:lnSpc>
              <a:buNone/>
            </a:pPr>
            <a:r>
              <a:rPr lang="es-MX" b="1" dirty="0">
                <a:latin typeface="Bahnschrift Light Condensed" panose="020B0502040204020203" pitchFamily="34" charset="0"/>
              </a:rPr>
              <a:t>Roles</a:t>
            </a:r>
            <a:r>
              <a:rPr lang="es-MX"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conjunto de patrones de comportamiento esperados atribuidos a alguien que ocupa una posición dada en una unidad social. </a:t>
            </a:r>
          </a:p>
          <a:p>
            <a:pPr>
              <a:lnSpc>
                <a:spcPct val="150000"/>
              </a:lnSpc>
            </a:pPr>
            <a:r>
              <a:rPr lang="es-AR" dirty="0">
                <a:latin typeface="Bahnschrift Light Condensed" panose="020B0502040204020203" pitchFamily="34" charset="0"/>
              </a:rPr>
              <a:t>Varían en diferentes momentos y contextos; Muchos son compatibles, otros generan conflictos. </a:t>
            </a:r>
          </a:p>
          <a:p>
            <a:pPr>
              <a:lnSpc>
                <a:spcPct val="150000"/>
              </a:lnSpc>
            </a:pPr>
            <a:r>
              <a:rPr lang="es-AR" dirty="0">
                <a:latin typeface="Bahnschrift Light Condensed" panose="020B0502040204020203" pitchFamily="34" charset="0"/>
              </a:rPr>
              <a:t>grupos diferentes imponen roles con requerimientos distintos sobre los individuos.</a:t>
            </a:r>
          </a:p>
          <a:p>
            <a:pPr>
              <a:lnSpc>
                <a:spcPct val="150000"/>
              </a:lnSpc>
            </a:pPr>
            <a:r>
              <a:rPr lang="es-AR" dirty="0">
                <a:latin typeface="Bahnschrift Light Condensed" panose="020B0502040204020203" pitchFamily="34" charset="0"/>
              </a:rPr>
              <a:t>Identidad del rol; percepción del rol; expectativas del rol; conflicto de roles. </a:t>
            </a:r>
          </a:p>
          <a:p>
            <a:pPr marL="0" indent="0">
              <a:lnSpc>
                <a:spcPct val="150000"/>
              </a:lnSpc>
              <a:buNone/>
            </a:pPr>
            <a:endParaRPr lang="es-AR" dirty="0">
              <a:latin typeface="Bahnschrift Light Condensed" panose="020B0502040204020203" pitchFamily="34" charset="0"/>
            </a:endParaRPr>
          </a:p>
        </p:txBody>
      </p:sp>
    </p:spTree>
    <p:extLst>
      <p:ext uri="{BB962C8B-B14F-4D97-AF65-F5344CB8AC3E}">
        <p14:creationId xmlns:p14="http://schemas.microsoft.com/office/powerpoint/2010/main" val="3522399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6C440D-3933-4092-9F3E-D56FE3E985D5}"/>
              </a:ext>
            </a:extLst>
          </p:cNvPr>
          <p:cNvSpPr>
            <a:spLocks noGrp="1"/>
          </p:cNvSpPr>
          <p:nvPr>
            <p:ph type="title"/>
          </p:nvPr>
        </p:nvSpPr>
        <p:spPr>
          <a:xfrm>
            <a:off x="685801" y="685801"/>
            <a:ext cx="10396882" cy="797614"/>
          </a:xfrm>
        </p:spPr>
        <p:txBody>
          <a:bodyPr>
            <a:normAutofit/>
          </a:bodyPr>
          <a:lstStyle/>
          <a:p>
            <a:r>
              <a:rPr lang="es-MX" sz="4400" dirty="0"/>
              <a:t>Propiedades del grupo</a:t>
            </a:r>
            <a:endParaRPr lang="es-AR" sz="4400" dirty="0"/>
          </a:p>
        </p:txBody>
      </p:sp>
      <p:sp>
        <p:nvSpPr>
          <p:cNvPr id="3" name="Marcador de contenido 2">
            <a:extLst>
              <a:ext uri="{FF2B5EF4-FFF2-40B4-BE49-F238E27FC236}">
                <a16:creationId xmlns:a16="http://schemas.microsoft.com/office/drawing/2014/main" id="{DC362EAC-1BBF-4C03-958B-20211177EDE6}"/>
              </a:ext>
            </a:extLst>
          </p:cNvPr>
          <p:cNvSpPr>
            <a:spLocks noGrp="1"/>
          </p:cNvSpPr>
          <p:nvPr>
            <p:ph sz="quarter" idx="13"/>
          </p:nvPr>
        </p:nvSpPr>
        <p:spPr>
          <a:xfrm>
            <a:off x="291548" y="1166192"/>
            <a:ext cx="11224591" cy="4598504"/>
          </a:xfrm>
        </p:spPr>
        <p:txBody>
          <a:bodyPr>
            <a:normAutofit/>
          </a:bodyPr>
          <a:lstStyle/>
          <a:p>
            <a:pPr marL="0" indent="0">
              <a:lnSpc>
                <a:spcPct val="150000"/>
              </a:lnSpc>
              <a:buNone/>
            </a:pPr>
            <a:r>
              <a:rPr lang="es-AR" b="1" dirty="0">
                <a:latin typeface="Bahnschrift Light Condensed" panose="020B0502040204020203" pitchFamily="34" charset="0"/>
              </a:rPr>
              <a:t>2- Normas</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son los estándares aceptables de comportamiento que comparten los miembros del grupo.</a:t>
            </a:r>
          </a:p>
          <a:p>
            <a:pPr>
              <a:lnSpc>
                <a:spcPct val="150000"/>
              </a:lnSpc>
            </a:pPr>
            <a:r>
              <a:rPr lang="es-AR" dirty="0">
                <a:latin typeface="Bahnschrift Light Condensed" panose="020B0502040204020203" pitchFamily="34" charset="0"/>
              </a:rPr>
              <a:t>les dicen lo que en ciertas circunstancias deben esperar y lo que no. </a:t>
            </a:r>
          </a:p>
          <a:p>
            <a:pPr>
              <a:lnSpc>
                <a:spcPct val="150000"/>
              </a:lnSpc>
            </a:pPr>
            <a:r>
              <a:rPr lang="es-AR" dirty="0">
                <a:latin typeface="Bahnschrift Light Condensed" panose="020B0502040204020203" pitchFamily="34" charset="0"/>
              </a:rPr>
              <a:t>Desde el punto de vista de un individuo, le comunican lo que se espera de él en situaciones dadas. </a:t>
            </a:r>
          </a:p>
          <a:p>
            <a:pPr>
              <a:lnSpc>
                <a:spcPct val="150000"/>
              </a:lnSpc>
            </a:pPr>
            <a:r>
              <a:rPr lang="es-AR" dirty="0">
                <a:latin typeface="Bahnschrift Light Condensed" panose="020B0502040204020203" pitchFamily="34" charset="0"/>
              </a:rPr>
              <a:t>Cuando son por acuerdo y aceptadas por el grupo, las normas actúan como un medio para influir en el comportamiento de sus miembros con un mínimo de controles externos. </a:t>
            </a:r>
          </a:p>
          <a:p>
            <a:pPr>
              <a:lnSpc>
                <a:spcPct val="150000"/>
              </a:lnSpc>
            </a:pPr>
            <a:r>
              <a:rPr lang="es-AR" dirty="0">
                <a:latin typeface="Bahnschrift Light Condensed" panose="020B0502040204020203" pitchFamily="34" charset="0"/>
              </a:rPr>
              <a:t>difieren entre los grupos, comunidades y sociedades, pero todos las tienen.</a:t>
            </a:r>
          </a:p>
        </p:txBody>
      </p:sp>
    </p:spTree>
    <p:extLst>
      <p:ext uri="{BB962C8B-B14F-4D97-AF65-F5344CB8AC3E}">
        <p14:creationId xmlns:p14="http://schemas.microsoft.com/office/powerpoint/2010/main" val="1158739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B1997C-E62D-414B-B153-6E96D77B197D}"/>
              </a:ext>
            </a:extLst>
          </p:cNvPr>
          <p:cNvSpPr>
            <a:spLocks noGrp="1"/>
          </p:cNvSpPr>
          <p:nvPr>
            <p:ph type="title"/>
          </p:nvPr>
        </p:nvSpPr>
        <p:spPr>
          <a:xfrm>
            <a:off x="685801" y="685800"/>
            <a:ext cx="10396882" cy="797615"/>
          </a:xfrm>
        </p:spPr>
        <p:txBody>
          <a:bodyPr>
            <a:normAutofit/>
          </a:bodyPr>
          <a:lstStyle/>
          <a:p>
            <a:r>
              <a:rPr lang="es-MX" sz="4800" dirty="0"/>
              <a:t>Propiedades del grupo</a:t>
            </a:r>
            <a:endParaRPr lang="es-AR" sz="4800" dirty="0"/>
          </a:p>
        </p:txBody>
      </p:sp>
      <p:sp>
        <p:nvSpPr>
          <p:cNvPr id="3" name="Marcador de contenido 2">
            <a:extLst>
              <a:ext uri="{FF2B5EF4-FFF2-40B4-BE49-F238E27FC236}">
                <a16:creationId xmlns:a16="http://schemas.microsoft.com/office/drawing/2014/main" id="{C59878A6-8581-4D1B-BBAB-16A280AC66E0}"/>
              </a:ext>
            </a:extLst>
          </p:cNvPr>
          <p:cNvSpPr>
            <a:spLocks noGrp="1"/>
          </p:cNvSpPr>
          <p:nvPr>
            <p:ph sz="quarter" idx="13"/>
          </p:nvPr>
        </p:nvSpPr>
        <p:spPr>
          <a:xfrm>
            <a:off x="106018" y="1483415"/>
            <a:ext cx="11595652" cy="4413801"/>
          </a:xfrm>
        </p:spPr>
        <p:txBody>
          <a:bodyPr>
            <a:normAutofit/>
          </a:bodyPr>
          <a:lstStyle/>
          <a:p>
            <a:pPr>
              <a:lnSpc>
                <a:spcPct val="150000"/>
              </a:lnSpc>
            </a:pPr>
            <a:r>
              <a:rPr lang="es-AR" dirty="0">
                <a:latin typeface="Bahnschrift Light Condensed" panose="020B0502040204020203" pitchFamily="34" charset="0"/>
              </a:rPr>
              <a:t>son poderosas en extremo y afectan el desempeño de los empleados individuales: son capaces de modificar de manera significativa un pronóstico de rendimiento </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normas de desempeño.</a:t>
            </a:r>
          </a:p>
          <a:p>
            <a:pPr>
              <a:lnSpc>
                <a:spcPct val="150000"/>
              </a:lnSpc>
            </a:pPr>
            <a:r>
              <a:rPr lang="es-AR" dirty="0">
                <a:latin typeface="Bahnschrift Light Condensed" panose="020B0502040204020203" pitchFamily="34" charset="0"/>
              </a:rPr>
              <a:t>normas de presentación: (por ejemplo, vestimenta y reglas no explícitas acerca de cuando parecer ocupado); normas de acuerdo social (por ejemplo, con cuales miembros del grupo almorzar o hacer amigos en el trabajo o fuera de éste), y normas de asignación de recursos (por ejemplo, la asignación de los trabajos difíciles y la distribución de recursos como el salario o equipo).</a:t>
            </a:r>
          </a:p>
        </p:txBody>
      </p:sp>
    </p:spTree>
    <p:extLst>
      <p:ext uri="{BB962C8B-B14F-4D97-AF65-F5344CB8AC3E}">
        <p14:creationId xmlns:p14="http://schemas.microsoft.com/office/powerpoint/2010/main" val="1964577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92B078-245C-49E9-AF6B-0207102FBB90}"/>
              </a:ext>
            </a:extLst>
          </p:cNvPr>
          <p:cNvSpPr>
            <a:spLocks noGrp="1"/>
          </p:cNvSpPr>
          <p:nvPr>
            <p:ph type="title"/>
          </p:nvPr>
        </p:nvSpPr>
        <p:spPr>
          <a:xfrm>
            <a:off x="685801" y="685800"/>
            <a:ext cx="10396882" cy="797615"/>
          </a:xfrm>
        </p:spPr>
        <p:txBody>
          <a:bodyPr>
            <a:normAutofit/>
          </a:bodyPr>
          <a:lstStyle/>
          <a:p>
            <a:r>
              <a:rPr lang="es-MX" sz="4800" dirty="0"/>
              <a:t>Propiedades del grupo</a:t>
            </a:r>
            <a:endParaRPr lang="es-AR" sz="4800" dirty="0"/>
          </a:p>
        </p:txBody>
      </p:sp>
      <p:sp>
        <p:nvSpPr>
          <p:cNvPr id="3" name="Marcador de contenido 2">
            <a:extLst>
              <a:ext uri="{FF2B5EF4-FFF2-40B4-BE49-F238E27FC236}">
                <a16:creationId xmlns:a16="http://schemas.microsoft.com/office/drawing/2014/main" id="{C5B3C613-E71F-4BA9-9E9B-65B143CD0D95}"/>
              </a:ext>
            </a:extLst>
          </p:cNvPr>
          <p:cNvSpPr>
            <a:spLocks noGrp="1"/>
          </p:cNvSpPr>
          <p:nvPr>
            <p:ph sz="quarter" idx="13"/>
          </p:nvPr>
        </p:nvSpPr>
        <p:spPr>
          <a:xfrm>
            <a:off x="212035" y="1232452"/>
            <a:ext cx="11294163" cy="4585252"/>
          </a:xfrm>
        </p:spPr>
        <p:txBody>
          <a:bodyPr>
            <a:normAutofit/>
          </a:bodyPr>
          <a:lstStyle/>
          <a:p>
            <a:pPr marL="0" indent="0">
              <a:lnSpc>
                <a:spcPct val="150000"/>
              </a:lnSpc>
              <a:buNone/>
            </a:pPr>
            <a:r>
              <a:rPr lang="es-AR" b="1" dirty="0">
                <a:latin typeface="Bahnschrift Light Condensed" panose="020B0502040204020203" pitchFamily="34" charset="0"/>
              </a:rPr>
              <a:t>3- El estatus </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una posición o rango social definido que los demás dan a los grupos o a los miembros de alguno;</a:t>
            </a:r>
          </a:p>
          <a:p>
            <a:pPr>
              <a:lnSpc>
                <a:spcPct val="150000"/>
              </a:lnSpc>
            </a:pPr>
            <a:r>
              <a:rPr lang="es-AR" dirty="0">
                <a:latin typeface="Bahnschrift Light Condensed" panose="020B0502040204020203" pitchFamily="34" charset="0"/>
              </a:rPr>
              <a:t>existe en toda sociedad. </a:t>
            </a:r>
          </a:p>
          <a:p>
            <a:pPr>
              <a:lnSpc>
                <a:spcPct val="150000"/>
              </a:lnSpc>
            </a:pPr>
            <a:r>
              <a:rPr lang="es-AR" dirty="0">
                <a:latin typeface="Bahnschrift Light Condensed" panose="020B0502040204020203" pitchFamily="34" charset="0"/>
              </a:rPr>
              <a:t>Aun el grupo más pequeño desarrollará roles, derechos y rituales para diferenciar a sus miembros. </a:t>
            </a:r>
          </a:p>
          <a:p>
            <a:pPr>
              <a:lnSpc>
                <a:spcPct val="150000"/>
              </a:lnSpc>
            </a:pPr>
            <a:r>
              <a:rPr lang="es-AR" dirty="0">
                <a:latin typeface="Bahnschrift Light Condensed" panose="020B0502040204020203" pitchFamily="34" charset="0"/>
              </a:rPr>
              <a:t>es un factor importante para la comprensión del comportamiento: es un motivador significativo y tiene consecuencias conductuales significativas cuando los individuos perciben una disparidad entre el estatus que creen tener y el que los demás perciben. </a:t>
            </a:r>
          </a:p>
        </p:txBody>
      </p:sp>
    </p:spTree>
    <p:extLst>
      <p:ext uri="{BB962C8B-B14F-4D97-AF65-F5344CB8AC3E}">
        <p14:creationId xmlns:p14="http://schemas.microsoft.com/office/powerpoint/2010/main" val="2956014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FE8980-B8AA-4C7F-9F5A-E89D568D7006}"/>
              </a:ext>
            </a:extLst>
          </p:cNvPr>
          <p:cNvSpPr>
            <a:spLocks noGrp="1"/>
          </p:cNvSpPr>
          <p:nvPr>
            <p:ph type="title"/>
          </p:nvPr>
        </p:nvSpPr>
        <p:spPr>
          <a:xfrm>
            <a:off x="685801" y="685801"/>
            <a:ext cx="10396882" cy="665922"/>
          </a:xfrm>
        </p:spPr>
        <p:txBody>
          <a:bodyPr>
            <a:normAutofit fontScale="90000"/>
          </a:bodyPr>
          <a:lstStyle/>
          <a:p>
            <a:r>
              <a:rPr lang="es-MX" sz="4800" dirty="0"/>
              <a:t>Propiedades del grupo</a:t>
            </a:r>
            <a:endParaRPr lang="es-AR" sz="4800" dirty="0"/>
          </a:p>
        </p:txBody>
      </p:sp>
      <p:sp>
        <p:nvSpPr>
          <p:cNvPr id="3" name="Marcador de contenido 2">
            <a:extLst>
              <a:ext uri="{FF2B5EF4-FFF2-40B4-BE49-F238E27FC236}">
                <a16:creationId xmlns:a16="http://schemas.microsoft.com/office/drawing/2014/main" id="{064AD5EA-0767-452D-9449-0BB703F6BA63}"/>
              </a:ext>
            </a:extLst>
          </p:cNvPr>
          <p:cNvSpPr>
            <a:spLocks noGrp="1"/>
          </p:cNvSpPr>
          <p:nvPr>
            <p:ph sz="quarter" idx="13"/>
          </p:nvPr>
        </p:nvSpPr>
        <p:spPr>
          <a:xfrm>
            <a:off x="106018" y="1351723"/>
            <a:ext cx="11489634" cy="4678015"/>
          </a:xfrm>
        </p:spPr>
        <p:txBody>
          <a:bodyPr>
            <a:normAutofit lnSpcReduction="10000"/>
          </a:bodyPr>
          <a:lstStyle/>
          <a:p>
            <a:pPr marL="0" indent="0">
              <a:lnSpc>
                <a:spcPct val="150000"/>
              </a:lnSpc>
              <a:buNone/>
            </a:pPr>
            <a:r>
              <a:rPr lang="es-MX" b="1" dirty="0">
                <a:latin typeface="Bahnschrift Light Condensed" panose="020B0502040204020203" pitchFamily="34" charset="0"/>
              </a:rPr>
              <a:t>4- tamaño</a:t>
            </a:r>
            <a:r>
              <a:rPr lang="es-MX" dirty="0">
                <a:latin typeface="Bahnschrift Light Condensed" panose="020B0502040204020203" pitchFamily="34" charset="0"/>
                <a:sym typeface="Wingdings" panose="05000000000000000000" pitchFamily="2" charset="2"/>
              </a:rPr>
              <a:t> afecta su comportamiento en general; su efecto depende de las variables que se consideren. Algunas evidencias: </a:t>
            </a:r>
          </a:p>
          <a:p>
            <a:pPr>
              <a:lnSpc>
                <a:spcPct val="150000"/>
              </a:lnSpc>
            </a:pPr>
            <a:r>
              <a:rPr lang="es-MX"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sym typeface="Wingdings" panose="05000000000000000000" pitchFamily="2" charset="2"/>
              </a:rPr>
              <a:t>grupos pequeños son más rápidos que los grandes para culminar tareas; son mejores para obtener algo productivo con un insumo;</a:t>
            </a:r>
          </a:p>
          <a:p>
            <a:pPr>
              <a:lnSpc>
                <a:spcPct val="150000"/>
              </a:lnSpc>
            </a:pPr>
            <a:r>
              <a:rPr lang="es-AR" dirty="0">
                <a:latin typeface="Bahnschrift Light Condensed" panose="020B0502040204020203" pitchFamily="34" charset="0"/>
                <a:sym typeface="Wingdings" panose="05000000000000000000" pitchFamily="2" charset="2"/>
              </a:rPr>
              <a:t>los individuos se desempeñan mejor en grupos chicos.</a:t>
            </a:r>
          </a:p>
          <a:p>
            <a:pPr>
              <a:lnSpc>
                <a:spcPct val="150000"/>
              </a:lnSpc>
            </a:pPr>
            <a:r>
              <a:rPr lang="es-AR" dirty="0">
                <a:latin typeface="Bahnschrift Light Condensed" panose="020B0502040204020203" pitchFamily="34" charset="0"/>
                <a:sym typeface="Wingdings" panose="05000000000000000000" pitchFamily="2" charset="2"/>
              </a:rPr>
              <a:t>Grupos grandes resuelven problemas mejor que sus contrapartes más pequeñas; son buenos para hacer aportaciones variadas, por lo que resultan más eficaces si la meta es hacer descubrimientos.</a:t>
            </a:r>
          </a:p>
          <a:p>
            <a:pPr>
              <a:lnSpc>
                <a:spcPct val="150000"/>
              </a:lnSpc>
            </a:pPr>
            <a:r>
              <a:rPr lang="es-AR" dirty="0">
                <a:latin typeface="Bahnschrift Light Condensed" panose="020B0502040204020203" pitchFamily="34" charset="0"/>
                <a:sym typeface="Wingdings" panose="05000000000000000000" pitchFamily="2" charset="2"/>
              </a:rPr>
              <a:t>Se relaciona con la “pereza social”: menos esfuerzo cuando la tarea es colectiva.</a:t>
            </a:r>
          </a:p>
          <a:p>
            <a:endParaRPr lang="es-AR" dirty="0">
              <a:sym typeface="Wingdings" panose="05000000000000000000" pitchFamily="2" charset="2"/>
            </a:endParaRPr>
          </a:p>
        </p:txBody>
      </p:sp>
    </p:spTree>
    <p:extLst>
      <p:ext uri="{BB962C8B-B14F-4D97-AF65-F5344CB8AC3E}">
        <p14:creationId xmlns:p14="http://schemas.microsoft.com/office/powerpoint/2010/main" val="2243255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75784D-4A8E-4C0E-A518-1279247DA8DC}"/>
              </a:ext>
            </a:extLst>
          </p:cNvPr>
          <p:cNvSpPr>
            <a:spLocks noGrp="1"/>
          </p:cNvSpPr>
          <p:nvPr>
            <p:ph type="title"/>
          </p:nvPr>
        </p:nvSpPr>
        <p:spPr>
          <a:xfrm>
            <a:off x="685801" y="685801"/>
            <a:ext cx="10396882" cy="652670"/>
          </a:xfrm>
        </p:spPr>
        <p:txBody>
          <a:bodyPr>
            <a:normAutofit/>
          </a:bodyPr>
          <a:lstStyle/>
          <a:p>
            <a:r>
              <a:rPr lang="es-MX" sz="4400" dirty="0"/>
              <a:t>Propiedades del grupo</a:t>
            </a:r>
            <a:endParaRPr lang="es-AR" sz="4400" dirty="0"/>
          </a:p>
        </p:txBody>
      </p:sp>
      <p:sp>
        <p:nvSpPr>
          <p:cNvPr id="3" name="Marcador de contenido 2">
            <a:extLst>
              <a:ext uri="{FF2B5EF4-FFF2-40B4-BE49-F238E27FC236}">
                <a16:creationId xmlns:a16="http://schemas.microsoft.com/office/drawing/2014/main" id="{C688B8A9-2A5A-423B-9B86-585CECDBA146}"/>
              </a:ext>
            </a:extLst>
          </p:cNvPr>
          <p:cNvSpPr>
            <a:spLocks noGrp="1"/>
          </p:cNvSpPr>
          <p:nvPr>
            <p:ph sz="quarter" idx="13"/>
          </p:nvPr>
        </p:nvSpPr>
        <p:spPr>
          <a:xfrm>
            <a:off x="185530" y="1338471"/>
            <a:ext cx="11449879" cy="4320207"/>
          </a:xfrm>
        </p:spPr>
        <p:txBody>
          <a:bodyPr>
            <a:normAutofit/>
          </a:bodyPr>
          <a:lstStyle/>
          <a:p>
            <a:pPr marL="0" indent="0">
              <a:lnSpc>
                <a:spcPct val="150000"/>
              </a:lnSpc>
              <a:buNone/>
            </a:pPr>
            <a:r>
              <a:rPr lang="es-AR" dirty="0">
                <a:latin typeface="Bahnschrift Light Condensed" panose="020B0502040204020203" pitchFamily="34" charset="0"/>
              </a:rPr>
              <a:t>varios modos de minimizar la pereza social: </a:t>
            </a:r>
          </a:p>
          <a:p>
            <a:pPr marL="457200" indent="-457200">
              <a:lnSpc>
                <a:spcPct val="150000"/>
              </a:lnSpc>
              <a:buAutoNum type="arabicParenBoth"/>
            </a:pPr>
            <a:r>
              <a:rPr lang="es-AR" dirty="0">
                <a:latin typeface="Bahnschrift Light Condensed" panose="020B0502040204020203" pitchFamily="34" charset="0"/>
              </a:rPr>
              <a:t>establecer las metas del grupo, un propósito común hacia el cual dirigirse;</a:t>
            </a:r>
          </a:p>
          <a:p>
            <a:pPr marL="457200" indent="-457200">
              <a:lnSpc>
                <a:spcPct val="150000"/>
              </a:lnSpc>
              <a:buAutoNum type="arabicParenBoth"/>
            </a:pPr>
            <a:r>
              <a:rPr lang="es-AR" dirty="0">
                <a:latin typeface="Bahnschrift Light Condensed" panose="020B0502040204020203" pitchFamily="34" charset="0"/>
              </a:rPr>
              <a:t> incrementar la competencia intergrupal, lo que también centra al grupo en el objetivo compartido; </a:t>
            </a:r>
          </a:p>
          <a:p>
            <a:pPr marL="457200" indent="-457200">
              <a:lnSpc>
                <a:spcPct val="150000"/>
              </a:lnSpc>
              <a:buAutoNum type="arabicParenBoth"/>
            </a:pPr>
            <a:r>
              <a:rPr lang="es-AR" dirty="0">
                <a:latin typeface="Bahnschrift Light Condensed" panose="020B0502040204020203" pitchFamily="34" charset="0"/>
              </a:rPr>
              <a:t> realizar evaluación por pares, de modo que la contribución de cada persona al grupo la evalúe cada miembro; </a:t>
            </a:r>
          </a:p>
          <a:p>
            <a:pPr marL="457200" indent="-457200">
              <a:lnSpc>
                <a:spcPct val="150000"/>
              </a:lnSpc>
              <a:buAutoNum type="arabicParenBoth"/>
            </a:pPr>
            <a:r>
              <a:rPr lang="es-AR" dirty="0">
                <a:latin typeface="Bahnschrift Light Condensed" panose="020B0502040204020203" pitchFamily="34" charset="0"/>
              </a:rPr>
              <a:t>si es posible, distribuir las recompensas grupales, en parte, con base en las contribuciones individuales de sus miembros.</a:t>
            </a:r>
          </a:p>
        </p:txBody>
      </p:sp>
    </p:spTree>
    <p:extLst>
      <p:ext uri="{BB962C8B-B14F-4D97-AF65-F5344CB8AC3E}">
        <p14:creationId xmlns:p14="http://schemas.microsoft.com/office/powerpoint/2010/main" val="2937523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67A29D-4ED9-4E97-BD25-FCFAFC8FD009}"/>
              </a:ext>
            </a:extLst>
          </p:cNvPr>
          <p:cNvSpPr>
            <a:spLocks noGrp="1"/>
          </p:cNvSpPr>
          <p:nvPr>
            <p:ph type="title"/>
          </p:nvPr>
        </p:nvSpPr>
        <p:spPr>
          <a:xfrm>
            <a:off x="685801" y="685801"/>
            <a:ext cx="10396882" cy="679174"/>
          </a:xfrm>
        </p:spPr>
        <p:txBody>
          <a:bodyPr>
            <a:normAutofit fontScale="90000"/>
          </a:bodyPr>
          <a:lstStyle/>
          <a:p>
            <a:r>
              <a:rPr lang="es-MX" sz="4800" dirty="0"/>
              <a:t>Propiedades del grupo</a:t>
            </a:r>
            <a:endParaRPr lang="es-AR" sz="4800" dirty="0"/>
          </a:p>
        </p:txBody>
      </p:sp>
      <p:sp>
        <p:nvSpPr>
          <p:cNvPr id="3" name="Marcador de contenido 2">
            <a:extLst>
              <a:ext uri="{FF2B5EF4-FFF2-40B4-BE49-F238E27FC236}">
                <a16:creationId xmlns:a16="http://schemas.microsoft.com/office/drawing/2014/main" id="{03E28705-8C51-42EA-BF92-D7FC5ED2649D}"/>
              </a:ext>
            </a:extLst>
          </p:cNvPr>
          <p:cNvSpPr>
            <a:spLocks noGrp="1"/>
          </p:cNvSpPr>
          <p:nvPr>
            <p:ph sz="quarter" idx="13"/>
          </p:nvPr>
        </p:nvSpPr>
        <p:spPr>
          <a:xfrm>
            <a:off x="212035" y="1364975"/>
            <a:ext cx="11383617" cy="4373215"/>
          </a:xfrm>
        </p:spPr>
        <p:txBody>
          <a:bodyPr>
            <a:normAutofit/>
          </a:bodyPr>
          <a:lstStyle/>
          <a:p>
            <a:pPr marL="0" indent="0">
              <a:lnSpc>
                <a:spcPct val="150000"/>
              </a:lnSpc>
              <a:buNone/>
            </a:pPr>
            <a:r>
              <a:rPr lang="es-MX" b="1" dirty="0">
                <a:latin typeface="Bahnschrift Light Condensed" panose="020B0502040204020203" pitchFamily="34" charset="0"/>
              </a:rPr>
              <a:t>5- cohesión</a:t>
            </a:r>
            <a:r>
              <a:rPr lang="es-MX"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el grado en que sus miembros se ven atraídos unos con otros y están motivados para permanecer en el grupo. se ha descubierto que está relacionada con la productividad del grupo;</a:t>
            </a:r>
          </a:p>
          <a:p>
            <a:pPr>
              <a:lnSpc>
                <a:spcPct val="150000"/>
              </a:lnSpc>
            </a:pPr>
            <a:r>
              <a:rPr lang="es-AR" dirty="0">
                <a:latin typeface="Bahnschrift Light Condensed" panose="020B0502040204020203" pitchFamily="34" charset="0"/>
              </a:rPr>
              <a:t>relación entre cohesión y productividad</a:t>
            </a:r>
            <a:r>
              <a:rPr lang="es-AR" dirty="0">
                <a:latin typeface="Bahnschrift Light Condensed" panose="020B0502040204020203" pitchFamily="34" charset="0"/>
                <a:sym typeface="Wingdings" panose="05000000000000000000" pitchFamily="2" charset="2"/>
              </a:rPr>
              <a:t></a:t>
            </a:r>
            <a:r>
              <a:rPr lang="es-AR" dirty="0">
                <a:latin typeface="Bahnschrift Light Condensed" panose="020B0502040204020203" pitchFamily="34" charset="0"/>
              </a:rPr>
              <a:t> dependen de las normas relacionadas con el desempeño, establecidas por el grupo:</a:t>
            </a:r>
          </a:p>
          <a:p>
            <a:pPr>
              <a:lnSpc>
                <a:spcPct val="150000"/>
              </a:lnSpc>
              <a:buFontTx/>
              <a:buChar char="-"/>
            </a:pPr>
            <a:r>
              <a:rPr lang="es-AR" dirty="0">
                <a:latin typeface="Bahnschrift Light Condensed" panose="020B0502040204020203" pitchFamily="34" charset="0"/>
              </a:rPr>
              <a:t>Si éstas son altas (por ejemplo, mucha producción, calidad en el trabajo, cooperación con individuos fuera del grupo, etc.), un grupo cohesivo será más productivo que otro que lo sea menos. </a:t>
            </a:r>
          </a:p>
          <a:p>
            <a:pPr>
              <a:lnSpc>
                <a:spcPct val="150000"/>
              </a:lnSpc>
              <a:buFontTx/>
              <a:buChar char="-"/>
            </a:pPr>
            <a:r>
              <a:rPr lang="es-AR" dirty="0">
                <a:latin typeface="Bahnschrift Light Condensed" panose="020B0502040204020203" pitchFamily="34" charset="0"/>
              </a:rPr>
              <a:t>si la cohesión es alta y las normas de desempeño bajas, la productividad será poca.</a:t>
            </a:r>
          </a:p>
        </p:txBody>
      </p:sp>
    </p:spTree>
    <p:extLst>
      <p:ext uri="{BB962C8B-B14F-4D97-AF65-F5344CB8AC3E}">
        <p14:creationId xmlns:p14="http://schemas.microsoft.com/office/powerpoint/2010/main" val="2229153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1F8B42-1201-467A-BF69-CF1D1EFC1166}"/>
              </a:ext>
            </a:extLst>
          </p:cNvPr>
          <p:cNvSpPr>
            <a:spLocks noGrp="1"/>
          </p:cNvSpPr>
          <p:nvPr>
            <p:ph type="title"/>
          </p:nvPr>
        </p:nvSpPr>
        <p:spPr>
          <a:xfrm>
            <a:off x="685801" y="685800"/>
            <a:ext cx="10396882" cy="427383"/>
          </a:xfrm>
        </p:spPr>
        <p:txBody>
          <a:bodyPr>
            <a:noAutofit/>
          </a:bodyPr>
          <a:lstStyle/>
          <a:p>
            <a:r>
              <a:rPr lang="es-MX" sz="4400" dirty="0"/>
              <a:t>Cohesión </a:t>
            </a:r>
            <a:endParaRPr lang="es-AR" sz="4400" dirty="0"/>
          </a:p>
        </p:txBody>
      </p:sp>
      <p:sp>
        <p:nvSpPr>
          <p:cNvPr id="3" name="Marcador de contenido 2">
            <a:extLst>
              <a:ext uri="{FF2B5EF4-FFF2-40B4-BE49-F238E27FC236}">
                <a16:creationId xmlns:a16="http://schemas.microsoft.com/office/drawing/2014/main" id="{916C0399-422E-4570-8166-9FA14F44F827}"/>
              </a:ext>
            </a:extLst>
          </p:cNvPr>
          <p:cNvSpPr>
            <a:spLocks noGrp="1"/>
          </p:cNvSpPr>
          <p:nvPr>
            <p:ph sz="quarter" idx="13"/>
          </p:nvPr>
        </p:nvSpPr>
        <p:spPr>
          <a:xfrm>
            <a:off x="119270" y="1417983"/>
            <a:ext cx="11516139" cy="4134677"/>
          </a:xfrm>
        </p:spPr>
        <p:txBody>
          <a:bodyPr>
            <a:normAutofit lnSpcReduction="10000"/>
          </a:bodyPr>
          <a:lstStyle/>
          <a:p>
            <a:pPr>
              <a:lnSpc>
                <a:spcPct val="150000"/>
              </a:lnSpc>
              <a:buFontTx/>
              <a:buChar char="-"/>
            </a:pPr>
            <a:r>
              <a:rPr lang="es-AR" dirty="0">
                <a:latin typeface="Bahnschrift Light Condensed" panose="020B0502040204020203" pitchFamily="34" charset="0"/>
              </a:rPr>
              <a:t>Si la cohesión es baja y las normas de desempeño elevadas, la productividad aumenta pero menos que en la situación en que tanto la cohesión como las normas son altas. </a:t>
            </a:r>
          </a:p>
          <a:p>
            <a:pPr>
              <a:lnSpc>
                <a:spcPct val="150000"/>
              </a:lnSpc>
              <a:buFontTx/>
              <a:buChar char="-"/>
            </a:pPr>
            <a:r>
              <a:rPr lang="es-AR" dirty="0">
                <a:latin typeface="Bahnschrift Light Condensed" panose="020B0502040204020203" pitchFamily="34" charset="0"/>
              </a:rPr>
              <a:t>Cuando la cohesión y las normas para el desempeño son bajas en ambos casos, la productividad tenderá a disminuir en un rango de bajo a moderado.</a:t>
            </a:r>
          </a:p>
          <a:p>
            <a:pPr>
              <a:lnSpc>
                <a:spcPct val="150000"/>
              </a:lnSpc>
              <a:buFontTx/>
              <a:buChar char="-"/>
            </a:pPr>
            <a:r>
              <a:rPr lang="es-AR" dirty="0">
                <a:latin typeface="Bahnschrift Light Condensed" panose="020B0502040204020203" pitchFamily="34" charset="0"/>
              </a:rPr>
              <a:t>¿Qué puede hacerse para estimular la cohesión del grupo? </a:t>
            </a:r>
          </a:p>
          <a:p>
            <a:pPr marL="457200" indent="-457200">
              <a:lnSpc>
                <a:spcPct val="150000"/>
              </a:lnSpc>
              <a:buAutoNum type="arabicParenBoth"/>
            </a:pPr>
            <a:r>
              <a:rPr lang="es-AR" dirty="0">
                <a:latin typeface="Bahnschrift Light Condensed" panose="020B0502040204020203" pitchFamily="34" charset="0"/>
              </a:rPr>
              <a:t>Hacer más pequeño al grupo. </a:t>
            </a:r>
          </a:p>
          <a:p>
            <a:pPr marL="457200" indent="-457200">
              <a:lnSpc>
                <a:spcPct val="150000"/>
              </a:lnSpc>
              <a:buAutoNum type="arabicParenBoth"/>
            </a:pPr>
            <a:r>
              <a:rPr lang="es-AR" dirty="0">
                <a:latin typeface="Bahnschrift Light Condensed" panose="020B0502040204020203" pitchFamily="34" charset="0"/>
              </a:rPr>
              <a:t>Estimular el acuerdo con las metas del grupo. </a:t>
            </a:r>
          </a:p>
        </p:txBody>
      </p:sp>
    </p:spTree>
    <p:extLst>
      <p:ext uri="{BB962C8B-B14F-4D97-AF65-F5344CB8AC3E}">
        <p14:creationId xmlns:p14="http://schemas.microsoft.com/office/powerpoint/2010/main" val="2211133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7CC0BA-5FA4-474F-B204-16B4214F3668}"/>
              </a:ext>
            </a:extLst>
          </p:cNvPr>
          <p:cNvSpPr>
            <a:spLocks noGrp="1"/>
          </p:cNvSpPr>
          <p:nvPr>
            <p:ph type="title"/>
          </p:nvPr>
        </p:nvSpPr>
        <p:spPr>
          <a:xfrm>
            <a:off x="685801" y="685800"/>
            <a:ext cx="10396882" cy="626165"/>
          </a:xfrm>
        </p:spPr>
        <p:txBody>
          <a:bodyPr>
            <a:noAutofit/>
          </a:bodyPr>
          <a:lstStyle/>
          <a:p>
            <a:r>
              <a:rPr lang="es-MX" sz="4800" dirty="0"/>
              <a:t>Cohesión </a:t>
            </a:r>
            <a:endParaRPr lang="es-AR" sz="4800" dirty="0"/>
          </a:p>
        </p:txBody>
      </p:sp>
      <p:sp>
        <p:nvSpPr>
          <p:cNvPr id="3" name="Marcador de contenido 2">
            <a:extLst>
              <a:ext uri="{FF2B5EF4-FFF2-40B4-BE49-F238E27FC236}">
                <a16:creationId xmlns:a16="http://schemas.microsoft.com/office/drawing/2014/main" id="{C50658DA-E736-4F65-9996-C442CF3B7F4C}"/>
              </a:ext>
            </a:extLst>
          </p:cNvPr>
          <p:cNvSpPr>
            <a:spLocks noGrp="1"/>
          </p:cNvSpPr>
          <p:nvPr>
            <p:ph sz="quarter" idx="13"/>
          </p:nvPr>
        </p:nvSpPr>
        <p:spPr>
          <a:xfrm>
            <a:off x="225288" y="1722784"/>
            <a:ext cx="10855220" cy="3651802"/>
          </a:xfrm>
        </p:spPr>
        <p:txBody>
          <a:bodyPr>
            <a:normAutofit/>
          </a:bodyPr>
          <a:lstStyle/>
          <a:p>
            <a:pPr marL="0" indent="0">
              <a:lnSpc>
                <a:spcPct val="150000"/>
              </a:lnSpc>
              <a:buNone/>
            </a:pPr>
            <a:r>
              <a:rPr lang="es-AR" dirty="0">
                <a:latin typeface="Bahnschrift Light Condensed" panose="020B0502040204020203" pitchFamily="34" charset="0"/>
              </a:rPr>
              <a:t>3- Incrementar el tiempo que los miembros pasan juntos. </a:t>
            </a:r>
          </a:p>
          <a:p>
            <a:pPr marL="0" indent="0">
              <a:lnSpc>
                <a:spcPct val="150000"/>
              </a:lnSpc>
              <a:buNone/>
            </a:pPr>
            <a:r>
              <a:rPr lang="es-AR" dirty="0">
                <a:latin typeface="Bahnschrift Light Condensed" panose="020B0502040204020203" pitchFamily="34" charset="0"/>
              </a:rPr>
              <a:t>4- Aumentar el estatus del grupo y la dificultad que se percibe para ingresar a éste.</a:t>
            </a:r>
          </a:p>
          <a:p>
            <a:pPr marL="0" indent="0">
              <a:lnSpc>
                <a:spcPct val="150000"/>
              </a:lnSpc>
              <a:buNone/>
            </a:pPr>
            <a:r>
              <a:rPr lang="es-AR" dirty="0">
                <a:latin typeface="Bahnschrift Light Condensed" panose="020B0502040204020203" pitchFamily="34" charset="0"/>
              </a:rPr>
              <a:t>5- Estimular la competencia con otros grupos. </a:t>
            </a:r>
          </a:p>
          <a:p>
            <a:pPr marL="0" indent="0">
              <a:lnSpc>
                <a:spcPct val="150000"/>
              </a:lnSpc>
              <a:buNone/>
            </a:pPr>
            <a:r>
              <a:rPr lang="es-AR" dirty="0">
                <a:latin typeface="Bahnschrift Light Condensed" panose="020B0502040204020203" pitchFamily="34" charset="0"/>
              </a:rPr>
              <a:t>6- Recompensar al grupo, más que a los miembros individuales. </a:t>
            </a:r>
          </a:p>
          <a:p>
            <a:pPr marL="0" indent="0">
              <a:lnSpc>
                <a:spcPct val="150000"/>
              </a:lnSpc>
              <a:buNone/>
            </a:pPr>
            <a:r>
              <a:rPr lang="es-AR" dirty="0">
                <a:latin typeface="Bahnschrift Light Condensed" panose="020B0502040204020203" pitchFamily="34" charset="0"/>
              </a:rPr>
              <a:t>7- Aislar físicamente al grupo.</a:t>
            </a:r>
          </a:p>
          <a:p>
            <a:endParaRPr lang="es-AR" dirty="0"/>
          </a:p>
        </p:txBody>
      </p:sp>
    </p:spTree>
    <p:extLst>
      <p:ext uri="{BB962C8B-B14F-4D97-AF65-F5344CB8AC3E}">
        <p14:creationId xmlns:p14="http://schemas.microsoft.com/office/powerpoint/2010/main" val="15867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B51894-43E0-427E-BB42-FBCF32B81EB1}"/>
              </a:ext>
            </a:extLst>
          </p:cNvPr>
          <p:cNvSpPr>
            <a:spLocks noGrp="1"/>
          </p:cNvSpPr>
          <p:nvPr>
            <p:ph type="title"/>
          </p:nvPr>
        </p:nvSpPr>
        <p:spPr>
          <a:xfrm>
            <a:off x="685801" y="185530"/>
            <a:ext cx="10396882" cy="980661"/>
          </a:xfrm>
        </p:spPr>
        <p:txBody>
          <a:bodyPr>
            <a:normAutofit/>
          </a:bodyPr>
          <a:lstStyle/>
          <a:p>
            <a:r>
              <a:rPr lang="es-MX" sz="4400" dirty="0"/>
              <a:t>Definición y clasificación </a:t>
            </a:r>
            <a:endParaRPr lang="es-AR" sz="4400" dirty="0"/>
          </a:p>
        </p:txBody>
      </p:sp>
      <p:sp>
        <p:nvSpPr>
          <p:cNvPr id="3" name="Marcador de contenido 2">
            <a:extLst>
              <a:ext uri="{FF2B5EF4-FFF2-40B4-BE49-F238E27FC236}">
                <a16:creationId xmlns:a16="http://schemas.microsoft.com/office/drawing/2014/main" id="{52C2C082-13F2-4FC7-ABEB-0E82AB6070F7}"/>
              </a:ext>
            </a:extLst>
          </p:cNvPr>
          <p:cNvSpPr>
            <a:spLocks noGrp="1"/>
          </p:cNvSpPr>
          <p:nvPr>
            <p:ph sz="quarter" idx="13"/>
          </p:nvPr>
        </p:nvSpPr>
        <p:spPr>
          <a:xfrm>
            <a:off x="159026" y="1166192"/>
            <a:ext cx="11410122" cy="4426226"/>
          </a:xfrm>
        </p:spPr>
        <p:txBody>
          <a:bodyPr>
            <a:normAutofit/>
          </a:bodyPr>
          <a:lstStyle/>
          <a:p>
            <a:pPr marL="0" indent="0">
              <a:lnSpc>
                <a:spcPct val="150000"/>
              </a:lnSpc>
              <a:buNone/>
            </a:pPr>
            <a:r>
              <a:rPr lang="es-AR" b="1" dirty="0">
                <a:latin typeface="Bahnschrift Light Condensed" panose="020B0502040204020203" pitchFamily="34" charset="0"/>
              </a:rPr>
              <a:t>grupo</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 dos o más individuos que interactúan, son interdependientes y se reúnen para lograr objetivos particulares. </a:t>
            </a:r>
          </a:p>
          <a:p>
            <a:pPr marL="0" indent="0">
              <a:lnSpc>
                <a:spcPct val="150000"/>
              </a:lnSpc>
              <a:buNone/>
            </a:pPr>
            <a:r>
              <a:rPr lang="es-AR" b="1" dirty="0">
                <a:latin typeface="Bahnschrift Light Condensed" panose="020B0502040204020203" pitchFamily="34" charset="0"/>
              </a:rPr>
              <a:t>formales </a:t>
            </a:r>
            <a:r>
              <a:rPr lang="es-AR" dirty="0">
                <a:latin typeface="Bahnschrift Light Condensed" panose="020B0502040204020203" pitchFamily="34" charset="0"/>
                <a:sym typeface="Wingdings" panose="05000000000000000000" pitchFamily="2" charset="2"/>
              </a:rPr>
              <a:t></a:t>
            </a:r>
            <a:r>
              <a:rPr lang="es-AR" dirty="0">
                <a:latin typeface="Bahnschrift Light Condensed" panose="020B0502040204020203" pitchFamily="34" charset="0"/>
              </a:rPr>
              <a:t> aquellos que define la estructura de la organización, con trabajos designados que establecen tareas.  </a:t>
            </a:r>
          </a:p>
          <a:p>
            <a:pPr marL="0" indent="0">
              <a:lnSpc>
                <a:spcPct val="150000"/>
              </a:lnSpc>
              <a:buNone/>
            </a:pPr>
            <a:r>
              <a:rPr lang="es-AR" dirty="0">
                <a:latin typeface="Bahnschrift Light Condensed" panose="020B0502040204020203" pitchFamily="34" charset="0"/>
              </a:rPr>
              <a:t>los comportamientos que alguien debe tener quedan estipulados por las metas organizacionales y se dirigen al cumplimiento de éstas. </a:t>
            </a:r>
          </a:p>
          <a:p>
            <a:pPr marL="0" indent="0">
              <a:lnSpc>
                <a:spcPct val="150000"/>
              </a:lnSpc>
              <a:buNone/>
            </a:pPr>
            <a:r>
              <a:rPr lang="es-AR" b="1" dirty="0">
                <a:latin typeface="Bahnschrift Light Condensed" panose="020B0502040204020203" pitchFamily="34" charset="0"/>
              </a:rPr>
              <a:t>Grupos no formales </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alianzas que no están estructuradas de manera formal ni determinadas por la organización. </a:t>
            </a:r>
          </a:p>
          <a:p>
            <a:pPr marL="0" indent="0">
              <a:lnSpc>
                <a:spcPct val="150000"/>
              </a:lnSpc>
              <a:buNone/>
            </a:pPr>
            <a:r>
              <a:rPr lang="es-AR" dirty="0">
                <a:latin typeface="Bahnschrift Light Condensed" panose="020B0502040204020203" pitchFamily="34" charset="0"/>
              </a:rPr>
              <a:t>son formaciones espontáneas en el ambiente de trabajo que aparecen en respuesta a la necesidad de tener contacto social.</a:t>
            </a:r>
          </a:p>
        </p:txBody>
      </p:sp>
    </p:spTree>
    <p:extLst>
      <p:ext uri="{BB962C8B-B14F-4D97-AF65-F5344CB8AC3E}">
        <p14:creationId xmlns:p14="http://schemas.microsoft.com/office/powerpoint/2010/main" val="242901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0F3C5D-BA46-4CF4-9B14-7D56B640718B}"/>
              </a:ext>
            </a:extLst>
          </p:cNvPr>
          <p:cNvSpPr>
            <a:spLocks noGrp="1"/>
          </p:cNvSpPr>
          <p:nvPr>
            <p:ph type="title"/>
          </p:nvPr>
        </p:nvSpPr>
        <p:spPr>
          <a:xfrm>
            <a:off x="685801" y="685801"/>
            <a:ext cx="10396882" cy="533400"/>
          </a:xfrm>
        </p:spPr>
        <p:txBody>
          <a:bodyPr>
            <a:noAutofit/>
          </a:bodyPr>
          <a:lstStyle/>
          <a:p>
            <a:r>
              <a:rPr lang="es-MX" sz="4400" dirty="0"/>
              <a:t>Toma de decisiones en un grupo</a:t>
            </a:r>
            <a:endParaRPr lang="es-AR" sz="4400" dirty="0"/>
          </a:p>
        </p:txBody>
      </p:sp>
      <p:sp>
        <p:nvSpPr>
          <p:cNvPr id="3" name="Marcador de contenido 2">
            <a:extLst>
              <a:ext uri="{FF2B5EF4-FFF2-40B4-BE49-F238E27FC236}">
                <a16:creationId xmlns:a16="http://schemas.microsoft.com/office/drawing/2014/main" id="{28F5BCBF-D8CD-4633-BA81-F6A1FD238088}"/>
              </a:ext>
            </a:extLst>
          </p:cNvPr>
          <p:cNvSpPr>
            <a:spLocks noGrp="1"/>
          </p:cNvSpPr>
          <p:nvPr>
            <p:ph sz="quarter" idx="13"/>
          </p:nvPr>
        </p:nvSpPr>
        <p:spPr>
          <a:xfrm>
            <a:off x="92765" y="1126436"/>
            <a:ext cx="11529391" cy="4518990"/>
          </a:xfrm>
        </p:spPr>
        <p:txBody>
          <a:bodyPr>
            <a:normAutofit lnSpcReduction="10000"/>
          </a:bodyPr>
          <a:lstStyle/>
          <a:p>
            <a:pPr marL="0" indent="0">
              <a:lnSpc>
                <a:spcPct val="150000"/>
              </a:lnSpc>
              <a:buNone/>
            </a:pPr>
            <a:r>
              <a:rPr lang="es-AR" b="1" dirty="0">
                <a:latin typeface="Bahnschrift Light Condensed" panose="020B0502040204020203" pitchFamily="34" charset="0"/>
              </a:rPr>
              <a:t>Fortalezas de la toma de decisiones grupal:</a:t>
            </a:r>
          </a:p>
          <a:p>
            <a:pPr marL="0" indent="0">
              <a:lnSpc>
                <a:spcPct val="150000"/>
              </a:lnSpc>
              <a:buNone/>
            </a:pPr>
            <a:r>
              <a:rPr lang="es-AR" dirty="0">
                <a:latin typeface="Bahnschrift Light Condensed" panose="020B0502040204020203" pitchFamily="34" charset="0"/>
              </a:rPr>
              <a:t>- Los grupos generan información y conocimientos más complejos. Al sumar los recursos de varios individuos, los grupos hacen más aportes al proceso de decisión.</a:t>
            </a:r>
          </a:p>
          <a:p>
            <a:pPr>
              <a:lnSpc>
                <a:spcPct val="150000"/>
              </a:lnSpc>
              <a:buFontTx/>
              <a:buChar char="-"/>
            </a:pPr>
            <a:r>
              <a:rPr lang="es-AR" dirty="0">
                <a:latin typeface="Bahnschrift Light Condensed" panose="020B0502040204020203" pitchFamily="34" charset="0"/>
              </a:rPr>
              <a:t>introducen heterogeneidad al proceso de toma de decisiones. Ofrecen más diversidad y puntos de vista; se tomen en cuenta más enfoques y alternativas.</a:t>
            </a:r>
          </a:p>
          <a:p>
            <a:pPr>
              <a:lnSpc>
                <a:spcPct val="150000"/>
              </a:lnSpc>
              <a:buFontTx/>
              <a:buChar char="-"/>
            </a:pPr>
            <a:r>
              <a:rPr lang="es-AR" dirty="0">
                <a:latin typeface="Bahnschrift Light Condensed" panose="020B0502040204020203" pitchFamily="34" charset="0"/>
              </a:rPr>
              <a:t>producen más aceptación de la solución. Muchas decisiones fallan una vez que se hace la elección final porque las personas no aceptan la solución. los miembros del grupo que participan en la toma de decisiones den apoyo entusiasta a la decisión y animen a otros para que la acepten.</a:t>
            </a:r>
          </a:p>
        </p:txBody>
      </p:sp>
    </p:spTree>
    <p:extLst>
      <p:ext uri="{BB962C8B-B14F-4D97-AF65-F5344CB8AC3E}">
        <p14:creationId xmlns:p14="http://schemas.microsoft.com/office/powerpoint/2010/main" val="2296924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0B47C6-5D5D-4E97-AF54-C79C6E4BC7F5}"/>
              </a:ext>
            </a:extLst>
          </p:cNvPr>
          <p:cNvSpPr>
            <a:spLocks noGrp="1"/>
          </p:cNvSpPr>
          <p:nvPr>
            <p:ph type="title"/>
          </p:nvPr>
        </p:nvSpPr>
        <p:spPr>
          <a:xfrm>
            <a:off x="685801" y="685800"/>
            <a:ext cx="10396882" cy="308113"/>
          </a:xfrm>
        </p:spPr>
        <p:txBody>
          <a:bodyPr>
            <a:normAutofit fontScale="90000"/>
          </a:bodyPr>
          <a:lstStyle/>
          <a:p>
            <a:r>
              <a:rPr lang="es-MX" sz="4400" dirty="0"/>
              <a:t>Toma de decisiones en un grupo</a:t>
            </a:r>
            <a:endParaRPr lang="es-AR" sz="4400" dirty="0"/>
          </a:p>
        </p:txBody>
      </p:sp>
      <p:sp>
        <p:nvSpPr>
          <p:cNvPr id="3" name="Marcador de contenido 2">
            <a:extLst>
              <a:ext uri="{FF2B5EF4-FFF2-40B4-BE49-F238E27FC236}">
                <a16:creationId xmlns:a16="http://schemas.microsoft.com/office/drawing/2014/main" id="{51CA61E5-CB91-4476-A423-F7EF29218B30}"/>
              </a:ext>
            </a:extLst>
          </p:cNvPr>
          <p:cNvSpPr>
            <a:spLocks noGrp="1"/>
          </p:cNvSpPr>
          <p:nvPr>
            <p:ph sz="quarter" idx="13"/>
          </p:nvPr>
        </p:nvSpPr>
        <p:spPr>
          <a:xfrm>
            <a:off x="92766" y="993913"/>
            <a:ext cx="11476382" cy="4863547"/>
          </a:xfrm>
        </p:spPr>
        <p:txBody>
          <a:bodyPr>
            <a:normAutofit fontScale="92500"/>
          </a:bodyPr>
          <a:lstStyle/>
          <a:p>
            <a:pPr marL="0" indent="0">
              <a:lnSpc>
                <a:spcPct val="150000"/>
              </a:lnSpc>
              <a:buNone/>
            </a:pPr>
            <a:r>
              <a:rPr lang="es-AR" b="1" dirty="0">
                <a:latin typeface="Bahnschrift Light Condensed" panose="020B0502040204020203" pitchFamily="34" charset="0"/>
              </a:rPr>
              <a:t>Debilidades de la toma de decisiones en grupo:</a:t>
            </a:r>
          </a:p>
          <a:p>
            <a:pPr>
              <a:lnSpc>
                <a:spcPct val="150000"/>
              </a:lnSpc>
              <a:buFontTx/>
              <a:buChar char="-"/>
            </a:pPr>
            <a:r>
              <a:rPr lang="es-AR" dirty="0">
                <a:latin typeface="Bahnschrift Light Condensed" panose="020B0502040204020203" pitchFamily="34" charset="0"/>
              </a:rPr>
              <a:t>Consumen más tiempo porque es común que los grupos tarden más en llegar a una solución que si un solo individuo lo hiciera. </a:t>
            </a:r>
          </a:p>
          <a:p>
            <a:pPr>
              <a:lnSpc>
                <a:spcPct val="150000"/>
              </a:lnSpc>
              <a:buFontTx/>
              <a:buChar char="-"/>
            </a:pPr>
            <a:r>
              <a:rPr lang="es-AR" dirty="0">
                <a:latin typeface="Bahnschrift Light Condensed" panose="020B0502040204020203" pitchFamily="34" charset="0"/>
              </a:rPr>
              <a:t>Hay presiones para la conformidad en los grupos. El deseo que tienen los miembros de ser aceptados y considerados un activo del grupo, ocasiona que repriman cualquier desacuerdo. </a:t>
            </a:r>
          </a:p>
          <a:p>
            <a:pPr>
              <a:lnSpc>
                <a:spcPct val="150000"/>
              </a:lnSpc>
              <a:buFontTx/>
              <a:buChar char="-"/>
            </a:pPr>
            <a:r>
              <a:rPr lang="es-AR" dirty="0">
                <a:latin typeface="Bahnschrift Light Condensed" panose="020B0502040204020203" pitchFamily="34" charset="0"/>
              </a:rPr>
              <a:t>Las discusiones del grupo pueden ser dominadas por uno o algunos miembros. Si esta coalición dominante se compusiera de miembros de aptitud media y baja, se perjudicaría la eficacia conjunta.</a:t>
            </a:r>
          </a:p>
          <a:p>
            <a:pPr>
              <a:lnSpc>
                <a:spcPct val="150000"/>
              </a:lnSpc>
              <a:buFontTx/>
              <a:buChar char="-"/>
            </a:pPr>
            <a:r>
              <a:rPr lang="es-AR" dirty="0">
                <a:latin typeface="Bahnschrift Light Condensed" panose="020B0502040204020203" pitchFamily="34" charset="0"/>
              </a:rPr>
              <a:t>las decisiones del grupo resienten la responsabilidad ambigua; en una decisión grupal se diluye la responsabilidad de cualquier individuo.</a:t>
            </a:r>
          </a:p>
        </p:txBody>
      </p:sp>
    </p:spTree>
    <p:extLst>
      <p:ext uri="{BB962C8B-B14F-4D97-AF65-F5344CB8AC3E}">
        <p14:creationId xmlns:p14="http://schemas.microsoft.com/office/powerpoint/2010/main" val="633719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C6DE7-7B9D-48CA-B281-698B56581208}"/>
              </a:ext>
            </a:extLst>
          </p:cNvPr>
          <p:cNvSpPr>
            <a:spLocks noGrp="1"/>
          </p:cNvSpPr>
          <p:nvPr>
            <p:ph type="title"/>
          </p:nvPr>
        </p:nvSpPr>
        <p:spPr>
          <a:xfrm>
            <a:off x="685801" y="685800"/>
            <a:ext cx="10396882" cy="797615"/>
          </a:xfrm>
        </p:spPr>
        <p:txBody>
          <a:bodyPr>
            <a:noAutofit/>
          </a:bodyPr>
          <a:lstStyle/>
          <a:p>
            <a:r>
              <a:rPr lang="es-AR" sz="4000" dirty="0"/>
              <a:t>Técnicas para la toma de decisiones en grupo</a:t>
            </a:r>
          </a:p>
        </p:txBody>
      </p:sp>
      <p:sp>
        <p:nvSpPr>
          <p:cNvPr id="3" name="Marcador de contenido 2">
            <a:extLst>
              <a:ext uri="{FF2B5EF4-FFF2-40B4-BE49-F238E27FC236}">
                <a16:creationId xmlns:a16="http://schemas.microsoft.com/office/drawing/2014/main" id="{4291EB60-9483-435D-871B-A46C99E073AD}"/>
              </a:ext>
            </a:extLst>
          </p:cNvPr>
          <p:cNvSpPr>
            <a:spLocks noGrp="1"/>
          </p:cNvSpPr>
          <p:nvPr>
            <p:ph sz="quarter" idx="13"/>
          </p:nvPr>
        </p:nvSpPr>
        <p:spPr>
          <a:xfrm>
            <a:off x="0" y="2120348"/>
            <a:ext cx="11595652" cy="4051852"/>
          </a:xfrm>
        </p:spPr>
        <p:txBody>
          <a:bodyPr>
            <a:normAutofit fontScale="92500" lnSpcReduction="20000"/>
          </a:bodyPr>
          <a:lstStyle/>
          <a:p>
            <a:pPr>
              <a:lnSpc>
                <a:spcPct val="150000"/>
              </a:lnSpc>
            </a:pPr>
            <a:r>
              <a:rPr lang="es-AR" dirty="0">
                <a:latin typeface="Bahnschrift Light Condensed" panose="020B0502040204020203" pitchFamily="34" charset="0"/>
              </a:rPr>
              <a:t>La forma más común: grupos interactuantes, en los que los miembros se encuentran cara a cara y se basan en interacciones tanto verbales como no verbales </a:t>
            </a:r>
            <a:r>
              <a:rPr lang="es-AR" dirty="0">
                <a:latin typeface="Bahnschrift Light Condensed" panose="020B0502040204020203" pitchFamily="34" charset="0"/>
                <a:sym typeface="Wingdings" panose="05000000000000000000" pitchFamily="2" charset="2"/>
              </a:rPr>
              <a:t> suele pasar: </a:t>
            </a:r>
            <a:r>
              <a:rPr lang="es-AR" dirty="0">
                <a:latin typeface="Bahnschrift Light Condensed" panose="020B0502040204020203" pitchFamily="34" charset="0"/>
              </a:rPr>
              <a:t>se autocensuren y presionen a sus miembros individuales hacia la conformidad de opinión.</a:t>
            </a:r>
          </a:p>
          <a:p>
            <a:pPr>
              <a:lnSpc>
                <a:spcPct val="150000"/>
              </a:lnSpc>
            </a:pPr>
            <a:r>
              <a:rPr lang="es-AR" dirty="0">
                <a:latin typeface="Bahnschrift Light Condensed" panose="020B0502040204020203" pitchFamily="34" charset="0"/>
              </a:rPr>
              <a:t>Algunas maneras de reducir problemas en los grupos: </a:t>
            </a:r>
          </a:p>
          <a:p>
            <a:pPr>
              <a:lnSpc>
                <a:spcPct val="150000"/>
              </a:lnSpc>
              <a:buFontTx/>
              <a:buChar char="-"/>
            </a:pPr>
            <a:r>
              <a:rPr lang="es-AR" dirty="0">
                <a:latin typeface="Bahnschrift Light Condensed" panose="020B0502040204020203" pitchFamily="34" charset="0"/>
              </a:rPr>
              <a:t>La lluvia de ideas</a:t>
            </a:r>
            <a:r>
              <a:rPr lang="es-AR" dirty="0">
                <a:latin typeface="Bahnschrift Light Condensed" panose="020B0502040204020203" pitchFamily="34" charset="0"/>
                <a:sym typeface="Wingdings" panose="05000000000000000000" pitchFamily="2" charset="2"/>
              </a:rPr>
              <a:t></a:t>
            </a:r>
            <a:r>
              <a:rPr lang="es-AR" dirty="0">
                <a:latin typeface="Bahnschrift Light Condensed" panose="020B0502040204020203" pitchFamily="34" charset="0"/>
              </a:rPr>
              <a:t> pretende superar las presiones para la conformidad en los grupos interactuantes que retrasan el desarrollo de alternativas creativas. </a:t>
            </a:r>
          </a:p>
          <a:p>
            <a:pPr>
              <a:lnSpc>
                <a:spcPct val="150000"/>
              </a:lnSpc>
              <a:buFontTx/>
              <a:buChar char="-"/>
            </a:pPr>
            <a:r>
              <a:rPr lang="es-AR" dirty="0">
                <a:latin typeface="Bahnschrift Light Condensed" panose="020B0502040204020203" pitchFamily="34" charset="0"/>
              </a:rPr>
              <a:t>La técnica del grupo nominal </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restringe la discusión o la comunicación interpersonal durante el proceso de toma de decisiones. Los miembros del grupo se encuentran todos físicamente presentes, como en una reunión tradicional, pero operan de manera independiente.</a:t>
            </a:r>
          </a:p>
          <a:p>
            <a:pPr>
              <a:lnSpc>
                <a:spcPct val="150000"/>
              </a:lnSpc>
              <a:buFontTx/>
              <a:buChar char="-"/>
            </a:pPr>
            <a:endParaRPr lang="es-AR" dirty="0"/>
          </a:p>
          <a:p>
            <a:endParaRPr lang="es-AR" dirty="0"/>
          </a:p>
        </p:txBody>
      </p:sp>
    </p:spTree>
    <p:extLst>
      <p:ext uri="{BB962C8B-B14F-4D97-AF65-F5344CB8AC3E}">
        <p14:creationId xmlns:p14="http://schemas.microsoft.com/office/powerpoint/2010/main" val="2241268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EF9217-B934-43A2-BFEA-3E748EBD33CF}"/>
              </a:ext>
            </a:extLst>
          </p:cNvPr>
          <p:cNvSpPr>
            <a:spLocks noGrp="1"/>
          </p:cNvSpPr>
          <p:nvPr>
            <p:ph type="title"/>
          </p:nvPr>
        </p:nvSpPr>
        <p:spPr>
          <a:xfrm>
            <a:off x="685801" y="685801"/>
            <a:ext cx="10396882" cy="506896"/>
          </a:xfrm>
        </p:spPr>
        <p:txBody>
          <a:bodyPr>
            <a:normAutofit fontScale="90000"/>
          </a:bodyPr>
          <a:lstStyle/>
          <a:p>
            <a:r>
              <a:rPr lang="es-MX" dirty="0"/>
              <a:t>resumen</a:t>
            </a:r>
            <a:endParaRPr lang="es-AR" dirty="0"/>
          </a:p>
        </p:txBody>
      </p:sp>
      <p:sp>
        <p:nvSpPr>
          <p:cNvPr id="3" name="Marcador de contenido 2">
            <a:extLst>
              <a:ext uri="{FF2B5EF4-FFF2-40B4-BE49-F238E27FC236}">
                <a16:creationId xmlns:a16="http://schemas.microsoft.com/office/drawing/2014/main" id="{6FD56F9F-9414-4579-AD63-8FCB20440B6D}"/>
              </a:ext>
            </a:extLst>
          </p:cNvPr>
          <p:cNvSpPr>
            <a:spLocks noGrp="1"/>
          </p:cNvSpPr>
          <p:nvPr>
            <p:ph sz="quarter" idx="13"/>
          </p:nvPr>
        </p:nvSpPr>
        <p:spPr/>
        <p:txBody>
          <a:bodyPr/>
          <a:lstStyle/>
          <a:p>
            <a:endParaRPr lang="es-AR"/>
          </a:p>
        </p:txBody>
      </p:sp>
    </p:spTree>
    <p:extLst>
      <p:ext uri="{BB962C8B-B14F-4D97-AF65-F5344CB8AC3E}">
        <p14:creationId xmlns:p14="http://schemas.microsoft.com/office/powerpoint/2010/main" val="1184478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D29706-CA95-48C2-9D00-A7B1C8740C7D}"/>
              </a:ext>
            </a:extLst>
          </p:cNvPr>
          <p:cNvSpPr>
            <a:spLocks noGrp="1"/>
          </p:cNvSpPr>
          <p:nvPr>
            <p:ph type="title"/>
          </p:nvPr>
        </p:nvSpPr>
        <p:spPr>
          <a:xfrm>
            <a:off x="685801" y="437322"/>
            <a:ext cx="10396882" cy="1046093"/>
          </a:xfrm>
        </p:spPr>
        <p:txBody>
          <a:bodyPr>
            <a:normAutofit/>
          </a:bodyPr>
          <a:lstStyle/>
          <a:p>
            <a:r>
              <a:rPr lang="es-MX" sz="4400" dirty="0"/>
              <a:t>Definición y clasificación </a:t>
            </a:r>
            <a:endParaRPr lang="es-AR" sz="4400" dirty="0"/>
          </a:p>
        </p:txBody>
      </p:sp>
      <p:sp>
        <p:nvSpPr>
          <p:cNvPr id="3" name="Marcador de contenido 2">
            <a:extLst>
              <a:ext uri="{FF2B5EF4-FFF2-40B4-BE49-F238E27FC236}">
                <a16:creationId xmlns:a16="http://schemas.microsoft.com/office/drawing/2014/main" id="{54F26D2E-8EE5-4165-A1A5-5373CF9805F8}"/>
              </a:ext>
            </a:extLst>
          </p:cNvPr>
          <p:cNvSpPr>
            <a:spLocks noGrp="1"/>
          </p:cNvSpPr>
          <p:nvPr>
            <p:ph sz="quarter" idx="13"/>
          </p:nvPr>
        </p:nvSpPr>
        <p:spPr>
          <a:xfrm>
            <a:off x="145774" y="1722783"/>
            <a:ext cx="11360425" cy="3869633"/>
          </a:xfrm>
        </p:spPr>
        <p:txBody>
          <a:bodyPr/>
          <a:lstStyle/>
          <a:p>
            <a:pPr>
              <a:lnSpc>
                <a:spcPct val="150000"/>
              </a:lnSpc>
            </a:pPr>
            <a:r>
              <a:rPr lang="es-AR" b="1" dirty="0">
                <a:latin typeface="Bahnschrift Light Condensed" panose="020B0502040204020203" pitchFamily="34" charset="0"/>
              </a:rPr>
              <a:t>grupo de mando</a:t>
            </a:r>
            <a:r>
              <a:rPr lang="es-AR" dirty="0">
                <a:latin typeface="Bahnschrift Light Condensed" panose="020B0502040204020203" pitchFamily="34" charset="0"/>
                <a:sym typeface="Wingdings" panose="05000000000000000000" pitchFamily="2" charset="2"/>
              </a:rPr>
              <a:t></a:t>
            </a:r>
            <a:r>
              <a:rPr lang="es-AR" dirty="0">
                <a:latin typeface="Bahnschrift Light Condensed" panose="020B0502040204020203" pitchFamily="34" charset="0"/>
              </a:rPr>
              <a:t> está determinado por el organigrama de la empresa. compuesto por individuos que reportan directamente a un gerente asignado. (directora y profesoras, por ej.)</a:t>
            </a:r>
          </a:p>
          <a:p>
            <a:pPr>
              <a:lnSpc>
                <a:spcPct val="150000"/>
              </a:lnSpc>
            </a:pPr>
            <a:r>
              <a:rPr lang="es-AR" b="1" dirty="0">
                <a:latin typeface="Bahnschrift Light Condensed" panose="020B0502040204020203" pitchFamily="34" charset="0"/>
              </a:rPr>
              <a:t>Grupo de tarea</a:t>
            </a:r>
            <a:r>
              <a:rPr lang="es-AR" dirty="0">
                <a:latin typeface="Bahnschrift Light Condensed" panose="020B0502040204020203" pitchFamily="34" charset="0"/>
                <a:sym typeface="Wingdings" panose="05000000000000000000" pitchFamily="2" charset="2"/>
              </a:rPr>
              <a:t> también los determina la organización: quienes trabajan juntos para efectuar una tarea incluida en sus deberes.  las fronteras de un grupo de tarea no se limitan a las del superior inmediato en la jerarquía, tienen relaciones de mando cruzadas.</a:t>
            </a:r>
          </a:p>
          <a:p>
            <a:pPr>
              <a:lnSpc>
                <a:spcPct val="150000"/>
              </a:lnSpc>
            </a:pPr>
            <a:r>
              <a:rPr lang="es-AR" dirty="0">
                <a:latin typeface="Bahnschrift Light Condensed" panose="020B0502040204020203" pitchFamily="34" charset="0"/>
              </a:rPr>
              <a:t>todos los grupos de mando son también de tarea pero no a la inversa.</a:t>
            </a:r>
          </a:p>
        </p:txBody>
      </p:sp>
    </p:spTree>
    <p:extLst>
      <p:ext uri="{BB962C8B-B14F-4D97-AF65-F5344CB8AC3E}">
        <p14:creationId xmlns:p14="http://schemas.microsoft.com/office/powerpoint/2010/main" val="3266847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9559EB-E6A3-444B-B997-1BF0106E8BE4}"/>
              </a:ext>
            </a:extLst>
          </p:cNvPr>
          <p:cNvSpPr>
            <a:spLocks noGrp="1"/>
          </p:cNvSpPr>
          <p:nvPr>
            <p:ph type="title"/>
          </p:nvPr>
        </p:nvSpPr>
        <p:spPr>
          <a:xfrm>
            <a:off x="685801" y="685800"/>
            <a:ext cx="10396882" cy="797615"/>
          </a:xfrm>
        </p:spPr>
        <p:txBody>
          <a:bodyPr>
            <a:normAutofit/>
          </a:bodyPr>
          <a:lstStyle/>
          <a:p>
            <a:r>
              <a:rPr lang="es-MX" sz="4400" dirty="0"/>
              <a:t>Definición y clasificación </a:t>
            </a:r>
            <a:endParaRPr lang="es-AR" sz="4400" dirty="0"/>
          </a:p>
        </p:txBody>
      </p:sp>
      <p:sp>
        <p:nvSpPr>
          <p:cNvPr id="3" name="Marcador de contenido 2">
            <a:extLst>
              <a:ext uri="{FF2B5EF4-FFF2-40B4-BE49-F238E27FC236}">
                <a16:creationId xmlns:a16="http://schemas.microsoft.com/office/drawing/2014/main" id="{ADE3CAB3-4132-41CE-B831-2BBDADC268FA}"/>
              </a:ext>
            </a:extLst>
          </p:cNvPr>
          <p:cNvSpPr>
            <a:spLocks noGrp="1"/>
          </p:cNvSpPr>
          <p:nvPr>
            <p:ph sz="quarter" idx="13"/>
          </p:nvPr>
        </p:nvSpPr>
        <p:spPr>
          <a:xfrm>
            <a:off x="278296" y="1603514"/>
            <a:ext cx="11145078" cy="3771072"/>
          </a:xfrm>
        </p:spPr>
        <p:txBody>
          <a:bodyPr/>
          <a:lstStyle/>
          <a:p>
            <a:pPr>
              <a:lnSpc>
                <a:spcPct val="150000"/>
              </a:lnSpc>
            </a:pPr>
            <a:r>
              <a:rPr lang="es-MX" b="1" dirty="0">
                <a:latin typeface="Bahnschrift Light Condensed" panose="020B0502040204020203" pitchFamily="34" charset="0"/>
              </a:rPr>
              <a:t>Grupos de interés</a:t>
            </a:r>
            <a:r>
              <a:rPr lang="es-MX"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sym typeface="Wingdings" panose="05000000000000000000" pitchFamily="2" charset="2"/>
              </a:rPr>
              <a:t>Las personas que pertenezcan o no a grupos comunes de mando o tarea, tal vez coincidan en la consecución de un objetivo común que les interese.</a:t>
            </a:r>
          </a:p>
          <a:p>
            <a:pPr>
              <a:lnSpc>
                <a:spcPct val="150000"/>
              </a:lnSpc>
            </a:pPr>
            <a:r>
              <a:rPr lang="es-AR" b="1" dirty="0">
                <a:latin typeface="Bahnschrift Light Condensed" panose="020B0502040204020203" pitchFamily="34" charset="0"/>
                <a:sym typeface="Wingdings" panose="05000000000000000000" pitchFamily="2" charset="2"/>
              </a:rPr>
              <a:t>Grupos amistosos</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sus miembros individuales tienen una o más características en común; las alianzas sociales que se extienden fuera del trabajo.</a:t>
            </a:r>
          </a:p>
          <a:p>
            <a:pPr>
              <a:lnSpc>
                <a:spcPct val="150000"/>
              </a:lnSpc>
            </a:pPr>
            <a:r>
              <a:rPr lang="es-AR" dirty="0">
                <a:latin typeface="Bahnschrift Light Condensed" panose="020B0502040204020203" pitchFamily="34" charset="0"/>
              </a:rPr>
              <a:t>No hay una razón única por la cual los individuos se reúnen en grupos.</a:t>
            </a:r>
          </a:p>
        </p:txBody>
      </p:sp>
    </p:spTree>
    <p:extLst>
      <p:ext uri="{BB962C8B-B14F-4D97-AF65-F5344CB8AC3E}">
        <p14:creationId xmlns:p14="http://schemas.microsoft.com/office/powerpoint/2010/main" val="1344888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1F0C08-62D7-4517-B1C6-641DFB763F20}"/>
              </a:ext>
            </a:extLst>
          </p:cNvPr>
          <p:cNvSpPr>
            <a:spLocks noGrp="1"/>
          </p:cNvSpPr>
          <p:nvPr>
            <p:ph type="title"/>
          </p:nvPr>
        </p:nvSpPr>
        <p:spPr>
          <a:xfrm>
            <a:off x="685801" y="1020417"/>
            <a:ext cx="10396882" cy="462998"/>
          </a:xfrm>
        </p:spPr>
        <p:txBody>
          <a:bodyPr>
            <a:normAutofit fontScale="90000"/>
          </a:bodyPr>
          <a:lstStyle/>
          <a:p>
            <a:r>
              <a:rPr lang="es-MX" sz="4400" dirty="0"/>
              <a:t>¿Por qué las personas se reúnen en grupos?</a:t>
            </a:r>
            <a:br>
              <a:rPr lang="es-AR" dirty="0"/>
            </a:br>
            <a:endParaRPr lang="es-AR" dirty="0"/>
          </a:p>
        </p:txBody>
      </p:sp>
      <p:sp>
        <p:nvSpPr>
          <p:cNvPr id="3" name="Marcador de contenido 2">
            <a:extLst>
              <a:ext uri="{FF2B5EF4-FFF2-40B4-BE49-F238E27FC236}">
                <a16:creationId xmlns:a16="http://schemas.microsoft.com/office/drawing/2014/main" id="{BDDC68AF-0F03-41A0-B19B-7F108B90DFD3}"/>
              </a:ext>
            </a:extLst>
          </p:cNvPr>
          <p:cNvSpPr>
            <a:spLocks noGrp="1"/>
          </p:cNvSpPr>
          <p:nvPr>
            <p:ph sz="quarter" idx="13"/>
          </p:nvPr>
        </p:nvSpPr>
        <p:spPr>
          <a:xfrm>
            <a:off x="132522" y="1205949"/>
            <a:ext cx="11516139" cy="4333460"/>
          </a:xfrm>
        </p:spPr>
        <p:txBody>
          <a:bodyPr>
            <a:normAutofit/>
          </a:bodyPr>
          <a:lstStyle/>
          <a:p>
            <a:pPr>
              <a:lnSpc>
                <a:spcPct val="150000"/>
              </a:lnSpc>
            </a:pPr>
            <a:r>
              <a:rPr lang="es-AR" b="1" dirty="0">
                <a:latin typeface="Bahnschrift Light Condensed" panose="020B0502040204020203" pitchFamily="34" charset="0"/>
              </a:rPr>
              <a:t>Seguridad</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Al reunirse los individuos reducen la inseguridad de “estar solo”. parte de un grupo, las personas se sienten más fuertes, tienen menos dudas de sí mismas y resisten más las amenazas. </a:t>
            </a:r>
          </a:p>
          <a:p>
            <a:pPr>
              <a:lnSpc>
                <a:spcPct val="150000"/>
              </a:lnSpc>
            </a:pPr>
            <a:r>
              <a:rPr lang="es-AR" b="1" dirty="0">
                <a:latin typeface="Bahnschrift Light Condensed" panose="020B0502040204020203" pitchFamily="34" charset="0"/>
              </a:rPr>
              <a:t>Estatus</a:t>
            </a:r>
            <a:r>
              <a:rPr lang="es-AR"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La inclusión en un grupo que se aprecia como importante por los demás, da reconocimiento y estatus a sus miembros.</a:t>
            </a:r>
          </a:p>
          <a:p>
            <a:pPr>
              <a:lnSpc>
                <a:spcPct val="150000"/>
              </a:lnSpc>
            </a:pPr>
            <a:r>
              <a:rPr lang="es-AR" b="1" dirty="0">
                <a:latin typeface="Bahnschrift Light Condensed" panose="020B0502040204020203" pitchFamily="34" charset="0"/>
              </a:rPr>
              <a:t>Autoestima</a:t>
            </a:r>
            <a:r>
              <a:rPr lang="es-AR" b="1"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Los grupos dan a la gente sentimientos de valía.  la pertenencia a éste también aumenta la sensación de bienestar para sus miembros. </a:t>
            </a:r>
          </a:p>
        </p:txBody>
      </p:sp>
    </p:spTree>
    <p:extLst>
      <p:ext uri="{BB962C8B-B14F-4D97-AF65-F5344CB8AC3E}">
        <p14:creationId xmlns:p14="http://schemas.microsoft.com/office/powerpoint/2010/main" val="2017419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0C64F2-7119-4946-888D-70E1DCD9DCC8}"/>
              </a:ext>
            </a:extLst>
          </p:cNvPr>
          <p:cNvSpPr>
            <a:spLocks noGrp="1"/>
          </p:cNvSpPr>
          <p:nvPr>
            <p:ph type="title"/>
          </p:nvPr>
        </p:nvSpPr>
        <p:spPr>
          <a:xfrm>
            <a:off x="685801" y="685800"/>
            <a:ext cx="10396882" cy="626165"/>
          </a:xfrm>
        </p:spPr>
        <p:txBody>
          <a:bodyPr>
            <a:noAutofit/>
          </a:bodyPr>
          <a:lstStyle/>
          <a:p>
            <a:r>
              <a:rPr lang="es-MX" sz="4000" dirty="0"/>
              <a:t>¿Por qué las personas se reúnen en grupos?</a:t>
            </a:r>
            <a:endParaRPr lang="es-AR" sz="4000" dirty="0"/>
          </a:p>
        </p:txBody>
      </p:sp>
      <p:sp>
        <p:nvSpPr>
          <p:cNvPr id="3" name="Marcador de contenido 2">
            <a:extLst>
              <a:ext uri="{FF2B5EF4-FFF2-40B4-BE49-F238E27FC236}">
                <a16:creationId xmlns:a16="http://schemas.microsoft.com/office/drawing/2014/main" id="{6FBE2A01-9E91-4153-90E8-77633DC3CDC6}"/>
              </a:ext>
            </a:extLst>
          </p:cNvPr>
          <p:cNvSpPr>
            <a:spLocks noGrp="1"/>
          </p:cNvSpPr>
          <p:nvPr>
            <p:ph sz="quarter" idx="13"/>
          </p:nvPr>
        </p:nvSpPr>
        <p:spPr>
          <a:xfrm>
            <a:off x="265043" y="1616765"/>
            <a:ext cx="11264347" cy="3949147"/>
          </a:xfrm>
        </p:spPr>
        <p:txBody>
          <a:bodyPr>
            <a:normAutofit fontScale="92500"/>
          </a:bodyPr>
          <a:lstStyle/>
          <a:p>
            <a:pPr>
              <a:lnSpc>
                <a:spcPct val="150000"/>
              </a:lnSpc>
            </a:pPr>
            <a:r>
              <a:rPr lang="es-AR" b="1" dirty="0">
                <a:latin typeface="Bahnschrift Light Condensed" panose="020B0502040204020203" pitchFamily="34" charset="0"/>
              </a:rPr>
              <a:t>Pertenencia</a:t>
            </a:r>
            <a:r>
              <a:rPr lang="es-AR" b="1"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cubren necesidades sociales. Las personas disfrutan la interacción regular que surge de la membresía y para muchas de ellas dichas interacciones en el trabajo son la fuente primordial de satisfacción de sus necesidades de afiliación. </a:t>
            </a:r>
            <a:endParaRPr lang="es-AR" b="1" dirty="0">
              <a:latin typeface="Bahnschrift Light Condensed" panose="020B0502040204020203" pitchFamily="34" charset="0"/>
            </a:endParaRPr>
          </a:p>
          <a:p>
            <a:pPr>
              <a:lnSpc>
                <a:spcPct val="150000"/>
              </a:lnSpc>
            </a:pPr>
            <a:r>
              <a:rPr lang="es-AR" b="1" dirty="0">
                <a:latin typeface="Bahnschrift Light Condensed" panose="020B0502040204020203" pitchFamily="34" charset="0"/>
              </a:rPr>
              <a:t>Poder</a:t>
            </a:r>
            <a:r>
              <a:rPr lang="es-AR" b="1"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Lo que no es posible lograr en forma individual con frecuencia sí lo es a través de la acción del grupo. En el número hay poder. </a:t>
            </a:r>
          </a:p>
          <a:p>
            <a:pPr>
              <a:lnSpc>
                <a:spcPct val="150000"/>
              </a:lnSpc>
            </a:pPr>
            <a:r>
              <a:rPr lang="es-AR" b="1" dirty="0">
                <a:latin typeface="Bahnschrift Light Condensed" panose="020B0502040204020203" pitchFamily="34" charset="0"/>
              </a:rPr>
              <a:t>Logro de metas</a:t>
            </a:r>
            <a:r>
              <a:rPr lang="es-AR" b="1" dirty="0">
                <a:latin typeface="Bahnschrift Light Condensed" panose="020B0502040204020203" pitchFamily="34" charset="0"/>
                <a:sym typeface="Wingdings" panose="05000000000000000000" pitchFamily="2" charset="2"/>
              </a:rPr>
              <a:t> </a:t>
            </a:r>
            <a:r>
              <a:rPr lang="es-AR" dirty="0">
                <a:latin typeface="Bahnschrift Light Condensed" panose="020B0502040204020203" pitchFamily="34" charset="0"/>
              </a:rPr>
              <a:t>Hay ocasiones en que se requiere más de una persona para alcanzar una meta particular: existe la necesidad de reunir talentos, conocimientos o poder para llevar a cabo un trabajo. En tales casos, la administración utilizará un grupo formal.</a:t>
            </a:r>
            <a:endParaRPr lang="es-AR" dirty="0"/>
          </a:p>
        </p:txBody>
      </p:sp>
    </p:spTree>
    <p:extLst>
      <p:ext uri="{BB962C8B-B14F-4D97-AF65-F5344CB8AC3E}">
        <p14:creationId xmlns:p14="http://schemas.microsoft.com/office/powerpoint/2010/main" val="2635654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469799-BE9E-4612-8F7A-5236CE6A21E5}"/>
              </a:ext>
            </a:extLst>
          </p:cNvPr>
          <p:cNvSpPr>
            <a:spLocks noGrp="1"/>
          </p:cNvSpPr>
          <p:nvPr>
            <p:ph type="title"/>
          </p:nvPr>
        </p:nvSpPr>
        <p:spPr>
          <a:xfrm>
            <a:off x="685801" y="685800"/>
            <a:ext cx="10396882" cy="586409"/>
          </a:xfrm>
        </p:spPr>
        <p:txBody>
          <a:bodyPr>
            <a:normAutofit fontScale="90000"/>
          </a:bodyPr>
          <a:lstStyle/>
          <a:p>
            <a:r>
              <a:rPr lang="es-AR" sz="4400" dirty="0"/>
              <a:t>Etapas del desarrollo de un grupo</a:t>
            </a:r>
          </a:p>
        </p:txBody>
      </p:sp>
      <p:sp>
        <p:nvSpPr>
          <p:cNvPr id="3" name="Marcador de contenido 2">
            <a:extLst>
              <a:ext uri="{FF2B5EF4-FFF2-40B4-BE49-F238E27FC236}">
                <a16:creationId xmlns:a16="http://schemas.microsoft.com/office/drawing/2014/main" id="{4D5857ED-6851-45AB-940B-74C58BBF69F0}"/>
              </a:ext>
            </a:extLst>
          </p:cNvPr>
          <p:cNvSpPr>
            <a:spLocks noGrp="1"/>
          </p:cNvSpPr>
          <p:nvPr>
            <p:ph sz="quarter" idx="13"/>
          </p:nvPr>
        </p:nvSpPr>
        <p:spPr>
          <a:xfrm>
            <a:off x="344558" y="1537252"/>
            <a:ext cx="11224590" cy="3949148"/>
          </a:xfrm>
        </p:spPr>
        <p:txBody>
          <a:bodyPr>
            <a:normAutofit lnSpcReduction="10000"/>
          </a:bodyPr>
          <a:lstStyle/>
          <a:p>
            <a:pPr marL="0" indent="0">
              <a:lnSpc>
                <a:spcPct val="150000"/>
              </a:lnSpc>
              <a:buNone/>
            </a:pPr>
            <a:r>
              <a:rPr lang="es-MX" b="1" u="sng" dirty="0">
                <a:latin typeface="Bahnschrift Light Condensed" panose="020B0502040204020203" pitchFamily="34" charset="0"/>
              </a:rPr>
              <a:t>Modelo de desarrollo de 5 etapas:</a:t>
            </a:r>
          </a:p>
          <a:p>
            <a:pPr marL="0" indent="0">
              <a:lnSpc>
                <a:spcPct val="150000"/>
              </a:lnSpc>
              <a:buNone/>
            </a:pPr>
            <a:r>
              <a:rPr lang="es-AR" b="1" dirty="0">
                <a:latin typeface="Bahnschrift Light Condensed" panose="020B0502040204020203" pitchFamily="34" charset="0"/>
              </a:rPr>
              <a:t>1- la formación: </a:t>
            </a:r>
            <a:r>
              <a:rPr lang="es-AR" dirty="0">
                <a:latin typeface="Bahnschrift Light Condensed" panose="020B0502040204020203" pitchFamily="34" charset="0"/>
              </a:rPr>
              <a:t>se caracteriza por cantidad de incertidumbre sobre el propósito, estructura y liderazgo del grupo. Sus miembros “prueban” para determinar cuáles tipos de comportamiento son aceptables. Esta etapa termina cuando los miembros piensan de sí que son parte de un grupo.</a:t>
            </a:r>
          </a:p>
          <a:p>
            <a:pPr marL="0" indent="0">
              <a:lnSpc>
                <a:spcPct val="150000"/>
              </a:lnSpc>
              <a:buNone/>
            </a:pPr>
            <a:r>
              <a:rPr lang="es-AR" b="1" dirty="0">
                <a:latin typeface="Bahnschrift Light Condensed" panose="020B0502040204020203" pitchFamily="34" charset="0"/>
              </a:rPr>
              <a:t>2- etapa de tormenta: </a:t>
            </a:r>
            <a:r>
              <a:rPr lang="es-AR" dirty="0">
                <a:latin typeface="Bahnschrift Light Condensed" panose="020B0502040204020203" pitchFamily="34" charset="0"/>
              </a:rPr>
              <a:t>es la del conflicto al interior del grupo. Los miembros aceptan la existencia del grupo pero se resisten a las limitantes que éste impone a la individualidad. hay conflicto acerca de quién controlará el grupo.</a:t>
            </a:r>
          </a:p>
          <a:p>
            <a:pPr marL="0" indent="0">
              <a:lnSpc>
                <a:spcPct val="150000"/>
              </a:lnSpc>
              <a:buNone/>
            </a:pPr>
            <a:r>
              <a:rPr lang="es-AR" dirty="0">
                <a:latin typeface="Bahnschrift Light Condensed" panose="020B0502040204020203" pitchFamily="34" charset="0"/>
              </a:rPr>
              <a:t>Cuando esta etapa termina, hay una jerarquía relativamente clara de liderazgo dentro del grupo.</a:t>
            </a:r>
          </a:p>
        </p:txBody>
      </p:sp>
    </p:spTree>
    <p:extLst>
      <p:ext uri="{BB962C8B-B14F-4D97-AF65-F5344CB8AC3E}">
        <p14:creationId xmlns:p14="http://schemas.microsoft.com/office/powerpoint/2010/main" val="4064704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766ECB-2511-4574-9051-E45CD87775EE}"/>
              </a:ext>
            </a:extLst>
          </p:cNvPr>
          <p:cNvSpPr>
            <a:spLocks noGrp="1"/>
          </p:cNvSpPr>
          <p:nvPr>
            <p:ph type="title"/>
          </p:nvPr>
        </p:nvSpPr>
        <p:spPr>
          <a:xfrm>
            <a:off x="685801" y="685801"/>
            <a:ext cx="10396882" cy="692426"/>
          </a:xfrm>
        </p:spPr>
        <p:txBody>
          <a:bodyPr>
            <a:normAutofit/>
          </a:bodyPr>
          <a:lstStyle/>
          <a:p>
            <a:r>
              <a:rPr lang="es-AR" sz="4400" dirty="0"/>
              <a:t>Etapas del desarrollo de un grupo</a:t>
            </a:r>
          </a:p>
        </p:txBody>
      </p:sp>
      <p:sp>
        <p:nvSpPr>
          <p:cNvPr id="3" name="Marcador de contenido 2">
            <a:extLst>
              <a:ext uri="{FF2B5EF4-FFF2-40B4-BE49-F238E27FC236}">
                <a16:creationId xmlns:a16="http://schemas.microsoft.com/office/drawing/2014/main" id="{94FD191E-46C1-4569-8835-9D0127DD36A5}"/>
              </a:ext>
            </a:extLst>
          </p:cNvPr>
          <p:cNvSpPr>
            <a:spLocks noGrp="1"/>
          </p:cNvSpPr>
          <p:nvPr>
            <p:ph sz="quarter" idx="13"/>
          </p:nvPr>
        </p:nvSpPr>
        <p:spPr>
          <a:xfrm>
            <a:off x="159026" y="1378228"/>
            <a:ext cx="11463131" cy="3996358"/>
          </a:xfrm>
        </p:spPr>
        <p:txBody>
          <a:bodyPr>
            <a:normAutofit fontScale="92500" lnSpcReduction="10000"/>
          </a:bodyPr>
          <a:lstStyle/>
          <a:p>
            <a:pPr marL="0" indent="0">
              <a:lnSpc>
                <a:spcPct val="150000"/>
              </a:lnSpc>
              <a:buNone/>
            </a:pPr>
            <a:r>
              <a:rPr lang="es-AR" b="1" dirty="0">
                <a:latin typeface="Bahnschrift Light Condensed" panose="020B0502040204020203" pitchFamily="34" charset="0"/>
              </a:rPr>
              <a:t>3- normalización</a:t>
            </a:r>
            <a:r>
              <a:rPr lang="es-AR" dirty="0">
                <a:latin typeface="Bahnschrift Light Condensed" panose="020B0502040204020203" pitchFamily="34" charset="0"/>
              </a:rPr>
              <a:t>: se desarrollan relaciones cercanas y el grupo demuestra cohesión. Existe un sentido fuerte de identidad y camaradería. termina cuando la estructura del grupo se solidifica y éste ha asimilado un conjunto común de expectativas que define lo que constituye el comportamiento correcto de sus miembros.</a:t>
            </a:r>
          </a:p>
          <a:p>
            <a:pPr marL="0" indent="0">
              <a:lnSpc>
                <a:spcPct val="150000"/>
              </a:lnSpc>
              <a:buNone/>
            </a:pPr>
            <a:r>
              <a:rPr lang="es-AR" b="1" dirty="0">
                <a:latin typeface="Bahnschrift Light Condensed" panose="020B0502040204020203" pitchFamily="34" charset="0"/>
              </a:rPr>
              <a:t>4-  de desempeño: </a:t>
            </a:r>
            <a:r>
              <a:rPr lang="es-AR" dirty="0">
                <a:latin typeface="Bahnschrift Light Condensed" panose="020B0502040204020203" pitchFamily="34" charset="0"/>
              </a:rPr>
              <a:t>la estructura es funcional y aceptada por completo. La energía del grupo se ha transferido de conocerse y entenderse uno al otro, a llevar a cabo la tarea de que se trate.</a:t>
            </a:r>
          </a:p>
          <a:p>
            <a:pPr marL="0" indent="0">
              <a:lnSpc>
                <a:spcPct val="150000"/>
              </a:lnSpc>
              <a:buNone/>
            </a:pPr>
            <a:r>
              <a:rPr lang="es-AR" dirty="0">
                <a:latin typeface="Bahnschrift Light Condensed" panose="020B0502040204020203" pitchFamily="34" charset="0"/>
              </a:rPr>
              <a:t>(ultima etapa para los grupos de trabajo permanentes)</a:t>
            </a:r>
          </a:p>
          <a:p>
            <a:pPr marL="0" indent="0">
              <a:lnSpc>
                <a:spcPct val="150000"/>
              </a:lnSpc>
              <a:buNone/>
            </a:pPr>
            <a:r>
              <a:rPr lang="es-AR" b="1" dirty="0">
                <a:latin typeface="Bahnschrift Light Condensed" panose="020B0502040204020203" pitchFamily="34" charset="0"/>
              </a:rPr>
              <a:t>5- etapa de terminación: </a:t>
            </a:r>
            <a:r>
              <a:rPr lang="es-AR" dirty="0">
                <a:latin typeface="Bahnschrift Light Condensed" panose="020B0502040204020203" pitchFamily="34" charset="0"/>
              </a:rPr>
              <a:t>(para los comités temporales, equipos, grupos que tienen una labor específica que cumplir): su atención se dirige solo a terminar la tarea. Diferentes reacciones de los miembros.</a:t>
            </a:r>
          </a:p>
        </p:txBody>
      </p:sp>
    </p:spTree>
    <p:extLst>
      <p:ext uri="{BB962C8B-B14F-4D97-AF65-F5344CB8AC3E}">
        <p14:creationId xmlns:p14="http://schemas.microsoft.com/office/powerpoint/2010/main" val="419312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1FA9AC-907F-4210-BEE6-A5EB5343CB9D}"/>
              </a:ext>
            </a:extLst>
          </p:cNvPr>
          <p:cNvSpPr>
            <a:spLocks noGrp="1"/>
          </p:cNvSpPr>
          <p:nvPr>
            <p:ph type="title"/>
          </p:nvPr>
        </p:nvSpPr>
        <p:spPr>
          <a:xfrm>
            <a:off x="145774" y="685801"/>
            <a:ext cx="11304103" cy="983974"/>
          </a:xfrm>
        </p:spPr>
        <p:txBody>
          <a:bodyPr>
            <a:noAutofit/>
          </a:bodyPr>
          <a:lstStyle/>
          <a:p>
            <a:r>
              <a:rPr lang="es-AR" sz="3600" dirty="0"/>
              <a:t>modelo alternativo: para grupos temporales con plazos de terminación</a:t>
            </a:r>
          </a:p>
        </p:txBody>
      </p:sp>
      <p:sp>
        <p:nvSpPr>
          <p:cNvPr id="3" name="Marcador de contenido 2">
            <a:extLst>
              <a:ext uri="{FF2B5EF4-FFF2-40B4-BE49-F238E27FC236}">
                <a16:creationId xmlns:a16="http://schemas.microsoft.com/office/drawing/2014/main" id="{60CE5770-C7D4-4F47-B9CF-ACA0EE9710B5}"/>
              </a:ext>
            </a:extLst>
          </p:cNvPr>
          <p:cNvSpPr>
            <a:spLocks noGrp="1"/>
          </p:cNvSpPr>
          <p:nvPr>
            <p:ph sz="quarter" idx="13"/>
          </p:nvPr>
        </p:nvSpPr>
        <p:spPr>
          <a:xfrm>
            <a:off x="384314" y="2063396"/>
            <a:ext cx="10696194" cy="3311189"/>
          </a:xfrm>
        </p:spPr>
        <p:txBody>
          <a:bodyPr>
            <a:normAutofit fontScale="85000" lnSpcReduction="10000"/>
          </a:bodyPr>
          <a:lstStyle/>
          <a:p>
            <a:pPr>
              <a:lnSpc>
                <a:spcPct val="170000"/>
              </a:lnSpc>
            </a:pPr>
            <a:r>
              <a:rPr lang="es-MX" dirty="0">
                <a:latin typeface="Bahnschrift Light Condensed" panose="020B0502040204020203" pitchFamily="34" charset="0"/>
              </a:rPr>
              <a:t>No siguen el modelo de 5 etapas.</a:t>
            </a:r>
          </a:p>
          <a:p>
            <a:pPr>
              <a:lnSpc>
                <a:spcPct val="170000"/>
              </a:lnSpc>
            </a:pPr>
            <a:r>
              <a:rPr lang="es-MX" dirty="0">
                <a:latin typeface="Bahnschrift Light Condensed" panose="020B0502040204020203" pitchFamily="34" charset="0"/>
              </a:rPr>
              <a:t> </a:t>
            </a:r>
            <a:r>
              <a:rPr lang="es-AR" dirty="0">
                <a:latin typeface="Bahnschrift Light Condensed" panose="020B0502040204020203" pitchFamily="34" charset="0"/>
              </a:rPr>
              <a:t>(1) en la primera reunión se establece la dirección del grupo; </a:t>
            </a:r>
          </a:p>
          <a:p>
            <a:pPr>
              <a:lnSpc>
                <a:spcPct val="170000"/>
              </a:lnSpc>
            </a:pPr>
            <a:r>
              <a:rPr lang="es-AR" dirty="0">
                <a:latin typeface="Bahnschrift Light Condensed" panose="020B0502040204020203" pitchFamily="34" charset="0"/>
              </a:rPr>
              <a:t>(2) esa primera fase de actividad del grupo es de inercia; </a:t>
            </a:r>
          </a:p>
          <a:p>
            <a:pPr>
              <a:lnSpc>
                <a:spcPct val="170000"/>
              </a:lnSpc>
            </a:pPr>
            <a:r>
              <a:rPr lang="es-AR" dirty="0">
                <a:latin typeface="Bahnschrift Light Condensed" panose="020B0502040204020203" pitchFamily="34" charset="0"/>
              </a:rPr>
              <a:t>(3) al final de ella tiene lugar una transición, que ocurre exactamente cuando el grupo ha utilizado la mitad de su tiempo de vida; </a:t>
            </a:r>
          </a:p>
          <a:p>
            <a:pPr>
              <a:lnSpc>
                <a:spcPct val="170000"/>
              </a:lnSpc>
            </a:pPr>
            <a:r>
              <a:rPr lang="es-AR" dirty="0">
                <a:latin typeface="Bahnschrift Light Condensed" panose="020B0502040204020203" pitchFamily="34" charset="0"/>
              </a:rPr>
              <a:t>(4) la transición da comienzo a cambios importantes; </a:t>
            </a:r>
          </a:p>
        </p:txBody>
      </p:sp>
    </p:spTree>
    <p:extLst>
      <p:ext uri="{BB962C8B-B14F-4D97-AF65-F5344CB8AC3E}">
        <p14:creationId xmlns:p14="http://schemas.microsoft.com/office/powerpoint/2010/main" val="27472436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258</TotalTime>
  <Words>2096</Words>
  <Application>Microsoft Office PowerPoint</Application>
  <PresentationFormat>Panorámica</PresentationFormat>
  <Paragraphs>110</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Bahnschrift Light Condensed</vt:lpstr>
      <vt:lpstr>Tw Cen MT</vt:lpstr>
      <vt:lpstr>Tw Cen MT Condensed</vt:lpstr>
      <vt:lpstr>Wingdings 3</vt:lpstr>
      <vt:lpstr>Integral</vt:lpstr>
      <vt:lpstr>grupos</vt:lpstr>
      <vt:lpstr>Definición y clasificación </vt:lpstr>
      <vt:lpstr>Definición y clasificación </vt:lpstr>
      <vt:lpstr>Definición y clasificación </vt:lpstr>
      <vt:lpstr>¿Por qué las personas se reúnen en grupos? </vt:lpstr>
      <vt:lpstr>¿Por qué las personas se reúnen en grupos?</vt:lpstr>
      <vt:lpstr>Etapas del desarrollo de un grupo</vt:lpstr>
      <vt:lpstr>Etapas del desarrollo de un grupo</vt:lpstr>
      <vt:lpstr>modelo alternativo: para grupos temporales con plazos de terminación</vt:lpstr>
      <vt:lpstr>Modelo alternativo</vt:lpstr>
      <vt:lpstr>Propiedades del grupo</vt:lpstr>
      <vt:lpstr>Propiedades del grupo</vt:lpstr>
      <vt:lpstr>Propiedades del grupo</vt:lpstr>
      <vt:lpstr>Propiedades del grupo</vt:lpstr>
      <vt:lpstr>Propiedades del grupo</vt:lpstr>
      <vt:lpstr>Propiedades del grupo</vt:lpstr>
      <vt:lpstr>Propiedades del grupo</vt:lpstr>
      <vt:lpstr>Cohesión </vt:lpstr>
      <vt:lpstr>Cohesión </vt:lpstr>
      <vt:lpstr>Toma de decisiones en un grupo</vt:lpstr>
      <vt:lpstr>Toma de decisiones en un grupo</vt:lpstr>
      <vt:lpstr>Técnicas para la toma de decisiones en grupo</vt:lpstr>
      <vt:lpstr>resumen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grupos</dc:title>
  <dc:creator>Usuario</dc:creator>
  <cp:lastModifiedBy>joaquin11delosreyes@gmail.com</cp:lastModifiedBy>
  <cp:revision>3</cp:revision>
  <dcterms:created xsi:type="dcterms:W3CDTF">2023-05-15T15:50:28Z</dcterms:created>
  <dcterms:modified xsi:type="dcterms:W3CDTF">2025-04-21T19:35:17Z</dcterms:modified>
</cp:coreProperties>
</file>