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9" r:id="rId5"/>
    <p:sldId id="286" r:id="rId6"/>
    <p:sldId id="280" r:id="rId7"/>
    <p:sldId id="272" r:id="rId8"/>
    <p:sldId id="281" r:id="rId9"/>
    <p:sldId id="291" r:id="rId10"/>
    <p:sldId id="273" r:id="rId11"/>
    <p:sldId id="264" r:id="rId12"/>
    <p:sldId id="293" r:id="rId13"/>
    <p:sldId id="268" r:id="rId14"/>
    <p:sldId id="278" r:id="rId15"/>
    <p:sldId id="287" r:id="rId16"/>
    <p:sldId id="288" r:id="rId1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90A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7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s-ES" noProof="0"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s-ES" noProof="0"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3D6640C-F6A0-4351-856B-14836F234E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280B7B-2795-4857-B84E-9C600536A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8EB8BBB-53FA-476C-A309-D2686EA80C4C}" type="datetime1">
              <a:rPr lang="es-ES" smtClean="0"/>
              <a:t>05/06/2024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C3ACD6-6E00-4BE1-A684-34A6BD202E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A7F20A5-CEF2-4B11-A0A4-0F4BC0BD64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22411-A9A9-4A09-A341-69C657AB42A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5888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D056B-5EC6-42CD-AF94-4751959146DD}" type="datetime1">
              <a:rPr lang="es-ES" smtClean="0"/>
              <a:pPr/>
              <a:t>05/06/2024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  <a:endParaRPr lang="es-ES" dirty="0"/>
          </a:p>
          <a:p>
            <a:pPr lvl="1" rtl="0"/>
            <a:r>
              <a:rPr lang="es-ES" dirty="0"/>
              <a:t>Segundo nivel</a:t>
            </a:r>
          </a:p>
          <a:p>
            <a:pPr lvl="2" rtl="0"/>
            <a:r>
              <a:rPr lang="es-ES" dirty="0"/>
              <a:t>Tercer nivel</a:t>
            </a:r>
          </a:p>
          <a:p>
            <a:pPr lvl="3" rtl="0"/>
            <a:r>
              <a:rPr lang="es-ES" dirty="0"/>
              <a:t>Cuarto nivel</a:t>
            </a:r>
          </a:p>
          <a:p>
            <a:pPr lvl="4" rtl="0"/>
            <a:r>
              <a:rPr lang="es-ES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A004F4-F240-48F9-8AE1-486585C7F00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0170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7980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9699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1293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386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84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286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485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1939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9561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4192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2645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48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770DA5-3DC3-4237-90EB-C415EB41C75A}" type="datetime1">
              <a:rPr lang="es-ES" noProof="0" smtClean="0"/>
              <a:t>05/06/2024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s contenidos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to 2">
            <a:extLst>
              <a:ext uri="{FF2B5EF4-FFF2-40B4-BE49-F238E27FC236}">
                <a16:creationId xmlns:a16="http://schemas.microsoft.com/office/drawing/2014/main" id="{E4FD2CFF-0F3D-42BB-BBFF-903727B32640}"/>
              </a:ext>
            </a:extLst>
          </p:cNvPr>
          <p:cNvSpPr/>
          <p:nvPr userDrawn="1"/>
        </p:nvSpPr>
        <p:spPr>
          <a:xfrm>
            <a:off x="0" y="1562188"/>
            <a:ext cx="11269980" cy="2359660"/>
          </a:xfrm>
          <a:custGeom>
            <a:avLst/>
            <a:gdLst/>
            <a:ahLst/>
            <a:cxnLst/>
            <a:rect l="l" t="t" r="r" b="b"/>
            <a:pathLst>
              <a:path w="11269980" h="2359660">
                <a:moveTo>
                  <a:pt x="0" y="2359152"/>
                </a:moveTo>
                <a:lnTo>
                  <a:pt x="11269980" y="2359152"/>
                </a:lnTo>
                <a:lnTo>
                  <a:pt x="11269980" y="0"/>
                </a:lnTo>
                <a:lnTo>
                  <a:pt x="0" y="0"/>
                </a:lnTo>
                <a:lnTo>
                  <a:pt x="0" y="235915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133087"/>
            <a:ext cx="10431780" cy="204387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CC22F7-E245-4925-B887-3A253A3169F2}" type="datetime1">
              <a:rPr lang="es-ES" noProof="0" smtClean="0"/>
              <a:t>05/06/2024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C1B0D46C-2987-401A-A0C4-CFB6F73E9D2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4296" y="1788579"/>
            <a:ext cx="10425684" cy="190687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3819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rtlCol="0" anchor="t" anchorCtr="0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2419" y="1887801"/>
            <a:ext cx="4057961" cy="1431234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5167C2-C440-4522-B609-5F58DDE2BF87}" type="datetime1">
              <a:rPr lang="es-ES" noProof="0" smtClean="0"/>
              <a:t>05/06/2024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2" name="Marcador de posición de imagen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4273" y="1883115"/>
            <a:ext cx="576000" cy="576000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3" name="Marcador de posición de imagen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4273" y="3573118"/>
            <a:ext cx="576000" cy="576000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Marcador de posición de texto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1552418" y="3575461"/>
            <a:ext cx="4057961" cy="1431234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imagen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44273" y="5263121"/>
            <a:ext cx="576000" cy="576000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6" name="Marcador de posición de texto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1552418" y="5263122"/>
            <a:ext cx="4057961" cy="775728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806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ción con la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12">
            <a:extLst>
              <a:ext uri="{FF2B5EF4-FFF2-40B4-BE49-F238E27FC236}">
                <a16:creationId xmlns:a16="http://schemas.microsoft.com/office/drawing/2014/main" id="{B74348DE-EC54-4C62-948C-0B2BF90455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15389"/>
            <a:ext cx="12188825" cy="3742611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0" name="objeto 3">
            <a:extLst>
              <a:ext uri="{FF2B5EF4-FFF2-40B4-BE49-F238E27FC236}">
                <a16:creationId xmlns:a16="http://schemas.microsoft.com/office/drawing/2014/main" id="{2A53E879-94A1-4659-9069-ED0D6F03014D}"/>
              </a:ext>
            </a:extLst>
          </p:cNvPr>
          <p:cNvSpPr/>
          <p:nvPr userDrawn="1"/>
        </p:nvSpPr>
        <p:spPr>
          <a:xfrm>
            <a:off x="2400" y="1999821"/>
            <a:ext cx="12189600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34047"/>
            <a:ext cx="5157787" cy="2755616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34047"/>
            <a:ext cx="5183188" cy="2755616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EA1A4D-370D-45C6-86DC-C4C7FDB05936}" type="datetime1">
              <a:rPr lang="es-ES" noProof="0" smtClean="0"/>
              <a:t>05/06/2024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3057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BF7406-6B3A-49F5-AB4A-C7ECD4848E2B}" type="datetime1">
              <a:rPr lang="es-ES" noProof="0" smtClean="0"/>
              <a:t>05/06/2024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15EEB49-54F4-404C-9B31-AD488BFCB2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2412" y="2219248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imagen 11">
            <a:extLst>
              <a:ext uri="{FF2B5EF4-FFF2-40B4-BE49-F238E27FC236}">
                <a16:creationId xmlns:a16="http://schemas.microsoft.com/office/drawing/2014/main" id="{6B2DD458-866A-421E-9AD0-B0D9E11957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5572" y="2196083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:a16="http://schemas.microsoft.com/office/drawing/2014/main" id="{57A4D097-9603-42DC-888D-8039CE6ADC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7240" y="2019165"/>
            <a:ext cx="3017520" cy="3017520"/>
          </a:xfrm>
          <a:prstGeom prst="ellipse">
            <a:avLst/>
          </a:prstGeom>
          <a:noFill/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5" name="Marcador de texto 23">
            <a:extLst>
              <a:ext uri="{FF2B5EF4-FFF2-40B4-BE49-F238E27FC236}">
                <a16:creationId xmlns:a16="http://schemas.microsoft.com/office/drawing/2014/main" id="{B9B9E0BA-35AD-4D69-9A03-35F2509C2C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12900" y="5033963"/>
            <a:ext cx="2700338" cy="7381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texto 23">
            <a:extLst>
              <a:ext uri="{FF2B5EF4-FFF2-40B4-BE49-F238E27FC236}">
                <a16:creationId xmlns:a16="http://schemas.microsoft.com/office/drawing/2014/main" id="{B1CC61B3-695C-423D-8F0B-45674DC93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5831" y="5236700"/>
            <a:ext cx="2700338" cy="7381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Marcador de texto 23">
            <a:extLst>
              <a:ext uri="{FF2B5EF4-FFF2-40B4-BE49-F238E27FC236}">
                <a16:creationId xmlns:a16="http://schemas.microsoft.com/office/drawing/2014/main" id="{B870F23E-35A1-4942-A685-641AA88306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78762" y="5033963"/>
            <a:ext cx="2700338" cy="7381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9" name="Marcador de posición de imagen 28">
            <a:extLst>
              <a:ext uri="{FF2B5EF4-FFF2-40B4-BE49-F238E27FC236}">
                <a16:creationId xmlns:a16="http://schemas.microsoft.com/office/drawing/2014/main" id="{863B8202-88BB-4ED4-B936-9D9C0B4C8D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33280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n con tres sec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to 3">
            <a:extLst>
              <a:ext uri="{FF2B5EF4-FFF2-40B4-BE49-F238E27FC236}">
                <a16:creationId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es-ES" noProof="0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1" y="1192697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513E22-D62D-48EB-8163-1F3BECD4176E}" type="datetime1">
              <a:rPr lang="es-ES" noProof="0" smtClean="0"/>
              <a:t>05/06/2024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9" name="objeto 2">
            <a:extLst>
              <a:ext uri="{FF2B5EF4-FFF2-40B4-BE49-F238E27FC236}">
                <a16:creationId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Marcador de posición de imagen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3" name="Marcador de posición de imagen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Marcador de posición de texto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0" y="2880357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imagen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6" name="Marcador de posición de texto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0" y="4568018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5649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949101-CB98-4C8F-81DB-71E43D7BC626}" type="datetime1">
              <a:rPr lang="es-ES" noProof="0" smtClean="0"/>
              <a:t>05/06/2024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302F5C-0234-440C-8773-490E51DE01B9}" type="datetime1">
              <a:rPr lang="es-ES" noProof="0" smtClean="0"/>
              <a:t>05/06/2024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961380-8195-41EE-9574-2B3429217481}" type="datetime1">
              <a:rPr lang="es-ES" noProof="0" smtClean="0"/>
              <a:t>05/06/2024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2FC62E-52FA-4487-916D-9648D6F062C2}" type="datetime1">
              <a:rPr lang="es-ES" noProof="0" smtClean="0"/>
              <a:t>05/06/2024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F9C069-0D28-49A2-89E8-C18F9A41EF29}" type="datetime1">
              <a:rPr lang="es-ES" noProof="0" smtClean="0"/>
              <a:t>05/06/2024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A4CD59-E103-4131-8DF1-52DAB13F24DA}" type="datetime1">
              <a:rPr lang="es-ES" noProof="0" smtClean="0"/>
              <a:t>05/06/2024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5B45D9-35B1-4184-8C71-E0506363883B}" type="datetime1">
              <a:rPr lang="es-ES" noProof="0" smtClean="0"/>
              <a:t>05/06/2024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BD2F12-55B2-4258-9B7A-329D8EBE60F6}" type="datetime1">
              <a:rPr lang="es-ES" noProof="0" smtClean="0"/>
              <a:t>05/06/2024</a:t>
            </a:fld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8414F15-D7D0-4AAB-BCEA-8D737141E1BB}" type="datetime1">
              <a:rPr lang="es-ES" noProof="0" smtClean="0"/>
              <a:t>05/06/2024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3346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pPr rtl="0"/>
            <a:fld id="{82EE24B5-652C-4DB5-B7C3-B5BBEC1280B1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to 2" descr="Rectángulo azul">
            <a:extLst>
              <a:ext uri="{FF2B5EF4-FFF2-40B4-BE49-F238E27FC236}">
                <a16:creationId xmlns:a16="http://schemas.microsoft.com/office/drawing/2014/main" id="{482BBC39-5D4C-4E24-ADB1-5FFFBA7198D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rcRect/>
            <a:stretch>
              <a:fillRect l="-12" r="-12"/>
            </a:stretch>
          </a:blip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4" name="objeto 3" descr="Personas con documentos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>
          <a:xfrm>
            <a:off x="127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8518"/>
            <a:ext cx="9144000" cy="2128049"/>
          </a:xfrm>
        </p:spPr>
        <p:txBody>
          <a:bodyPr rtlCol="0">
            <a:normAutofit/>
          </a:bodyPr>
          <a:lstStyle/>
          <a:p>
            <a:r>
              <a:rPr lang="es-ES" sz="5000" dirty="0">
                <a:latin typeface="Gill Sans MT" panose="020B0502020104020203" pitchFamily="34" charset="0"/>
              </a:rPr>
              <a:t>COORDINACIÓN DE GRUPOS</a:t>
            </a:r>
            <a:endParaRPr lang="es-ES" sz="5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objeto 7" descr="Rectángulo beige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>
          <a:xfrm>
            <a:off x="3421769" y="3229869"/>
            <a:ext cx="5364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posición de imagen 14" descr="Apretón de manos entre dos personas">
            <a:extLst>
              <a:ext uri="{FF2B5EF4-FFF2-40B4-BE49-F238E27FC236}">
                <a16:creationId xmlns:a16="http://schemas.microsoft.com/office/drawing/2014/main" id="{D4259A03-EF8A-4CCA-B199-F465AFDB5C5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"/>
            <a:ext cx="12190800" cy="6857325"/>
          </a:xfrm>
        </p:spPr>
      </p:pic>
      <p:sp>
        <p:nvSpPr>
          <p:cNvPr id="35" name="objeto 3" descr="Rectángulo azul">
            <a:extLst>
              <a:ext uri="{FF2B5EF4-FFF2-40B4-BE49-F238E27FC236}">
                <a16:creationId xmlns:a16="http://schemas.microsoft.com/office/drawing/2014/main" id="{9206F938-D64B-410D-BE2D-847D78F81E42}"/>
              </a:ext>
            </a:extLst>
          </p:cNvPr>
          <p:cNvSpPr/>
          <p:nvPr/>
        </p:nvSpPr>
        <p:spPr>
          <a:xfrm>
            <a:off x="1200" y="0"/>
            <a:ext cx="121908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48" name="Elipse 47" descr="Óvalo beige">
            <a:extLst>
              <a:ext uri="{FF2B5EF4-FFF2-40B4-BE49-F238E27FC236}">
                <a16:creationId xmlns:a16="http://schemas.microsoft.com/office/drawing/2014/main" id="{7799BEE8-A94D-443E-9846-2D1F32C57944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6" name="Rectángulo 25" descr="Rectángulo azul">
            <a:extLst>
              <a:ext uri="{FF2B5EF4-FFF2-40B4-BE49-F238E27FC236}">
                <a16:creationId xmlns:a16="http://schemas.microsoft.com/office/drawing/2014/main" id="{B743B096-6BB3-4330-9D5B-22EEBAF87BEE}"/>
              </a:ext>
            </a:extLst>
          </p:cNvPr>
          <p:cNvSpPr/>
          <p:nvPr/>
        </p:nvSpPr>
        <p:spPr>
          <a:xfrm>
            <a:off x="0" y="2770632"/>
            <a:ext cx="12192000" cy="1316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7" name="Elipse 26" descr="Círculo azul">
            <a:extLst>
              <a:ext uri="{FF2B5EF4-FFF2-40B4-BE49-F238E27FC236}">
                <a16:creationId xmlns:a16="http://schemas.microsoft.com/office/drawing/2014/main" id="{48354ED0-9392-4301-B2D6-A5335876F77D}"/>
              </a:ext>
            </a:extLst>
          </p:cNvPr>
          <p:cNvSpPr/>
          <p:nvPr/>
        </p:nvSpPr>
        <p:spPr>
          <a:xfrm>
            <a:off x="1557528" y="2004364"/>
            <a:ext cx="2843784" cy="284378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8" name="Elipse 27" descr="Círculo azul">
            <a:extLst>
              <a:ext uri="{FF2B5EF4-FFF2-40B4-BE49-F238E27FC236}">
                <a16:creationId xmlns:a16="http://schemas.microsoft.com/office/drawing/2014/main" id="{0AD89AAC-7A26-4BF6-8BF7-D301C467BE24}"/>
              </a:ext>
            </a:extLst>
          </p:cNvPr>
          <p:cNvSpPr/>
          <p:nvPr/>
        </p:nvSpPr>
        <p:spPr>
          <a:xfrm>
            <a:off x="7790688" y="1981199"/>
            <a:ext cx="2843784" cy="284378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1CE755E-A3DE-48FA-953D-4B2CFF01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699" y="6174902"/>
            <a:ext cx="357116" cy="365125"/>
          </a:xfrm>
        </p:spPr>
        <p:txBody>
          <a:bodyPr rtlCol="0"/>
          <a:lstStyle/>
          <a:p>
            <a:pPr rtl="0"/>
            <a:fld id="{82EE24B5-652C-4DB5-B7C3-B5BBEC1280B1}" type="slidenum">
              <a:rPr lang="es-ES" smtClean="0"/>
              <a:t>10</a:t>
            </a:fld>
            <a:endParaRPr lang="es-E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558CBCC-46BE-4654-9B01-07B35CF1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92" y="365125"/>
            <a:ext cx="10515600" cy="1325563"/>
          </a:xfrm>
        </p:spPr>
        <p:txBody>
          <a:bodyPr rtlCol="0"/>
          <a:lstStyle/>
          <a:p>
            <a:pPr rtl="0"/>
            <a:r>
              <a:rPr lang="es-ES" dirty="0">
                <a:solidFill>
                  <a:schemeClr val="bg1"/>
                </a:solidFill>
              </a:rPr>
              <a:t>DINÁMICAS</a:t>
            </a:r>
          </a:p>
        </p:txBody>
      </p:sp>
      <p:sp>
        <p:nvSpPr>
          <p:cNvPr id="42" name="Marcador de texto 41">
            <a:extLst>
              <a:ext uri="{FF2B5EF4-FFF2-40B4-BE49-F238E27FC236}">
                <a16:creationId xmlns:a16="http://schemas.microsoft.com/office/drawing/2014/main" id="{D70BF709-D6E1-4AFF-A538-E9F7D1A452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es-ES" dirty="0"/>
              <a:t>ICE-</a:t>
            </a:r>
            <a:r>
              <a:rPr lang="es-ES" dirty="0" err="1"/>
              <a:t>BREAKERS</a:t>
            </a:r>
            <a:endParaRPr lang="es-ES" dirty="0"/>
          </a:p>
          <a:p>
            <a:pPr rtl="0">
              <a:lnSpc>
                <a:spcPct val="100000"/>
              </a:lnSpc>
              <a:spcBef>
                <a:spcPts val="0"/>
              </a:spcBef>
            </a:pPr>
            <a:endParaRPr lang="es-ES" dirty="0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8CE3A891-B3D6-4B07-A0B9-8F86A9EE58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5831" y="5628583"/>
            <a:ext cx="2700338" cy="738187"/>
          </a:xfrm>
        </p:spPr>
        <p:txBody>
          <a:bodyPr rtlCol="0"/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es-ES" dirty="0"/>
              <a:t>CLIENTE IMPREVISIBLE</a:t>
            </a:r>
          </a:p>
        </p:txBody>
      </p:sp>
      <p:sp>
        <p:nvSpPr>
          <p:cNvPr id="44" name="Marcador de texto 43">
            <a:extLst>
              <a:ext uri="{FF2B5EF4-FFF2-40B4-BE49-F238E27FC236}">
                <a16:creationId xmlns:a16="http://schemas.microsoft.com/office/drawing/2014/main" id="{C7D8CB18-31C2-421A-B086-BCC239E2F5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>
              <a:lnSpc>
                <a:spcPct val="100000"/>
              </a:lnSpc>
              <a:spcBef>
                <a:spcPts val="0"/>
              </a:spcBef>
            </a:pPr>
            <a:endParaRPr lang="es-ES" dirty="0"/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es-ES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EQUIPO IDEAL</a:t>
            </a:r>
          </a:p>
        </p:txBody>
      </p:sp>
      <p:sp>
        <p:nvSpPr>
          <p:cNvPr id="49" name="objeto 6" descr="Rectángulo beige">
            <a:extLst>
              <a:ext uri="{FF2B5EF4-FFF2-40B4-BE49-F238E27FC236}">
                <a16:creationId xmlns:a16="http://schemas.microsoft.com/office/drawing/2014/main" id="{E67B2D0F-2920-4165-BC82-05237362DABB}"/>
              </a:ext>
            </a:extLst>
          </p:cNvPr>
          <p:cNvSpPr/>
          <p:nvPr/>
        </p:nvSpPr>
        <p:spPr>
          <a:xfrm>
            <a:off x="941942" y="1332834"/>
            <a:ext cx="2268000" cy="0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29" name="Elipse 28" descr="Círculo beige">
            <a:extLst>
              <a:ext uri="{FF2B5EF4-FFF2-40B4-BE49-F238E27FC236}">
                <a16:creationId xmlns:a16="http://schemas.microsoft.com/office/drawing/2014/main" id="{23AE393F-46ED-4451-AACA-7EC20B0EE16F}"/>
              </a:ext>
            </a:extLst>
          </p:cNvPr>
          <p:cNvSpPr/>
          <p:nvPr/>
        </p:nvSpPr>
        <p:spPr>
          <a:xfrm>
            <a:off x="4111752" y="1544325"/>
            <a:ext cx="3968496" cy="396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2F844C7E-87E6-4FF5-8B3A-FA78B76B464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Marcador de posición de imagen 19">
            <a:extLst>
              <a:ext uri="{FF2B5EF4-FFF2-40B4-BE49-F238E27FC236}">
                <a16:creationId xmlns:a16="http://schemas.microsoft.com/office/drawing/2014/main" id="{C522907C-1553-404A-9F2D-4733F94B536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Marcador de posición de imagen 23">
            <a:extLst>
              <a:ext uri="{FF2B5EF4-FFF2-40B4-BE49-F238E27FC236}">
                <a16:creationId xmlns:a16="http://schemas.microsoft.com/office/drawing/2014/main" id="{B63FCD3D-F465-4FA8-A2D5-AF087100B7B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5904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4916175" cy="1302111"/>
          </a:xfrm>
        </p:spPr>
        <p:txBody>
          <a:bodyPr rtlCol="0"/>
          <a:lstStyle/>
          <a:p>
            <a:pPr rtl="0"/>
            <a:r>
              <a:rPr lang="es-ES" dirty="0"/>
              <a:t>OTRAS DINÁMICAS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397F9A-0355-4091-BDD7-5C578348C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6601" y="1769168"/>
            <a:ext cx="4505012" cy="1431234"/>
          </a:xfrm>
        </p:spPr>
        <p:txBody>
          <a:bodyPr rtlCol="0">
            <a:normAutofit/>
          </a:bodyPr>
          <a:lstStyle/>
          <a:p>
            <a:pPr rtl="0">
              <a:lnSpc>
                <a:spcPct val="110000"/>
              </a:lnSpc>
              <a:spcBef>
                <a:spcPts val="400"/>
              </a:spcBef>
            </a:pPr>
            <a:r>
              <a:rPr lang="es-ES" sz="2200" b="1" dirty="0">
                <a:solidFill>
                  <a:schemeClr val="bg1"/>
                </a:solidFill>
                <a:latin typeface="+mj-lt"/>
              </a:rPr>
              <a:t>GLOBO AEROSTÁTICO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338" y="6174902"/>
            <a:ext cx="357116" cy="365125"/>
          </a:xfrm>
        </p:spPr>
        <p:txBody>
          <a:bodyPr rtlCol="0"/>
          <a:lstStyle/>
          <a:p>
            <a:pPr algn="just" rtl="0"/>
            <a:fld id="{82EE24B5-652C-4DB5-B7C3-B5BBEC1280B1}" type="slidenum">
              <a:rPr lang="es-ES" smtClean="0"/>
              <a:pPr algn="just" rtl="0"/>
              <a:t>11</a:t>
            </a:fld>
            <a:endParaRPr lang="es-ES" dirty="0"/>
          </a:p>
        </p:txBody>
      </p:sp>
      <p:pic>
        <p:nvPicPr>
          <p:cNvPr id="16" name="Marcador de posición de imagen 15" descr="Grupo de personas">
            <a:extLst>
              <a:ext uri="{FF2B5EF4-FFF2-40B4-BE49-F238E27FC236}">
                <a16:creationId xmlns:a16="http://schemas.microsoft.com/office/drawing/2014/main" id="{48FA199D-A4E2-45BF-978A-675A900780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319"/>
            <a:ext cx="6024562" cy="2736709"/>
          </a:xfrm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0D9263D0-7B10-45A1-AD9E-D040B170EFE2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046600" y="3002770"/>
            <a:ext cx="4422244" cy="1648628"/>
          </a:xfrm>
        </p:spPr>
        <p:txBody>
          <a:bodyPr rtlCol="0">
            <a:normAutofit/>
          </a:bodyPr>
          <a:lstStyle/>
          <a:p>
            <a:pPr rtl="0">
              <a:lnSpc>
                <a:spcPct val="130000"/>
              </a:lnSpc>
              <a:spcBef>
                <a:spcPts val="400"/>
              </a:spcBef>
            </a:pPr>
            <a:r>
              <a:rPr lang="es-ES" sz="2400" b="1" dirty="0">
                <a:solidFill>
                  <a:schemeClr val="bg1"/>
                </a:solidFill>
                <a:latin typeface="+mj-lt"/>
              </a:rPr>
              <a:t>TÉCNICA 6.3.5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9884D43A-F693-45B5-941E-26162517B9A6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046600" y="4627653"/>
            <a:ext cx="4505012" cy="1912373"/>
          </a:xfrm>
        </p:spPr>
        <p:txBody>
          <a:bodyPr rtlCol="0">
            <a:normAutofit/>
          </a:bodyPr>
          <a:lstStyle/>
          <a:p>
            <a:pPr rtl="0">
              <a:lnSpc>
                <a:spcPct val="110000"/>
              </a:lnSpc>
              <a:spcBef>
                <a:spcPts val="400"/>
              </a:spcBef>
            </a:pPr>
            <a:r>
              <a:rPr lang="es-ES" sz="2200" b="1" dirty="0">
                <a:solidFill>
                  <a:schemeClr val="bg1"/>
                </a:solidFill>
                <a:latin typeface="+mj-lt"/>
              </a:rPr>
              <a:t>ISLA DESIERTA</a:t>
            </a:r>
          </a:p>
        </p:txBody>
      </p:sp>
      <p:pic>
        <p:nvPicPr>
          <p:cNvPr id="11" name="Marcador de posición de imagen 14" descr="Icono comprobación">
            <a:extLst>
              <a:ext uri="{FF2B5EF4-FFF2-40B4-BE49-F238E27FC236}">
                <a16:creationId xmlns:a16="http://schemas.microsoft.com/office/drawing/2014/main" id="{380A2BFD-1794-4338-8BAC-66A30B88D03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1239" y="1713834"/>
            <a:ext cx="576000" cy="576000"/>
          </a:xfrm>
        </p:spPr>
      </p:pic>
      <p:pic>
        <p:nvPicPr>
          <p:cNvPr id="12" name="Marcador de posición de imagen 16" descr="Icono de comprobación">
            <a:extLst>
              <a:ext uri="{FF2B5EF4-FFF2-40B4-BE49-F238E27FC236}">
                <a16:creationId xmlns:a16="http://schemas.microsoft.com/office/drawing/2014/main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1239" y="2948224"/>
            <a:ext cx="576000" cy="576001"/>
          </a:xfrm>
        </p:spPr>
      </p:pic>
      <p:pic>
        <p:nvPicPr>
          <p:cNvPr id="13" name="Marcador de posición de imagen 18" descr="Icono de comprobación">
            <a:extLst>
              <a:ext uri="{FF2B5EF4-FFF2-40B4-BE49-F238E27FC236}">
                <a16:creationId xmlns:a16="http://schemas.microsoft.com/office/drawing/2014/main" id="{138322BF-F85B-4C19-9968-C0582151091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1239" y="4558201"/>
            <a:ext cx="576000" cy="576001"/>
          </a:xfrm>
        </p:spPr>
      </p:pic>
      <p:sp>
        <p:nvSpPr>
          <p:cNvPr id="14" name="objeto 13" descr="Rectángulo beige">
            <a:extLst>
              <a:ext uri="{FF2B5EF4-FFF2-40B4-BE49-F238E27FC236}">
                <a16:creationId xmlns:a16="http://schemas.microsoft.com/office/drawing/2014/main" id="{FEBB8673-0A72-4C5C-8239-7EF600504010}"/>
              </a:ext>
            </a:extLst>
          </p:cNvPr>
          <p:cNvSpPr/>
          <p:nvPr/>
        </p:nvSpPr>
        <p:spPr>
          <a:xfrm>
            <a:off x="915657" y="1732553"/>
            <a:ext cx="3384000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675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13" descr="Personas viendo el documento">
            <a:extLst>
              <a:ext uri="{FF2B5EF4-FFF2-40B4-BE49-F238E27FC236}">
                <a16:creationId xmlns:a16="http://schemas.microsoft.com/office/drawing/2014/main" id="{3473867A-FBFD-45C7-BD5B-FDE711A8EC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to 3" descr="Rectángulo azul">
            <a:extLst>
              <a:ext uri="{FF2B5EF4-FFF2-40B4-BE49-F238E27FC236}">
                <a16:creationId xmlns:a16="http://schemas.microsoft.com/office/drawing/2014/main" id="{33BB357B-B238-4C43-8242-F33D9E1D4905}"/>
              </a:ext>
            </a:extLst>
          </p:cNvPr>
          <p:cNvSpPr/>
          <p:nvPr/>
        </p:nvSpPr>
        <p:spPr>
          <a:xfrm>
            <a:off x="12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7" name="Elipse 6" descr="Óvalo beige">
            <a:extLst>
              <a:ext uri="{FF2B5EF4-FFF2-40B4-BE49-F238E27FC236}">
                <a16:creationId xmlns:a16="http://schemas.microsoft.com/office/drawing/2014/main" id="{5E8475D7-5EB4-4E70-AD4D-D32B1FB40E6E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9" name="Título 18">
            <a:extLst>
              <a:ext uri="{FF2B5EF4-FFF2-40B4-BE49-F238E27FC236}">
                <a16:creationId xmlns:a16="http://schemas.microsoft.com/office/drawing/2014/main" id="{592443CF-1BB0-4648-AEBA-9AFB75D7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>
                <a:solidFill>
                  <a:schemeClr val="bg1"/>
                </a:solidFill>
              </a:rPr>
              <a:t>PREGUNTAS FRECUENTES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F16D174-C1FB-4494-B78F-EFF7C645A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886" y="6174902"/>
            <a:ext cx="357116" cy="365125"/>
          </a:xfrm>
        </p:spPr>
        <p:txBody>
          <a:bodyPr rtlCol="0"/>
          <a:lstStyle/>
          <a:p>
            <a:pPr rtl="0"/>
            <a:fld id="{82EE24B5-652C-4DB5-B7C3-B5BBEC1280B1}" type="slidenum">
              <a:rPr lang="es-ES" smtClean="0"/>
              <a:t>12</a:t>
            </a:fld>
            <a:endParaRPr lang="es-ES" dirty="0"/>
          </a:p>
        </p:txBody>
      </p:sp>
      <p:sp>
        <p:nvSpPr>
          <p:cNvPr id="9" name="objeto 5" descr="Rectángulo beige">
            <a:extLst>
              <a:ext uri="{FF2B5EF4-FFF2-40B4-BE49-F238E27FC236}">
                <a16:creationId xmlns:a16="http://schemas.microsoft.com/office/drawing/2014/main" id="{3C19A568-7E73-443A-A183-2C3EDA0087DF}"/>
              </a:ext>
            </a:extLst>
          </p:cNvPr>
          <p:cNvSpPr/>
          <p:nvPr/>
        </p:nvSpPr>
        <p:spPr>
          <a:xfrm>
            <a:off x="958669" y="1325792"/>
            <a:ext cx="583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3A9ACBF-C1DE-4FFF-A17D-A957076E97DD}"/>
              </a:ext>
            </a:extLst>
          </p:cNvPr>
          <p:cNvSpPr txBox="1"/>
          <p:nvPr/>
        </p:nvSpPr>
        <p:spPr>
          <a:xfrm>
            <a:off x="838200" y="2411896"/>
            <a:ext cx="10015330" cy="3178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MX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¿Cómo puedo mejorar la comunicación dentro del grupo?</a:t>
            </a:r>
          </a:p>
          <a:p>
            <a:pPr algn="ctr">
              <a:lnSpc>
                <a:spcPct val="200000"/>
              </a:lnSpc>
            </a:pPr>
            <a:r>
              <a:rPr lang="es-MX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¿Cuál es el papel del líder en la coordinación eficiente de grupos?</a:t>
            </a:r>
          </a:p>
          <a:p>
            <a:pPr algn="ctr">
              <a:lnSpc>
                <a:spcPct val="200000"/>
              </a:lnSpc>
            </a:pPr>
            <a:r>
              <a:rPr lang="es-MX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¿Cómo puedo fomentar la colaboración en un grupo de trabajo?</a:t>
            </a:r>
          </a:p>
          <a:p>
            <a:pPr algn="ctr">
              <a:lnSpc>
                <a:spcPct val="200000"/>
              </a:lnSpc>
            </a:pPr>
            <a:r>
              <a:rPr lang="es-MX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¿en que me beneficia una coordinación eficiente?</a:t>
            </a:r>
          </a:p>
          <a:p>
            <a:pPr algn="ctr">
              <a:lnSpc>
                <a:spcPct val="200000"/>
              </a:lnSpc>
            </a:pPr>
            <a:r>
              <a:rPr lang="es-MX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¿</a:t>
            </a:r>
            <a:r>
              <a:rPr lang="es-MX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QUÉ NECESITA EL GRUPO?</a:t>
            </a:r>
            <a:endParaRPr lang="es-AR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1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6" descr="Chica con documentos">
            <a:extLst>
              <a:ext uri="{FF2B5EF4-FFF2-40B4-BE49-F238E27FC236}">
                <a16:creationId xmlns:a16="http://schemas.microsoft.com/office/drawing/2014/main" id="{BD5BAEF8-04EE-4148-AB9D-25427A926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" y="675"/>
            <a:ext cx="12189600" cy="6856650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-1" y="1341439"/>
            <a:ext cx="6348413" cy="4140200"/>
          </a:xfrm>
          <a:prstGeom prst="rect">
            <a:avLst/>
          </a:prstGeom>
          <a:solidFill>
            <a:schemeClr val="accent2"/>
          </a:solidFill>
        </p:spPr>
        <p:txBody>
          <a:bodyPr lIns="1548000" tIns="21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s-ES" sz="2000" spc="60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Textos de Santiago Pastrana y </a:t>
            </a:r>
            <a:r>
              <a:rPr lang="es-ES" sz="2000" spc="60" dirty="0" err="1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Bizneo</a:t>
            </a:r>
            <a:r>
              <a:rPr lang="es-ES" sz="2000" spc="60" dirty="0">
                <a:solidFill>
                  <a:schemeClr val="bg2">
                    <a:lumMod val="20000"/>
                    <a:lumOff val="80000"/>
                    <a:alpha val="75000"/>
                  </a:schemeClr>
                </a:solidFill>
                <a:cs typeface="Arial"/>
              </a:rPr>
              <a:t> (recursos humanos)</a:t>
            </a:r>
            <a:endParaRPr lang="es-ES" sz="2000" dirty="0">
              <a:solidFill>
                <a:schemeClr val="bg2">
                  <a:lumMod val="20000"/>
                  <a:lumOff val="80000"/>
                  <a:alpha val="75000"/>
                </a:schemeClr>
              </a:solidFill>
              <a:cs typeface="Arial"/>
            </a:endParaRPr>
          </a:p>
          <a:p>
            <a:pPr marL="0" indent="0" rtl="0">
              <a:lnSpc>
                <a:spcPct val="125000"/>
              </a:lnSpc>
              <a:buFont typeface="Arial" panose="020B0604020202020204" pitchFamily="34" charset="0"/>
              <a:buNone/>
            </a:pPr>
            <a:endParaRPr lang="es-ES" sz="2500" b="1" dirty="0">
              <a:solidFill>
                <a:schemeClr val="bg2">
                  <a:alpha val="50000"/>
                </a:schemeClr>
              </a:solidFill>
            </a:endParaRPr>
          </a:p>
        </p:txBody>
      </p:sp>
      <p:sp>
        <p:nvSpPr>
          <p:cNvPr id="6" name="objeto 6" descr="Rectángulo beige">
            <a:extLst>
              <a:ext uri="{FF2B5EF4-FFF2-40B4-BE49-F238E27FC236}">
                <a16:creationId xmlns:a16="http://schemas.microsoft.com/office/drawing/2014/main" id="{B0C70F64-F3E5-413B-AF4F-E15CE944B761}"/>
              </a:ext>
            </a:extLst>
          </p:cNvPr>
          <p:cNvSpPr/>
          <p:nvPr/>
        </p:nvSpPr>
        <p:spPr>
          <a:xfrm>
            <a:off x="949865" y="2894901"/>
            <a:ext cx="331200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pic>
        <p:nvPicPr>
          <p:cNvPr id="8" name="Gráfico 7" descr="Icono de persona">
            <a:extLst>
              <a:ext uri="{FF2B5EF4-FFF2-40B4-BE49-F238E27FC236}">
                <a16:creationId xmlns:a16="http://schemas.microsoft.com/office/drawing/2014/main" id="{AC7339AD-1A2B-4702-8C29-5CFB6D1BB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237" y="3470503"/>
            <a:ext cx="342900" cy="352425"/>
          </a:xfrm>
          <a:prstGeom prst="rect">
            <a:avLst/>
          </a:prstGeom>
        </p:spPr>
      </p:pic>
      <p:pic>
        <p:nvPicPr>
          <p:cNvPr id="9" name="Gráfico 8" descr="Icono de correo electrónico">
            <a:extLst>
              <a:ext uri="{FF2B5EF4-FFF2-40B4-BE49-F238E27FC236}">
                <a16:creationId xmlns:a16="http://schemas.microsoft.com/office/drawing/2014/main" id="{DE19364B-D5B6-43E8-B6E4-DC0094FA3C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5237" y="3965704"/>
            <a:ext cx="342900" cy="342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1559"/>
            <a:ext cx="4859215" cy="1325563"/>
          </a:xfrm>
        </p:spPr>
        <p:txBody>
          <a:bodyPr rtlCol="0">
            <a:normAutofit/>
          </a:bodyPr>
          <a:lstStyle/>
          <a:p>
            <a:pPr rtl="0"/>
            <a:r>
              <a:rPr lang="es-ES" sz="5000" dirty="0">
                <a:solidFill>
                  <a:schemeClr val="bg1"/>
                </a:solidFill>
              </a:rPr>
              <a:t>¡GRACIAS!</a:t>
            </a:r>
            <a:endParaRPr lang="es-ES" sz="5000" dirty="0"/>
          </a:p>
        </p:txBody>
      </p:sp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7" descr="Hombre hablando por teléfono">
            <a:extLst>
              <a:ext uri="{FF2B5EF4-FFF2-40B4-BE49-F238E27FC236}">
                <a16:creationId xmlns:a16="http://schemas.microsoft.com/office/drawing/2014/main" id="{2894B736-0F24-454E-8A9D-717EB7869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" y="4665"/>
            <a:ext cx="6991350" cy="6848669"/>
          </a:xfrm>
          <a:prstGeom prst="rect">
            <a:avLst/>
          </a:prstGeom>
        </p:spPr>
      </p:pic>
      <p:sp>
        <p:nvSpPr>
          <p:cNvPr id="5" name="objeto 3" descr="Rectángulo beige">
            <a:extLst>
              <a:ext uri="{FF2B5EF4-FFF2-40B4-BE49-F238E27FC236}">
                <a16:creationId xmlns:a16="http://schemas.microsoft.com/office/drawing/2014/main" id="{DCF29767-6635-4A46-AB77-672CC90C6FBE}"/>
              </a:ext>
            </a:extLst>
          </p:cNvPr>
          <p:cNvSpPr/>
          <p:nvPr/>
        </p:nvSpPr>
        <p:spPr>
          <a:xfrm>
            <a:off x="8181340" y="1359001"/>
            <a:ext cx="4010660" cy="4194074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6" name="objeto 6" descr="Rectángulo azul">
            <a:extLst>
              <a:ext uri="{FF2B5EF4-FFF2-40B4-BE49-F238E27FC236}">
                <a16:creationId xmlns:a16="http://schemas.microsoft.com/office/drawing/2014/main" id="{9FABC344-E043-45BE-8588-06C658DBCE70}"/>
              </a:ext>
            </a:extLst>
          </p:cNvPr>
          <p:cNvSpPr/>
          <p:nvPr/>
        </p:nvSpPr>
        <p:spPr>
          <a:xfrm>
            <a:off x="5502275" y="1692008"/>
            <a:ext cx="6689725" cy="352806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5C5720-51D4-4632-91CD-936B8AB9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698" y="2331086"/>
            <a:ext cx="5798772" cy="833856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>
                <a:solidFill>
                  <a:schemeClr val="bg1"/>
                </a:solidFill>
              </a:rPr>
              <a:t>COORDINACIÓN EFICIENTE</a:t>
            </a:r>
            <a:endParaRPr lang="es-ES" dirty="0">
              <a:latin typeface="Gill Sans MT" panose="020B0502020104020203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4D506CC-0185-443E-82C7-1600C21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smtClean="0"/>
              <a:t>2</a:t>
            </a:fld>
            <a:endParaRPr lang="es-ES" dirty="0"/>
          </a:p>
        </p:txBody>
      </p:sp>
      <p:sp>
        <p:nvSpPr>
          <p:cNvPr id="7" name="objeto 9" descr="Rectángulo beige">
            <a:extLst>
              <a:ext uri="{FF2B5EF4-FFF2-40B4-BE49-F238E27FC236}">
                <a16:creationId xmlns:a16="http://schemas.microsoft.com/office/drawing/2014/main" id="{02C6628C-972C-4717-AAF3-D882B30F6658}"/>
              </a:ext>
            </a:extLst>
          </p:cNvPr>
          <p:cNvSpPr/>
          <p:nvPr/>
        </p:nvSpPr>
        <p:spPr>
          <a:xfrm>
            <a:off x="6313932" y="3035554"/>
            <a:ext cx="4608000" cy="0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E7A818AB-B120-41D5-88A6-933AB9CAAE68}"/>
              </a:ext>
            </a:extLst>
          </p:cNvPr>
          <p:cNvSpPr txBox="1">
            <a:spLocks/>
          </p:cNvSpPr>
          <p:nvPr/>
        </p:nvSpPr>
        <p:spPr>
          <a:xfrm>
            <a:off x="5658678" y="3217631"/>
            <a:ext cx="6328336" cy="1778439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50000"/>
              </a:lnSpc>
              <a:buNone/>
            </a:pPr>
            <a:r>
              <a:rPr lang="es-ES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EN EL ENTORNO LABORAL</a:t>
            </a:r>
            <a:r>
              <a:rPr lang="es-ES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 FACTOR CLAVE PARA EL ÉXITO DE UNA ORGANIZACIÓN.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es-ES" sz="1800" i="1" spc="-25" dirty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cs typeface="Arial"/>
                <a:sym typeface="Wingdings" panose="05000000000000000000" pitchFamily="2" charset="2"/>
              </a:rPr>
              <a:t>TRABAJAR EN EQUIPO DE MANERA CONJUNTA Y ARMONIOSA RESULTADOS EFECTIVOS.</a:t>
            </a:r>
            <a:endParaRPr lang="es-ES" sz="1800" i="1" spc="-25" dirty="0">
              <a:solidFill>
                <a:schemeClr val="bg2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94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 descr="Manos de personas">
            <a:extLst>
              <a:ext uri="{FF2B5EF4-FFF2-40B4-BE49-F238E27FC236}">
                <a16:creationId xmlns:a16="http://schemas.microsoft.com/office/drawing/2014/main" id="{7D87B918-371C-4B31-9C7A-1D9A08C8A3B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0"/>
            <a:ext cx="12189600" cy="6856650"/>
          </a:xfrm>
        </p:spPr>
      </p:pic>
      <p:sp>
        <p:nvSpPr>
          <p:cNvPr id="8" name="objeto 3" descr="Rectángulo azul">
            <a:extLst>
              <a:ext uri="{FF2B5EF4-FFF2-40B4-BE49-F238E27FC236}">
                <a16:creationId xmlns:a16="http://schemas.microsoft.com/office/drawing/2014/main" id="{A277388B-76FD-44C4-B506-F8A157E57C65}"/>
              </a:ext>
            </a:extLst>
          </p:cNvPr>
          <p:cNvSpPr/>
          <p:nvPr/>
        </p:nvSpPr>
        <p:spPr>
          <a:xfrm>
            <a:off x="1200" y="0"/>
            <a:ext cx="121896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9" name="Elipse 8" descr="Óvalo beige">
            <a:extLst>
              <a:ext uri="{FF2B5EF4-FFF2-40B4-BE49-F238E27FC236}">
                <a16:creationId xmlns:a16="http://schemas.microsoft.com/office/drawing/2014/main" id="{1191A09B-8CB4-416A-B1F9-ABC3B476DE1F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D00B79-44BB-4D5F-B51D-2270A854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16" y="329956"/>
            <a:ext cx="10515600" cy="1325563"/>
          </a:xfrm>
        </p:spPr>
        <p:txBody>
          <a:bodyPr rtlCol="0"/>
          <a:lstStyle/>
          <a:p>
            <a:pPr rtl="0"/>
            <a:r>
              <a:rPr lang="es-ES" dirty="0">
                <a:solidFill>
                  <a:schemeClr val="bg1"/>
                </a:solidFill>
              </a:rPr>
              <a:t>COORDINACIÓN DE GRUPOS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F3C1EE-D9A0-406A-9A3A-75C82527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smtClean="0"/>
              <a:t>3</a:t>
            </a:fld>
            <a:endParaRPr lang="es-ES" dirty="0"/>
          </a:p>
        </p:txBody>
      </p:sp>
      <p:graphicFrame>
        <p:nvGraphicFramePr>
          <p:cNvPr id="13" name="Marcador de contenido 12" descr="Tabla">
            <a:extLst>
              <a:ext uri="{FF2B5EF4-FFF2-40B4-BE49-F238E27FC236}">
                <a16:creationId xmlns:a16="http://schemas.microsoft.com/office/drawing/2014/main" id="{1D6AB21B-0AB3-44DD-AD8E-D2EDD77DEA42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4324742"/>
              </p:ext>
            </p:extLst>
          </p:nvPr>
        </p:nvGraphicFramePr>
        <p:xfrm>
          <a:off x="219206" y="1816554"/>
          <a:ext cx="11753587" cy="2146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861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2590255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2150283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  <a:gridCol w="2406594">
                  <a:extLst>
                    <a:ext uri="{9D8B030D-6E8A-4147-A177-3AD203B41FA5}">
                      <a16:colId xmlns:a16="http://schemas.microsoft.com/office/drawing/2014/main" val="3312468757"/>
                    </a:ext>
                  </a:extLst>
                </a:gridCol>
                <a:gridCol w="2406594">
                  <a:extLst>
                    <a:ext uri="{9D8B030D-6E8A-4147-A177-3AD203B41FA5}">
                      <a16:colId xmlns:a16="http://schemas.microsoft.com/office/drawing/2014/main" val="388103177"/>
                    </a:ext>
                  </a:extLst>
                </a:gridCol>
              </a:tblGrid>
              <a:tr h="783197">
                <a:tc>
                  <a:txBody>
                    <a:bodyPr/>
                    <a:lstStyle/>
                    <a:p>
                      <a:pPr algn="ctr" rtl="0"/>
                      <a:r>
                        <a:rPr lang="es" sz="2400" b="1" noProof="0" dirty="0">
                          <a:solidFill>
                            <a:schemeClr val="accent1"/>
                          </a:solidFill>
                          <a:latin typeface="+mj-lt"/>
                        </a:rPr>
                        <a:t>METAS 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2000" b="1" noProof="0" dirty="0">
                          <a:solidFill>
                            <a:schemeClr val="accent1"/>
                          </a:solidFill>
                          <a:latin typeface="+mj-lt"/>
                        </a:rPr>
                        <a:t>COMUNICACIÓN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2400" b="1" noProof="0" dirty="0">
                          <a:solidFill>
                            <a:schemeClr val="accent1"/>
                          </a:solidFill>
                          <a:latin typeface="+mj-lt"/>
                        </a:rPr>
                        <a:t>ROLES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2400" b="1" noProof="0" dirty="0">
                          <a:solidFill>
                            <a:schemeClr val="accent1"/>
                          </a:solidFill>
                          <a:latin typeface="+mj-lt"/>
                        </a:rPr>
                        <a:t>AMBIENTE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2400" b="1" noProof="0" dirty="0">
                          <a:solidFill>
                            <a:schemeClr val="accent1"/>
                          </a:solidFill>
                          <a:latin typeface="+mj-lt"/>
                        </a:rPr>
                        <a:t>EVALUACIÓN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8120738"/>
                  </a:ext>
                </a:extLst>
              </a:tr>
              <a:tr h="13632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800" i="1" kern="1200" spc="-25" noProof="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QUÉ SE QUIERE LOGRAR?</a:t>
                      </a:r>
                      <a:endParaRPr lang="en-US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800" b="0" i="1" u="none" strike="noStrike" kern="1200" cap="none" spc="-25" normalizeH="0" noProof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ABIERTA Y EFECTIVA</a:t>
                      </a:r>
                      <a:endParaRPr lang="en-US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spc="-25" noProof="0" dirty="0" err="1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ea typeface="+mn-ea"/>
                          <a:cs typeface="Arial"/>
                        </a:rPr>
                        <a:t>RESPONSABILIDADES</a:t>
                      </a:r>
                      <a:endParaRPr lang="en-US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600" b="0" i="1" u="none" strike="noStrike" kern="1200" cap="none" spc="-25" normalizeH="0" noProof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CONFIANZA</a:t>
                      </a:r>
                      <a:endParaRPr lang="en-US" sz="16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1800" b="0" i="1" u="none" strike="noStrike" kern="1200" cap="none" spc="-25" normalizeH="0" noProof="0" dirty="0">
                          <a:ln>
                            <a:noFill/>
                          </a:ln>
                          <a:solidFill>
                            <a:srgbClr val="64B2C1">
                              <a:lumMod val="20000"/>
                              <a:lumOff val="80000"/>
                            </a:srgbClr>
                          </a:solidFill>
                          <a:effectLst/>
                          <a:uLnTx/>
                          <a:uFillTx/>
                          <a:latin typeface="Arial "/>
                          <a:ea typeface="+mn-ea"/>
                          <a:cs typeface="Arial"/>
                        </a:rPr>
                        <a:t>AJUSTE DE METAS</a:t>
                      </a:r>
                      <a:endParaRPr lang="en-US" sz="1800" i="1" kern="1200" spc="-2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5001753"/>
                  </a:ext>
                </a:extLst>
              </a:tr>
            </a:tbl>
          </a:graphicData>
        </a:graphic>
      </p:graphicFrame>
      <p:sp>
        <p:nvSpPr>
          <p:cNvPr id="11" name="objeto 5" descr="Rectángulo beige">
            <a:extLst>
              <a:ext uri="{FF2B5EF4-FFF2-40B4-BE49-F238E27FC236}">
                <a16:creationId xmlns:a16="http://schemas.microsoft.com/office/drawing/2014/main" id="{B07BA1F9-2C19-4C07-B29B-18B9FBCC4755}"/>
              </a:ext>
            </a:extLst>
          </p:cNvPr>
          <p:cNvSpPr/>
          <p:nvPr/>
        </p:nvSpPr>
        <p:spPr>
          <a:xfrm>
            <a:off x="915637" y="1309144"/>
            <a:ext cx="6768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cxnSp>
        <p:nvCxnSpPr>
          <p:cNvPr id="10" name="Conector recto 9" descr="Línea">
            <a:extLst>
              <a:ext uri="{FF2B5EF4-FFF2-40B4-BE49-F238E27FC236}">
                <a16:creationId xmlns:a16="http://schemas.microsoft.com/office/drawing/2014/main" id="{4C3F4FC5-0C01-4592-9483-D476EA2BDF93}"/>
              </a:ext>
            </a:extLst>
          </p:cNvPr>
          <p:cNvCxnSpPr/>
          <p:nvPr/>
        </p:nvCxnSpPr>
        <p:spPr>
          <a:xfrm>
            <a:off x="6096000" y="4131883"/>
            <a:ext cx="0" cy="396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470199D-DDAE-4D88-9F00-88EB8E080218}"/>
              </a:ext>
            </a:extLst>
          </p:cNvPr>
          <p:cNvSpPr/>
          <p:nvPr/>
        </p:nvSpPr>
        <p:spPr>
          <a:xfrm>
            <a:off x="4583907" y="4744278"/>
            <a:ext cx="3024187" cy="66260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1055"/>
              </a:spcBef>
            </a:pPr>
            <a:r>
              <a:rPr lang="es-ES" sz="3000" dirty="0">
                <a:solidFill>
                  <a:schemeClr val="tx2"/>
                </a:solidFill>
                <a:latin typeface="+mj-lt"/>
              </a:rPr>
              <a:t>ÉXITO</a:t>
            </a:r>
          </a:p>
        </p:txBody>
      </p:sp>
    </p:spTree>
    <p:extLst>
      <p:ext uri="{BB962C8B-B14F-4D97-AF65-F5344CB8AC3E}">
        <p14:creationId xmlns:p14="http://schemas.microsoft.com/office/powerpoint/2010/main" val="226321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A8AF702-A859-4D49-823E-45570287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smtClean="0"/>
              <a:t>4</a:t>
            </a:fld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D5D9271-B659-4A45-8868-BAEC4EF7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10" y="361567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COORDINACIÓN DE GRUPOS</a:t>
            </a:r>
          </a:p>
        </p:txBody>
      </p:sp>
      <p:graphicFrame>
        <p:nvGraphicFramePr>
          <p:cNvPr id="13" name="Marcador de contenido 11" descr="Gráfico">
            <a:extLst>
              <a:ext uri="{FF2B5EF4-FFF2-40B4-BE49-F238E27FC236}">
                <a16:creationId xmlns:a16="http://schemas.microsoft.com/office/drawing/2014/main" id="{4965B496-2DD8-4644-BD32-C792562A4A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188896"/>
              </p:ext>
            </p:extLst>
          </p:nvPr>
        </p:nvGraphicFramePr>
        <p:xfrm>
          <a:off x="3381080" y="2053173"/>
          <a:ext cx="1481012" cy="116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objeto 27" descr="Rectángulo beige">
            <a:extLst>
              <a:ext uri="{FF2B5EF4-FFF2-40B4-BE49-F238E27FC236}">
                <a16:creationId xmlns:a16="http://schemas.microsoft.com/office/drawing/2014/main" id="{CE178D24-EC15-4677-8CE4-B6FAE887C7CE}"/>
              </a:ext>
            </a:extLst>
          </p:cNvPr>
          <p:cNvSpPr/>
          <p:nvPr/>
        </p:nvSpPr>
        <p:spPr>
          <a:xfrm flipV="1">
            <a:off x="941052" y="1283991"/>
            <a:ext cx="2901185" cy="4571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graphicFrame>
        <p:nvGraphicFramePr>
          <p:cNvPr id="33" name="Marcador de contenido 11" descr="Gráfico">
            <a:extLst>
              <a:ext uri="{FF2B5EF4-FFF2-40B4-BE49-F238E27FC236}">
                <a16:creationId xmlns:a16="http://schemas.microsoft.com/office/drawing/2014/main" id="{EE3F9CC5-DBA6-45F8-BEB5-9AABA54A80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382085"/>
              </p:ext>
            </p:extLst>
          </p:nvPr>
        </p:nvGraphicFramePr>
        <p:xfrm>
          <a:off x="9550508" y="2053173"/>
          <a:ext cx="1481012" cy="116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Conector recto 5" descr="Línea">
            <a:extLst>
              <a:ext uri="{FF2B5EF4-FFF2-40B4-BE49-F238E27FC236}">
                <a16:creationId xmlns:a16="http://schemas.microsoft.com/office/drawing/2014/main" id="{5C0E71B8-1D2B-4965-B2E2-9D9AD54201BD}"/>
              </a:ext>
            </a:extLst>
          </p:cNvPr>
          <p:cNvCxnSpPr>
            <a:cxnSpLocks/>
          </p:cNvCxnSpPr>
          <p:nvPr/>
        </p:nvCxnSpPr>
        <p:spPr>
          <a:xfrm>
            <a:off x="5035890" y="1844675"/>
            <a:ext cx="0" cy="1763713"/>
          </a:xfrm>
          <a:prstGeom prst="line">
            <a:avLst/>
          </a:prstGeom>
          <a:ln w="3175">
            <a:solidFill>
              <a:schemeClr val="bg2">
                <a:lumMod val="20000"/>
                <a:lumOff val="80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6024C83B-02C6-4653-83EA-E02CFD6CE01F}"/>
              </a:ext>
            </a:extLst>
          </p:cNvPr>
          <p:cNvSpPr txBox="1"/>
          <p:nvPr/>
        </p:nvSpPr>
        <p:spPr>
          <a:xfrm>
            <a:off x="838201" y="1642565"/>
            <a:ext cx="764319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000" dirty="0">
                <a:sym typeface="Wingdings" panose="05000000000000000000" pitchFamily="2" charset="2"/>
              </a:rPr>
              <a:t>METAS/OBJETIVOS</a:t>
            </a:r>
          </a:p>
        </p:txBody>
      </p:sp>
      <p:sp>
        <p:nvSpPr>
          <p:cNvPr id="40" name="Marcador de contenido 39">
            <a:extLst>
              <a:ext uri="{FF2B5EF4-FFF2-40B4-BE49-F238E27FC236}">
                <a16:creationId xmlns:a16="http://schemas.microsoft.com/office/drawing/2014/main" id="{67504F5A-F4E8-45B0-B55E-55C97F49D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1234" y="4221056"/>
            <a:ext cx="9838745" cy="231897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sz="2000" dirty="0">
                <a:solidFill>
                  <a:schemeClr val="tx1"/>
                </a:solidFill>
              </a:rPr>
              <a:t>COMUNICACIÓN</a:t>
            </a:r>
            <a:r>
              <a:rPr lang="es-MX" dirty="0">
                <a:solidFill>
                  <a:schemeClr val="tx1"/>
                </a:solidFill>
              </a:rPr>
              <a:t> </a:t>
            </a:r>
          </a:p>
          <a:p>
            <a:r>
              <a:rPr lang="es-MX" sz="2000" dirty="0">
                <a:solidFill>
                  <a:schemeClr val="tx1"/>
                </a:solidFill>
              </a:rPr>
              <a:t>Establecer canales;</a:t>
            </a:r>
          </a:p>
          <a:p>
            <a:r>
              <a:rPr lang="es-MX" sz="2000" dirty="0">
                <a:solidFill>
                  <a:schemeClr val="tx1"/>
                </a:solidFill>
              </a:rPr>
              <a:t>Participación activa;</a:t>
            </a:r>
          </a:p>
          <a:p>
            <a:r>
              <a:rPr lang="es-MX" sz="2000" dirty="0">
                <a:solidFill>
                  <a:schemeClr val="tx1"/>
                </a:solidFill>
              </a:rPr>
              <a:t>Escucha activa;</a:t>
            </a:r>
          </a:p>
          <a:p>
            <a:r>
              <a:rPr lang="es-MX" sz="2000" dirty="0">
                <a:solidFill>
                  <a:schemeClr val="tx1"/>
                </a:solidFill>
              </a:rPr>
              <a:t>Clara y concisa;</a:t>
            </a:r>
          </a:p>
          <a:p>
            <a:r>
              <a:rPr lang="es-MX" sz="2000" dirty="0">
                <a:solidFill>
                  <a:schemeClr val="tx1"/>
                </a:solidFill>
              </a:rPr>
              <a:t>Resolución de conflictos.</a:t>
            </a:r>
            <a:endParaRPr lang="es-AR" sz="2000" dirty="0">
              <a:solidFill>
                <a:schemeClr val="tx1"/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3C5522B-5CB2-4B64-9CF6-1F79BA291D08}"/>
              </a:ext>
            </a:extLst>
          </p:cNvPr>
          <p:cNvSpPr txBox="1"/>
          <p:nvPr/>
        </p:nvSpPr>
        <p:spPr>
          <a:xfrm>
            <a:off x="318053" y="1999986"/>
            <a:ext cx="960782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Definirlos;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Comunicarlos;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Establecer plazos;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Dividir metas;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Ajustarlas de manera periódica.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1447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 descr="Dos hombres miran un plan">
            <a:extLst>
              <a:ext uri="{FF2B5EF4-FFF2-40B4-BE49-F238E27FC236}">
                <a16:creationId xmlns:a16="http://schemas.microsoft.com/office/drawing/2014/main" id="{97D2A81D-F7D1-4144-9EC5-03531DC526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3" y="1"/>
            <a:ext cx="11277598" cy="6857999"/>
          </a:xfrm>
        </p:spPr>
      </p:pic>
      <p:sp>
        <p:nvSpPr>
          <p:cNvPr id="16" name="objeto 3" descr="Rectángulo beige">
            <a:extLst>
              <a:ext uri="{FF2B5EF4-FFF2-40B4-BE49-F238E27FC236}">
                <a16:creationId xmlns:a16="http://schemas.microsoft.com/office/drawing/2014/main" id="{C6CF32E2-A869-4259-A659-5EEE6BDA3B59}"/>
              </a:ext>
            </a:extLst>
          </p:cNvPr>
          <p:cNvSpPr/>
          <p:nvPr/>
        </p:nvSpPr>
        <p:spPr>
          <a:xfrm>
            <a:off x="579775" y="472492"/>
            <a:ext cx="4051368" cy="5913017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14" name="Elipse 13" descr="Óvalo beige">
            <a:extLst>
              <a:ext uri="{FF2B5EF4-FFF2-40B4-BE49-F238E27FC236}">
                <a16:creationId xmlns:a16="http://schemas.microsoft.com/office/drawing/2014/main" id="{B8809DE3-0F1D-442A-8935-B40AD580864B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2" name="objeto 6" descr="Rectángulo azul">
            <a:extLst>
              <a:ext uri="{FF2B5EF4-FFF2-40B4-BE49-F238E27FC236}">
                <a16:creationId xmlns:a16="http://schemas.microsoft.com/office/drawing/2014/main" id="{882E2F92-EB16-4B55-B49A-3C6AB7B2BF30}"/>
              </a:ext>
            </a:extLst>
          </p:cNvPr>
          <p:cNvSpPr/>
          <p:nvPr/>
        </p:nvSpPr>
        <p:spPr>
          <a:xfrm>
            <a:off x="911225" y="836613"/>
            <a:ext cx="5184775" cy="5184775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302303BC-9A39-470F-8733-A268BC16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23" y="1666150"/>
            <a:ext cx="4770591" cy="880502"/>
          </a:xfrm>
        </p:spPr>
        <p:txBody>
          <a:bodyPr rtlCol="0">
            <a:normAutofit/>
          </a:bodyPr>
          <a:lstStyle/>
          <a:p>
            <a:pPr rtl="0"/>
            <a:r>
              <a:rPr lang="es-ES" sz="2400" dirty="0">
                <a:solidFill>
                  <a:schemeClr val="bg1"/>
                </a:solidFill>
              </a:rPr>
              <a:t>ROLES Y RESPONSABILIDADES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C936ED-4D5A-4897-BFCD-65082B328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2476" y="2875186"/>
            <a:ext cx="4057961" cy="1431234"/>
          </a:xfrm>
        </p:spPr>
        <p:txBody>
          <a:bodyPr rtlCol="0"/>
          <a:lstStyle/>
          <a:p>
            <a:pPr rtl="0"/>
            <a:r>
              <a:rPr lang="es-ES" b="1" dirty="0"/>
              <a:t>Habilidades y fortalezas;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C2D5CA-E2DA-4224-B2BC-C872D2EF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smtClean="0"/>
              <a:t>5</a:t>
            </a:fld>
            <a:endParaRPr lang="es-ES" dirty="0"/>
          </a:p>
        </p:txBody>
      </p:sp>
      <p:pic>
        <p:nvPicPr>
          <p:cNvPr id="28" name="Marcador de posición de imagen 27" descr="Icono de comprobación">
            <a:extLst>
              <a:ext uri="{FF2B5EF4-FFF2-40B4-BE49-F238E27FC236}">
                <a16:creationId xmlns:a16="http://schemas.microsoft.com/office/drawing/2014/main" id="{3CDD98F8-113E-4FB2-A33D-039AFCD9C22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2708434"/>
            <a:ext cx="720000" cy="720000"/>
          </a:xfrm>
        </p:spPr>
      </p:pic>
      <p:pic>
        <p:nvPicPr>
          <p:cNvPr id="30" name="Marcador de posición de imagen 29" descr="Icono de comprobación">
            <a:extLst>
              <a:ext uri="{FF2B5EF4-FFF2-40B4-BE49-F238E27FC236}">
                <a16:creationId xmlns:a16="http://schemas.microsoft.com/office/drawing/2014/main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3483770"/>
            <a:ext cx="720000" cy="719999"/>
          </a:xfrm>
        </p:spPr>
      </p:pic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3A22FC4-1B49-46F9-A55E-33AACF2DEBBB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072475" y="3638054"/>
            <a:ext cx="4057961" cy="472239"/>
          </a:xfrm>
        </p:spPr>
        <p:txBody>
          <a:bodyPr rtlCol="0">
            <a:normAutofit/>
          </a:bodyPr>
          <a:lstStyle/>
          <a:p>
            <a:pPr rtl="0"/>
            <a:r>
              <a:rPr lang="es-ES" b="1" dirty="0"/>
              <a:t>Responsabilidades específicas;</a:t>
            </a:r>
          </a:p>
          <a:p>
            <a:pPr rtl="0"/>
            <a:endParaRPr lang="es-ES" b="1" dirty="0"/>
          </a:p>
        </p:txBody>
      </p:sp>
      <p:pic>
        <p:nvPicPr>
          <p:cNvPr id="32" name="Marcador de posición de imagen 31" descr="Icono de comprobación">
            <a:extLst>
              <a:ext uri="{FF2B5EF4-FFF2-40B4-BE49-F238E27FC236}">
                <a16:creationId xmlns:a16="http://schemas.microsoft.com/office/drawing/2014/main" id="{A80E0D18-9ED0-4449-BE73-35CBF01D1A4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4259105"/>
            <a:ext cx="720000" cy="719999"/>
          </a:xfrm>
        </p:spPr>
      </p:pic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53C06E93-5E4C-46CA-9FB4-1640A2DC1748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2072475" y="4433825"/>
            <a:ext cx="4057961" cy="402241"/>
          </a:xfrm>
        </p:spPr>
        <p:txBody>
          <a:bodyPr rtlCol="0">
            <a:normAutofit/>
          </a:bodyPr>
          <a:lstStyle/>
          <a:p>
            <a:pPr rtl="0"/>
            <a:r>
              <a:rPr lang="es-ES" b="1" dirty="0"/>
              <a:t>Colaboración y apoyo;</a:t>
            </a:r>
          </a:p>
        </p:txBody>
      </p:sp>
      <p:sp>
        <p:nvSpPr>
          <p:cNvPr id="15" name="objeto 27" descr="Rectángulo beige">
            <a:extLst>
              <a:ext uri="{FF2B5EF4-FFF2-40B4-BE49-F238E27FC236}">
                <a16:creationId xmlns:a16="http://schemas.microsoft.com/office/drawing/2014/main" id="{C5B67D68-F2A3-48A2-B2A0-C9DF8BA55D80}"/>
              </a:ext>
            </a:extLst>
          </p:cNvPr>
          <p:cNvSpPr/>
          <p:nvPr/>
        </p:nvSpPr>
        <p:spPr>
          <a:xfrm flipV="1">
            <a:off x="1473385" y="2395266"/>
            <a:ext cx="2268000" cy="7548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403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4140CF4-2DAA-4239-BB77-274BDD82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smtClean="0"/>
              <a:t>6</a:t>
            </a:fld>
            <a:endParaRPr lang="es-ES" dirty="0"/>
          </a:p>
        </p:txBody>
      </p:sp>
      <p:pic>
        <p:nvPicPr>
          <p:cNvPr id="4" name="Marcador de posición de imagen 11" descr="Dos hombres cerca de un portátil ">
            <a:extLst>
              <a:ext uri="{FF2B5EF4-FFF2-40B4-BE49-F238E27FC236}">
                <a16:creationId xmlns:a16="http://schemas.microsoft.com/office/drawing/2014/main" id="{509FA566-1699-4388-B44C-C3EE5EC05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2"/>
            <a:ext cx="6256751" cy="6857998"/>
          </a:xfrm>
          <a:prstGeom prst="rect">
            <a:avLst/>
          </a:prstGeom>
        </p:spPr>
      </p:pic>
      <p:sp>
        <p:nvSpPr>
          <p:cNvPr id="5" name="objeto 3" descr="Rectángulo beige">
            <a:extLst>
              <a:ext uri="{FF2B5EF4-FFF2-40B4-BE49-F238E27FC236}">
                <a16:creationId xmlns:a16="http://schemas.microsoft.com/office/drawing/2014/main" id="{857A0168-DBD5-47D4-A751-3B39262D8254}"/>
              </a:ext>
            </a:extLst>
          </p:cNvPr>
          <p:cNvSpPr/>
          <p:nvPr/>
        </p:nvSpPr>
        <p:spPr>
          <a:xfrm>
            <a:off x="8355283" y="836613"/>
            <a:ext cx="3307960" cy="5184775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6" name="objeto 6" descr="Rectángulo azul">
            <a:extLst>
              <a:ext uri="{FF2B5EF4-FFF2-40B4-BE49-F238E27FC236}">
                <a16:creationId xmlns:a16="http://schemas.microsoft.com/office/drawing/2014/main" id="{7F009843-AFA3-44E8-B7D5-3F39B363C92E}"/>
              </a:ext>
            </a:extLst>
          </p:cNvPr>
          <p:cNvSpPr/>
          <p:nvPr/>
        </p:nvSpPr>
        <p:spPr>
          <a:xfrm>
            <a:off x="6226175" y="1"/>
            <a:ext cx="5056205" cy="6857999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FC6730AE-386B-426F-9F29-221DCC5F714D}"/>
              </a:ext>
            </a:extLst>
          </p:cNvPr>
          <p:cNvSpPr txBox="1">
            <a:spLocks/>
          </p:cNvSpPr>
          <p:nvPr/>
        </p:nvSpPr>
        <p:spPr>
          <a:xfrm>
            <a:off x="7472818" y="2860146"/>
            <a:ext cx="2981822" cy="749753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-E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Espíritu de equipo; normas claras;</a:t>
            </a:r>
          </a:p>
          <a:p>
            <a:pPr marL="0" indent="0" rtl="0">
              <a:buNone/>
            </a:pPr>
            <a:endParaRPr lang="es-ES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Marcador de posición de imagen 27" descr="Marca de verificación">
            <a:extLst>
              <a:ext uri="{FF2B5EF4-FFF2-40B4-BE49-F238E27FC236}">
                <a16:creationId xmlns:a16="http://schemas.microsoft.com/office/drawing/2014/main" id="{9FC370A7-FF9A-42B0-9C14-95C57A9BC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0067" y="2803684"/>
            <a:ext cx="720000" cy="720000"/>
          </a:xfrm>
          <a:prstGeom prst="rect">
            <a:avLst/>
          </a:prstGeom>
        </p:spPr>
      </p:pic>
      <p:pic>
        <p:nvPicPr>
          <p:cNvPr id="10" name="Marcador de posición de imagen 29" descr="Marca de verificación">
            <a:extLst>
              <a:ext uri="{FF2B5EF4-FFF2-40B4-BE49-F238E27FC236}">
                <a16:creationId xmlns:a16="http://schemas.microsoft.com/office/drawing/2014/main" id="{1630545B-ED3D-48DD-8CD5-CB200AA2D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0067" y="3693320"/>
            <a:ext cx="720000" cy="719999"/>
          </a:xfrm>
          <a:prstGeom prst="rect">
            <a:avLst/>
          </a:prstGeom>
        </p:spPr>
      </p:pic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186A1D66-9F36-434B-9677-0FE61760AB97}"/>
              </a:ext>
            </a:extLst>
          </p:cNvPr>
          <p:cNvSpPr txBox="1">
            <a:spLocks/>
          </p:cNvSpPr>
          <p:nvPr/>
        </p:nvSpPr>
        <p:spPr>
          <a:xfrm>
            <a:off x="7472817" y="3794464"/>
            <a:ext cx="3307960" cy="740184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-E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Metas y objetivos comunes;</a:t>
            </a:r>
          </a:p>
        </p:txBody>
      </p:sp>
      <p:pic>
        <p:nvPicPr>
          <p:cNvPr id="12" name="Marcador de posición de imagen 31" descr="Marca de verificación">
            <a:extLst>
              <a:ext uri="{FF2B5EF4-FFF2-40B4-BE49-F238E27FC236}">
                <a16:creationId xmlns:a16="http://schemas.microsoft.com/office/drawing/2014/main" id="{33C53E5C-0A10-46F8-9546-AB2C67545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0067" y="4621055"/>
            <a:ext cx="720000" cy="719999"/>
          </a:xfrm>
          <a:prstGeom prst="rect">
            <a:avLst/>
          </a:prstGeom>
        </p:spPr>
      </p:pic>
      <p:sp>
        <p:nvSpPr>
          <p:cNvPr id="13" name="Marcador de texto 19">
            <a:extLst>
              <a:ext uri="{FF2B5EF4-FFF2-40B4-BE49-F238E27FC236}">
                <a16:creationId xmlns:a16="http://schemas.microsoft.com/office/drawing/2014/main" id="{8744334E-DF9D-4600-8180-292072510183}"/>
              </a:ext>
            </a:extLst>
          </p:cNvPr>
          <p:cNvSpPr txBox="1">
            <a:spLocks/>
          </p:cNvSpPr>
          <p:nvPr/>
        </p:nvSpPr>
        <p:spPr>
          <a:xfrm>
            <a:off x="7472816" y="4704536"/>
            <a:ext cx="3098931" cy="10929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-E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Canales abiertos;</a:t>
            </a:r>
          </a:p>
          <a:p>
            <a:pPr marL="0" indent="0" rtl="0">
              <a:buNone/>
            </a:pPr>
            <a:r>
              <a:rPr lang="es-E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Reconocimientos.</a:t>
            </a:r>
          </a:p>
        </p:txBody>
      </p:sp>
      <p:sp>
        <p:nvSpPr>
          <p:cNvPr id="14" name="objeto 27" descr="Rectángulo beige">
            <a:extLst>
              <a:ext uri="{FF2B5EF4-FFF2-40B4-BE49-F238E27FC236}">
                <a16:creationId xmlns:a16="http://schemas.microsoft.com/office/drawing/2014/main" id="{7F820741-8871-4D59-8ED1-466FEFD2AF94}"/>
              </a:ext>
            </a:extLst>
          </p:cNvPr>
          <p:cNvSpPr/>
          <p:nvPr/>
        </p:nvSpPr>
        <p:spPr>
          <a:xfrm flipV="1">
            <a:off x="6892776" y="2384428"/>
            <a:ext cx="3384000" cy="7548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668119-9603-4701-8EEC-F2E48B80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354" y="1279525"/>
            <a:ext cx="4421229" cy="1325563"/>
          </a:xfrm>
        </p:spPr>
        <p:txBody>
          <a:bodyPr rtlCol="0">
            <a:normAutofit/>
          </a:bodyPr>
          <a:lstStyle/>
          <a:p>
            <a:pPr rtl="0"/>
            <a:r>
              <a:rPr lang="es-ES" sz="2800" dirty="0">
                <a:solidFill>
                  <a:schemeClr val="bg1"/>
                </a:solidFill>
              </a:rPr>
              <a:t>TRABAJO EN EQUIPO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29896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Marcador de posición de imagen 32" descr="Apretón de manos">
            <a:extLst>
              <a:ext uri="{FF2B5EF4-FFF2-40B4-BE49-F238E27FC236}">
                <a16:creationId xmlns:a16="http://schemas.microsoft.com/office/drawing/2014/main" id="{2F5DB649-A4D3-4E21-BA31-0C84C9B360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/>
          <a:stretch/>
        </p:blipFill>
        <p:spPr>
          <a:xfrm>
            <a:off x="1200" y="3115388"/>
            <a:ext cx="12189600" cy="3743586"/>
          </a:xfrm>
        </p:spPr>
      </p:pic>
      <p:sp>
        <p:nvSpPr>
          <p:cNvPr id="12" name="objeto 3" descr="Rectángulo azul">
            <a:extLst>
              <a:ext uri="{FF2B5EF4-FFF2-40B4-BE49-F238E27FC236}">
                <a16:creationId xmlns:a16="http://schemas.microsoft.com/office/drawing/2014/main" id="{CDEEA71D-C3B3-45BB-A776-D17D92A58127}"/>
              </a:ext>
            </a:extLst>
          </p:cNvPr>
          <p:cNvSpPr/>
          <p:nvPr/>
        </p:nvSpPr>
        <p:spPr>
          <a:xfrm>
            <a:off x="1200" y="3115389"/>
            <a:ext cx="12189600" cy="3742611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13" name="Elipse 12" descr="Óvalo beige">
            <a:extLst>
              <a:ext uri="{FF2B5EF4-FFF2-40B4-BE49-F238E27FC236}">
                <a16:creationId xmlns:a16="http://schemas.microsoft.com/office/drawing/2014/main" id="{F336552F-CA64-452F-9BD8-01334388BFF5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9ADB42F-AE48-4323-897F-DB5A083B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64" y="361648"/>
            <a:ext cx="10515600" cy="1325563"/>
          </a:xfrm>
        </p:spPr>
        <p:txBody>
          <a:bodyPr rtlCol="0"/>
          <a:lstStyle/>
          <a:p>
            <a:pPr rtl="0"/>
            <a:r>
              <a:rPr lang="es-ES" dirty="0"/>
              <a:t>COORDINACIÓN DE GRUPOS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3C1E99-672F-46AE-BB08-DD22B0928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949" y="2130341"/>
            <a:ext cx="3789362" cy="823912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AMBIENTE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DEAD4F2-C5CC-44E9-A092-76413D5CA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373" y="3434047"/>
            <a:ext cx="3132000" cy="2755616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s-ES" i="1" dirty="0">
                <a:solidFill>
                  <a:srgbClr val="FFFFFF"/>
                </a:solidFill>
                <a:cs typeface="Arial"/>
              </a:rPr>
              <a:t>Confianza;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s-ES" i="1" dirty="0">
                <a:solidFill>
                  <a:srgbClr val="FFFFFF"/>
                </a:solidFill>
                <a:cs typeface="Arial"/>
              </a:rPr>
              <a:t>Respeto mutuo;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s-ES" i="1" dirty="0">
                <a:solidFill>
                  <a:srgbClr val="FFFFFF"/>
                </a:solidFill>
                <a:cs typeface="Arial"/>
              </a:rPr>
              <a:t>Tratar a todos por igual;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s-ES" i="1" dirty="0">
                <a:solidFill>
                  <a:srgbClr val="FFFFFF"/>
                </a:solidFill>
                <a:cs typeface="Arial"/>
              </a:rPr>
              <a:t>Promover diversidad e inclusión;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s-ES" i="1" dirty="0">
                <a:solidFill>
                  <a:srgbClr val="FFFFFF"/>
                </a:solidFill>
                <a:cs typeface="Arial"/>
              </a:rPr>
              <a:t>Conflictos de manera constructiva;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endParaRPr lang="es-ES" i="1" dirty="0">
              <a:solidFill>
                <a:srgbClr val="FFFFFF"/>
              </a:solidFill>
              <a:cs typeface="Arial"/>
            </a:endParaRPr>
          </a:p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endParaRPr lang="es-ES" i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8A73375-FA03-4191-8AD5-B40CD9B59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21426" y="2130341"/>
            <a:ext cx="3988904" cy="823912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TOMA DE DECISIONES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E0C6FDF-5982-4E37-B65D-F7B05D0FF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3711" y="3434047"/>
            <a:ext cx="3361615" cy="3105980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s-ES" i="1" dirty="0">
                <a:solidFill>
                  <a:srgbClr val="FFFFFF"/>
                </a:solidFill>
                <a:cs typeface="Arial"/>
              </a:rPr>
              <a:t>Establecer un proceso de la toma.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s-ES" i="1" dirty="0">
                <a:solidFill>
                  <a:srgbClr val="FFFFFF"/>
                </a:solidFill>
                <a:cs typeface="Arial"/>
              </a:rPr>
              <a:t>Definir roles y </a:t>
            </a:r>
            <a:r>
              <a:rPr lang="es-ES" i="1" dirty="0" err="1">
                <a:solidFill>
                  <a:srgbClr val="FFFFFF"/>
                </a:solidFill>
                <a:cs typeface="Arial"/>
              </a:rPr>
              <a:t>resp</a:t>
            </a:r>
            <a:r>
              <a:rPr lang="es-ES" i="1" dirty="0">
                <a:solidFill>
                  <a:srgbClr val="FFFFFF"/>
                </a:solidFill>
                <a:cs typeface="Arial"/>
              </a:rPr>
              <a:t>.;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s-ES" i="1" dirty="0">
                <a:solidFill>
                  <a:srgbClr val="FFFFFF"/>
                </a:solidFill>
                <a:cs typeface="Arial"/>
              </a:rPr>
              <a:t>Recopilar y analizar información;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s-ES" i="1" dirty="0">
                <a:solidFill>
                  <a:srgbClr val="FFFFFF"/>
                </a:solidFill>
                <a:cs typeface="Arial"/>
              </a:rPr>
              <a:t>Debates constructivos;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s-ES" i="1" dirty="0">
                <a:solidFill>
                  <a:srgbClr val="FFFFFF"/>
                </a:solidFill>
                <a:cs typeface="Arial"/>
              </a:rPr>
              <a:t>Consensos;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endParaRPr lang="es-ES" i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68F7FB6B-EAC9-40F7-9522-61A8D53E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smtClean="0"/>
              <a:t>7</a:t>
            </a:fld>
            <a:endParaRPr lang="es-ES" dirty="0"/>
          </a:p>
        </p:txBody>
      </p:sp>
      <p:sp>
        <p:nvSpPr>
          <p:cNvPr id="9" name="objeto 5" descr="Rectángulo beige">
            <a:extLst>
              <a:ext uri="{FF2B5EF4-FFF2-40B4-BE49-F238E27FC236}">
                <a16:creationId xmlns:a16="http://schemas.microsoft.com/office/drawing/2014/main" id="{890F7762-BD37-4D33-9F80-1DA07B5E172E}"/>
              </a:ext>
            </a:extLst>
          </p:cNvPr>
          <p:cNvSpPr/>
          <p:nvPr/>
        </p:nvSpPr>
        <p:spPr>
          <a:xfrm>
            <a:off x="915637" y="1337103"/>
            <a:ext cx="4752000" cy="0"/>
          </a:xfrm>
          <a:custGeom>
            <a:avLst/>
            <a:gdLst/>
            <a:ahLst/>
            <a:cxnLst/>
            <a:rect l="l" t="t" r="r" b="b"/>
            <a:pathLst>
              <a:path w="3931920">
                <a:moveTo>
                  <a:pt x="0" y="0"/>
                </a:moveTo>
                <a:lnTo>
                  <a:pt x="3931920" y="0"/>
                </a:lnTo>
              </a:path>
            </a:pathLst>
          </a:custGeom>
          <a:ln w="54864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A93FB3A3-CCE4-43B1-B396-B8819D20B354}"/>
              </a:ext>
            </a:extLst>
          </p:cNvPr>
          <p:cNvSpPr txBox="1">
            <a:spLocks/>
          </p:cNvSpPr>
          <p:nvPr/>
        </p:nvSpPr>
        <p:spPr>
          <a:xfrm>
            <a:off x="8552751" y="2449894"/>
            <a:ext cx="3519978" cy="6645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dirty="0"/>
              <a:t>INNOVACIÓN Y CREATIVIDAD</a:t>
            </a:r>
          </a:p>
        </p:txBody>
      </p:sp>
      <p:sp>
        <p:nvSpPr>
          <p:cNvPr id="15" name="Marcador de contenido 6">
            <a:extLst>
              <a:ext uri="{FF2B5EF4-FFF2-40B4-BE49-F238E27FC236}">
                <a16:creationId xmlns:a16="http://schemas.microsoft.com/office/drawing/2014/main" id="{17423A2D-9BA5-4783-9D7D-85F493300696}"/>
              </a:ext>
            </a:extLst>
          </p:cNvPr>
          <p:cNvSpPr txBox="1">
            <a:spLocks/>
          </p:cNvSpPr>
          <p:nvPr/>
        </p:nvSpPr>
        <p:spPr>
          <a:xfrm>
            <a:off x="8552751" y="3436890"/>
            <a:ext cx="3132000" cy="275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s-ES" i="1" dirty="0">
                <a:solidFill>
                  <a:srgbClr val="FFFFFF"/>
                </a:solidFill>
                <a:cs typeface="Arial"/>
              </a:rPr>
              <a:t>Estimular la creatividad;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s-ES" i="1" dirty="0">
                <a:solidFill>
                  <a:srgbClr val="FFFFFF"/>
                </a:solidFill>
                <a:cs typeface="Arial"/>
              </a:rPr>
              <a:t>Ofrecer incentivos;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s-ES" i="1" dirty="0">
                <a:solidFill>
                  <a:srgbClr val="FFFFFF"/>
                </a:solidFill>
                <a:cs typeface="Arial"/>
              </a:rPr>
              <a:t>Promover intercambio de ideas;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s-ES" i="1" dirty="0">
                <a:solidFill>
                  <a:srgbClr val="FFFFFF"/>
                </a:solidFill>
                <a:cs typeface="Arial"/>
              </a:rPr>
              <a:t>Experimentar nuevas ideas;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s-ES" i="1" dirty="0">
                <a:solidFill>
                  <a:srgbClr val="FFFFFF"/>
                </a:solidFill>
                <a:cs typeface="Arial"/>
              </a:rPr>
              <a:t>Evalúa y aprende de los resultados;</a:t>
            </a:r>
          </a:p>
          <a:p>
            <a:pPr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endParaRPr lang="es-ES" i="1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701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C750891-B331-46E3-89A1-0996C367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CG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EC5A228-0BB3-460B-97CB-3667DC43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smtClean="0"/>
              <a:t>8</a:t>
            </a:fld>
            <a:endParaRPr lang="es-ES" dirty="0"/>
          </a:p>
        </p:txBody>
      </p:sp>
      <p:sp>
        <p:nvSpPr>
          <p:cNvPr id="6" name="objeto 18" descr="Rectángulo beige">
            <a:extLst>
              <a:ext uri="{FF2B5EF4-FFF2-40B4-BE49-F238E27FC236}">
                <a16:creationId xmlns:a16="http://schemas.microsoft.com/office/drawing/2014/main" id="{31A1F953-41C3-4B9E-9EA3-26087E184E71}"/>
              </a:ext>
            </a:extLst>
          </p:cNvPr>
          <p:cNvSpPr/>
          <p:nvPr/>
        </p:nvSpPr>
        <p:spPr>
          <a:xfrm>
            <a:off x="942534" y="1337303"/>
            <a:ext cx="4757225" cy="45719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graphicFrame>
        <p:nvGraphicFramePr>
          <p:cNvPr id="9" name="Marcador de contenido 7">
            <a:extLst>
              <a:ext uri="{FF2B5EF4-FFF2-40B4-BE49-F238E27FC236}">
                <a16:creationId xmlns:a16="http://schemas.microsoft.com/office/drawing/2014/main" id="{7CEA469E-1569-405A-8AC4-983D41DB66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702057"/>
              </p:ext>
            </p:extLst>
          </p:nvPr>
        </p:nvGraphicFramePr>
        <p:xfrm>
          <a:off x="838199" y="1690685"/>
          <a:ext cx="10359887" cy="3007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0746">
                  <a:extLst>
                    <a:ext uri="{9D8B030D-6E8A-4147-A177-3AD203B41FA5}">
                      <a16:colId xmlns:a16="http://schemas.microsoft.com/office/drawing/2014/main" val="2120316286"/>
                    </a:ext>
                  </a:extLst>
                </a:gridCol>
                <a:gridCol w="27891">
                  <a:extLst>
                    <a:ext uri="{9D8B030D-6E8A-4147-A177-3AD203B41FA5}">
                      <a16:colId xmlns:a16="http://schemas.microsoft.com/office/drawing/2014/main" val="3254578854"/>
                    </a:ext>
                  </a:extLst>
                </a:gridCol>
                <a:gridCol w="4425021">
                  <a:extLst>
                    <a:ext uri="{9D8B030D-6E8A-4147-A177-3AD203B41FA5}">
                      <a16:colId xmlns:a16="http://schemas.microsoft.com/office/drawing/2014/main" val="2480324120"/>
                    </a:ext>
                  </a:extLst>
                </a:gridCol>
                <a:gridCol w="206229">
                  <a:extLst>
                    <a:ext uri="{9D8B030D-6E8A-4147-A177-3AD203B41FA5}">
                      <a16:colId xmlns:a16="http://schemas.microsoft.com/office/drawing/2014/main" val="3000376450"/>
                    </a:ext>
                  </a:extLst>
                </a:gridCol>
              </a:tblGrid>
              <a:tr h="751968">
                <a:tc>
                  <a:txBody>
                    <a:bodyPr/>
                    <a:lstStyle/>
                    <a:p>
                      <a:pPr marL="227965" algn="ctr" rtl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s-ES" sz="1800" noProof="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+mn-lt"/>
                          <a:cs typeface="Arial"/>
                        </a:rPr>
                        <a:t>MONITOREO Y EVALUACIÓN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50520" rtl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lang="es-ES" sz="1400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63220" rtl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lang="es-ES" sz="1400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67665" rtl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lang="es-ES" sz="1400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4278"/>
                  </a:ext>
                </a:extLst>
              </a:tr>
              <a:tr h="751968">
                <a:tc>
                  <a:txBody>
                    <a:bodyPr/>
                    <a:lstStyle/>
                    <a:p>
                      <a:pPr marL="513715" indent="-285750" rtl="0">
                        <a:lnSpc>
                          <a:spcPct val="100000"/>
                        </a:lnSpc>
                        <a:spcBef>
                          <a:spcPts val="41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sz="1600" spc="-30" noProof="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Establecer indicadores de progreso;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520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8970" indent="-285750" rtl="0">
                        <a:lnSpc>
                          <a:spcPct val="100000"/>
                        </a:lnSpc>
                        <a:spcBef>
                          <a:spcPts val="41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sz="1600" noProof="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Identificar y solucionar desafíos.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7665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273019"/>
                  </a:ext>
                </a:extLst>
              </a:tr>
              <a:tr h="751968">
                <a:tc>
                  <a:txBody>
                    <a:bodyPr/>
                    <a:lstStyle/>
                    <a:p>
                      <a:pPr marL="513715" indent="-285750" rtl="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sz="1600" noProof="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Seguimiento y evaluación individual y colectivo;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48970" indent="-285750" rtl="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sz="1600" noProof="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Resolver conflictos de manera constructiva.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928045"/>
                  </a:ext>
                </a:extLst>
              </a:tr>
              <a:tr h="751968">
                <a:tc>
                  <a:txBody>
                    <a:bodyPr/>
                    <a:lstStyle/>
                    <a:p>
                      <a:pPr marL="513715" indent="-285750" rtl="0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s-ES" sz="1600" noProof="0" dirty="0">
                          <a:solidFill>
                            <a:schemeClr val="tx1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Ajustar estrategias según necesidad.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50520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3220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7665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066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73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6" descr="Hombre hablando por teléfono">
            <a:extLst>
              <a:ext uri="{FF2B5EF4-FFF2-40B4-BE49-F238E27FC236}">
                <a16:creationId xmlns:a16="http://schemas.microsoft.com/office/drawing/2014/main" id="{EA4A3639-F9B9-4B3D-896B-128B8F77F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objeto 3" descr="Rectángulo azul">
            <a:extLst>
              <a:ext uri="{FF2B5EF4-FFF2-40B4-BE49-F238E27FC236}">
                <a16:creationId xmlns:a16="http://schemas.microsoft.com/office/drawing/2014/main" id="{3544D2CA-9A07-47BD-B1E4-88366F5FCD45}"/>
              </a:ext>
            </a:extLst>
          </p:cNvPr>
          <p:cNvSpPr/>
          <p:nvPr/>
        </p:nvSpPr>
        <p:spPr>
          <a:xfrm>
            <a:off x="1200" y="0"/>
            <a:ext cx="121908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6" name="Elipse 5" descr="Óvalo beige">
            <a:extLst>
              <a:ext uri="{FF2B5EF4-FFF2-40B4-BE49-F238E27FC236}">
                <a16:creationId xmlns:a16="http://schemas.microsoft.com/office/drawing/2014/main" id="{7F1F7E6E-09DB-407E-9D0A-1AACE7719624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0AF24A-ACB5-4319-9371-B0D71908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02" y="566599"/>
            <a:ext cx="10515600" cy="1325563"/>
          </a:xfrm>
        </p:spPr>
        <p:txBody>
          <a:bodyPr rtlCol="0"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ALGUNAS TÉCNICAS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49181BA-BE91-4062-B6BE-B8C10EBD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s-ES" smtClean="0"/>
              <a:t>9</a:t>
            </a:fld>
            <a:endParaRPr lang="es-ES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59F17430-EB02-4E9E-9F5E-C086C9EB9A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196230"/>
              </p:ext>
            </p:extLst>
          </p:nvPr>
        </p:nvGraphicFramePr>
        <p:xfrm>
          <a:off x="583097" y="3787526"/>
          <a:ext cx="10615777" cy="2891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6982">
                  <a:extLst>
                    <a:ext uri="{9D8B030D-6E8A-4147-A177-3AD203B41FA5}">
                      <a16:colId xmlns:a16="http://schemas.microsoft.com/office/drawing/2014/main" val="2120316286"/>
                    </a:ext>
                  </a:extLst>
                </a:gridCol>
                <a:gridCol w="28351">
                  <a:extLst>
                    <a:ext uri="{9D8B030D-6E8A-4147-A177-3AD203B41FA5}">
                      <a16:colId xmlns:a16="http://schemas.microsoft.com/office/drawing/2014/main" val="3254578854"/>
                    </a:ext>
                  </a:extLst>
                </a:gridCol>
                <a:gridCol w="5202093">
                  <a:extLst>
                    <a:ext uri="{9D8B030D-6E8A-4147-A177-3AD203B41FA5}">
                      <a16:colId xmlns:a16="http://schemas.microsoft.com/office/drawing/2014/main" val="2480324120"/>
                    </a:ext>
                  </a:extLst>
                </a:gridCol>
                <a:gridCol w="28351">
                  <a:extLst>
                    <a:ext uri="{9D8B030D-6E8A-4147-A177-3AD203B41FA5}">
                      <a16:colId xmlns:a16="http://schemas.microsoft.com/office/drawing/2014/main" val="3000376450"/>
                    </a:ext>
                  </a:extLst>
                </a:gridCol>
              </a:tblGrid>
              <a:tr h="578314">
                <a:tc>
                  <a:txBody>
                    <a:bodyPr/>
                    <a:lstStyle/>
                    <a:p>
                      <a:pPr marL="226800" rtl="0"/>
                      <a:r>
                        <a:rPr lang="es-ES" sz="1300" b="1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ACTIVIDADES INTERACTIVAS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s-ES" sz="140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TRABAJO EN EQUIPO</a:t>
                      </a: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886727"/>
                  </a:ext>
                </a:extLst>
              </a:tr>
              <a:tr h="578314">
                <a:tc>
                  <a:txBody>
                    <a:bodyPr/>
                    <a:lstStyle/>
                    <a:p>
                      <a:pPr marL="226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noProof="0" dirty="0">
                          <a:solidFill>
                            <a:schemeClr val="bg2">
                              <a:lumMod val="20000"/>
                              <a:lumOff val="80000"/>
                              <a:alpha val="7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REFORZADORES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520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3220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s-ES" sz="1400" noProof="0" dirty="0">
                          <a:solidFill>
                            <a:schemeClr val="accent1">
                              <a:lumMod val="20000"/>
                              <a:lumOff val="80000"/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COMPETENCIA “SANA</a:t>
                      </a:r>
                      <a:r>
                        <a:rPr lang="es-ES" sz="120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”</a:t>
                      </a: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7665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228187"/>
                  </a:ext>
                </a:extLst>
              </a:tr>
              <a:tr h="578314">
                <a:tc>
                  <a:txBody>
                    <a:bodyPr/>
                    <a:lstStyle/>
                    <a:p>
                      <a:pPr marL="226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noProof="0" dirty="0">
                          <a:solidFill>
                            <a:schemeClr val="tx2">
                              <a:alpha val="70000"/>
                            </a:schemeClr>
                          </a:solidFill>
                        </a:rPr>
                        <a:t>PROCESOS SISTEMATIZADOS</a:t>
                      </a:r>
                      <a:endParaRPr lang="es-ES" sz="1300" b="1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s-ES" sz="140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CUALIDADES PROFESIONALES</a:t>
                      </a: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270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273019"/>
                  </a:ext>
                </a:extLst>
              </a:tr>
              <a:tr h="578314">
                <a:tc>
                  <a:txBody>
                    <a:bodyPr/>
                    <a:lstStyle/>
                    <a:p>
                      <a:pPr marL="226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noProof="0" dirty="0">
                          <a:solidFill>
                            <a:schemeClr val="bg2">
                              <a:lumMod val="20000"/>
                              <a:lumOff val="80000"/>
                              <a:alpha val="70000"/>
                            </a:schemeClr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SURGEN DEPRESIÓN 1930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520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6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3220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s-ES" sz="1400" noProof="0" dirty="0">
                          <a:solidFill>
                            <a:schemeClr val="accent1">
                              <a:lumMod val="20000"/>
                              <a:lumOff val="80000"/>
                              <a:alpha val="70000"/>
                            </a:schemeClr>
                          </a:solidFill>
                          <a:latin typeface="+mn-lt"/>
                          <a:cs typeface="Arial"/>
                        </a:rPr>
                        <a:t>SUPERAR DIFICULTADES</a:t>
                      </a:r>
                    </a:p>
                  </a:txBody>
                  <a:tcPr marL="0" marR="0" marT="46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7665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6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928045"/>
                  </a:ext>
                </a:extLst>
              </a:tr>
              <a:tr h="578314">
                <a:tc>
                  <a:txBody>
                    <a:bodyPr/>
                    <a:lstStyle/>
                    <a:p>
                      <a:pPr marL="226800" rtl="0"/>
                      <a:endParaRPr lang="es-ES" sz="1400" b="1" baseline="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6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6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es-E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699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066630"/>
                  </a:ext>
                </a:extLst>
              </a:tr>
            </a:tbl>
          </a:graphicData>
        </a:graphic>
      </p:graphicFrame>
      <p:sp>
        <p:nvSpPr>
          <p:cNvPr id="9" name="objeto 18" descr="Rectángulo beige">
            <a:extLst>
              <a:ext uri="{FF2B5EF4-FFF2-40B4-BE49-F238E27FC236}">
                <a16:creationId xmlns:a16="http://schemas.microsoft.com/office/drawing/2014/main" id="{2D844B0B-BA7B-4E53-BCA1-628F65C6A4CA}"/>
              </a:ext>
            </a:extLst>
          </p:cNvPr>
          <p:cNvSpPr/>
          <p:nvPr/>
        </p:nvSpPr>
        <p:spPr>
          <a:xfrm flipV="1">
            <a:off x="942535" y="1697720"/>
            <a:ext cx="5652000" cy="45719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es-ES" dirty="0"/>
          </a:p>
        </p:txBody>
      </p:sp>
      <p:sp>
        <p:nvSpPr>
          <p:cNvPr id="15" name="Marcador de contenido 6">
            <a:extLst>
              <a:ext uri="{FF2B5EF4-FFF2-40B4-BE49-F238E27FC236}">
                <a16:creationId xmlns:a16="http://schemas.microsoft.com/office/drawing/2014/main" id="{DDE79E8D-A65B-4E6D-9417-005E32685C50}"/>
              </a:ext>
            </a:extLst>
          </p:cNvPr>
          <p:cNvSpPr txBox="1">
            <a:spLocks/>
          </p:cNvSpPr>
          <p:nvPr/>
        </p:nvSpPr>
        <p:spPr>
          <a:xfrm>
            <a:off x="2716696" y="3310226"/>
            <a:ext cx="1603513" cy="459408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s-ES" dirty="0">
                <a:solidFill>
                  <a:srgbClr val="FFFFFF"/>
                </a:solidFill>
                <a:cs typeface="Arial"/>
              </a:rPr>
              <a:t>¿QUÉ SON?</a:t>
            </a:r>
          </a:p>
        </p:txBody>
      </p:sp>
      <p:sp>
        <p:nvSpPr>
          <p:cNvPr id="16" name="Marcador de contenido 6">
            <a:extLst>
              <a:ext uri="{FF2B5EF4-FFF2-40B4-BE49-F238E27FC236}">
                <a16:creationId xmlns:a16="http://schemas.microsoft.com/office/drawing/2014/main" id="{F0AAED1E-419C-4885-9EC0-DB6EDF3BFA8D}"/>
              </a:ext>
            </a:extLst>
          </p:cNvPr>
          <p:cNvSpPr txBox="1">
            <a:spLocks/>
          </p:cNvSpPr>
          <p:nvPr/>
        </p:nvSpPr>
        <p:spPr>
          <a:xfrm>
            <a:off x="6906939" y="3319173"/>
            <a:ext cx="1603513" cy="459408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None/>
            </a:pPr>
            <a:r>
              <a:rPr lang="es-ES" dirty="0">
                <a:solidFill>
                  <a:srgbClr val="FFFFFF"/>
                </a:solidFill>
                <a:cs typeface="Arial"/>
              </a:rPr>
              <a:t>¿PARA QUÉ?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12308E8-D023-40CA-A15E-C9D11912FCB4}"/>
              </a:ext>
            </a:extLst>
          </p:cNvPr>
          <p:cNvSpPr txBox="1"/>
          <p:nvPr/>
        </p:nvSpPr>
        <p:spPr>
          <a:xfrm>
            <a:off x="344557" y="1910056"/>
            <a:ext cx="11217679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Las dinámicas de trabajo en equipo y técnicas de coordinación grupal ayudan a mejorar el ambiente de trabajo y a aumentar la confianza entre las personas</a:t>
            </a:r>
            <a:r>
              <a:rPr lang="es-MX" b="1" i="1" dirty="0">
                <a:solidFill>
                  <a:schemeClr val="accent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 mayor producción y satisfacción laboral.</a:t>
            </a:r>
            <a:endParaRPr lang="es-AR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040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a oficina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4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5087709_TF45022061.potx" id="{CF8F7AC9-B209-40DA-B01B-03DE7680F64C}" vid="{9567545B-13CB-48C1-B233-082DD3A40F6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426FE2C-7640-4BF0-9D68-FDFD4151FD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DDA16B-F3AC-4A5B-9F5F-6F5A8F47A9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118CE8-9293-4220-BA3B-5D353B13ABC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 de marketing de servicios profesionales</Template>
  <TotalTime>875</TotalTime>
  <Words>400</Words>
  <Application>Microsoft Office PowerPoint</Application>
  <PresentationFormat>Panorámica</PresentationFormat>
  <Paragraphs>117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Arial </vt:lpstr>
      <vt:lpstr>Calibri</vt:lpstr>
      <vt:lpstr>Gill Sans MT</vt:lpstr>
      <vt:lpstr>Lato</vt:lpstr>
      <vt:lpstr>Tema de la oficina</vt:lpstr>
      <vt:lpstr>COORDINACIÓN DE GRUPOS</vt:lpstr>
      <vt:lpstr>COORDINACIÓN EFICIENTE</vt:lpstr>
      <vt:lpstr>COORDINACIÓN DE GRUPOS</vt:lpstr>
      <vt:lpstr>COORDINACIÓN DE GRUPOS</vt:lpstr>
      <vt:lpstr>ROLES Y RESPONSABILIDADES</vt:lpstr>
      <vt:lpstr>TRABAJO EN EQUIPO</vt:lpstr>
      <vt:lpstr>COORDINACIÓN DE GRUPOS</vt:lpstr>
      <vt:lpstr>CG</vt:lpstr>
      <vt:lpstr>ALGUNAS TÉCNICAS</vt:lpstr>
      <vt:lpstr>DINÁMICAS</vt:lpstr>
      <vt:lpstr>OTRAS DINÁMICAS</vt:lpstr>
      <vt:lpstr>PREGUNTAS FRECUENTES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COORDINACIÓN DE GRUPOS</dc:title>
  <dc:creator>Usuario</dc:creator>
  <cp:lastModifiedBy>Usuario</cp:lastModifiedBy>
  <cp:revision>3</cp:revision>
  <dcterms:created xsi:type="dcterms:W3CDTF">2024-06-05T01:41:09Z</dcterms:created>
  <dcterms:modified xsi:type="dcterms:W3CDTF">2024-06-05T18:15:34Z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