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68" r:id="rId1"/>
  </p:sldMasterIdLst>
  <p:sldIdLst>
    <p:sldId id="256" r:id="rId2"/>
    <p:sldId id="257" r:id="rId3"/>
    <p:sldId id="258" r:id="rId4"/>
    <p:sldId id="259" r:id="rId5"/>
    <p:sldId id="260" r:id="rId6"/>
    <p:sldId id="262" r:id="rId7"/>
    <p:sldId id="268" r:id="rId8"/>
    <p:sldId id="263" r:id="rId9"/>
    <p:sldId id="269" r:id="rId10"/>
    <p:sldId id="270" r:id="rId11"/>
    <p:sldId id="271" r:id="rId12"/>
    <p:sldId id="272" r:id="rId13"/>
    <p:sldId id="273" r:id="rId14"/>
    <p:sldId id="264" r:id="rId15"/>
    <p:sldId id="265" r:id="rId16"/>
    <p:sldId id="267" r:id="rId17"/>
    <p:sldId id="274" r:id="rId18"/>
    <p:sldId id="275" r:id="rId19"/>
    <p:sldId id="276" r:id="rId2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765" autoAdjust="0"/>
    <p:restoredTop sz="94660"/>
  </p:normalViewPr>
  <p:slideViewPr>
    <p:cSldViewPr snapToGrid="0">
      <p:cViewPr varScale="1">
        <p:scale>
          <a:sx n="72" d="100"/>
          <a:sy n="72" d="100"/>
        </p:scale>
        <p:origin x="58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7" name="Rectangle 6"/>
          <p:cNvSpPr/>
          <p:nvPr/>
        </p:nvSpPr>
        <p:spPr>
          <a:xfrm>
            <a:off x="1007533" y="0"/>
            <a:ext cx="7934348"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8941881"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2611808" y="3428998"/>
            <a:ext cx="5518066" cy="2268559"/>
          </a:xfrm>
        </p:spPr>
        <p:txBody>
          <a:bodyPr anchor="t">
            <a:normAutofit/>
          </a:bodyPr>
          <a:lstStyle>
            <a:lvl1pPr algn="r">
              <a:defRPr sz="60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2772274" y="2268786"/>
            <a:ext cx="5357600" cy="1160213"/>
          </a:xfrm>
        </p:spPr>
        <p:txBody>
          <a:bodyPr tIns="0" anchor="b">
            <a:normAutofit/>
          </a:bodyPr>
          <a:lstStyle>
            <a:lvl1pPr marL="0" indent="0" algn="r">
              <a:buNone/>
              <a:defRPr sz="1800" b="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9AB3A824-1A51-4B26-AD58-A6D8E14F6C04}" type="datetimeFigureOut">
              <a:rPr lang="en-US" smtClean="0"/>
              <a:t>5/28/2025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rIns="45720"/>
          <a:lstStyle/>
          <a:p>
            <a:fld id="{6D22F896-40B5-4ADD-8801-0D06FADFA095}" type="slidenum">
              <a:rPr lang="en-US" smtClean="0"/>
              <a:t>‹Nº›</a:t>
            </a:fld>
            <a:endParaRPr lang="en-US" dirty="0"/>
          </a:p>
        </p:txBody>
      </p:sp>
      <p:sp>
        <p:nvSpPr>
          <p:cNvPr id="13" name="TextBox 12"/>
          <p:cNvSpPr txBox="1"/>
          <p:nvPr/>
        </p:nvSpPr>
        <p:spPr>
          <a:xfrm>
            <a:off x="2191282" y="3262852"/>
            <a:ext cx="415636" cy="461665"/>
          </a:xfrm>
          <a:prstGeom prst="rect">
            <a:avLst/>
          </a:prstGeom>
          <a:noFill/>
        </p:spPr>
        <p:txBody>
          <a:bodyPr wrap="square" rtlCol="0">
            <a:spAutoFit/>
          </a:bodyPr>
          <a:lstStyle/>
          <a:p>
            <a:pPr algn="r"/>
            <a:r>
              <a:rPr lang="en-US" sz="2400" dirty="0">
                <a:solidFill>
                  <a:schemeClr val="accent6"/>
                </a:solidFill>
                <a:latin typeface="Wingdings 3" panose="05040102010807070707" pitchFamily="18" charset="2"/>
              </a:rPr>
              <a:t>z</a:t>
            </a:r>
            <a:endParaRPr lang="en-US" sz="24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1207103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9" name="Rectangle 2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nchor="ct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97D162C4-EDD9-4389-A98B-B87ECEA2A816}" type="datetimeFigureOut">
              <a:rPr lang="en-US" smtClean="0"/>
              <a:t>5/28/2025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‹Nº›</a:t>
            </a:fld>
            <a:endParaRPr lang="en-US" dirty="0"/>
          </a:p>
        </p:txBody>
      </p:sp>
      <p:sp>
        <p:nvSpPr>
          <p:cNvPr id="7" name="TextBox 6"/>
          <p:cNvSpPr txBox="1"/>
          <p:nvPr/>
        </p:nvSpPr>
        <p:spPr>
          <a:xfrm>
            <a:off x="2194943"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2476805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4" name="Rectangle 2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5" name="Rectangle 2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TextBox 10"/>
          <p:cNvSpPr txBox="1"/>
          <p:nvPr/>
        </p:nvSpPr>
        <p:spPr>
          <a:xfrm>
            <a:off x="2191843" y="296258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3147254"/>
            <a:ext cx="7956560" cy="1424746"/>
          </a:xfrm>
        </p:spPr>
        <p:txBody>
          <a:bodyPr anchor="t">
            <a:normAutofit/>
          </a:bodyPr>
          <a:lstStyle>
            <a:lvl1pPr algn="r">
              <a:defRPr sz="320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2773968" y="2268786"/>
            <a:ext cx="7791931" cy="878468"/>
          </a:xfrm>
        </p:spPr>
        <p:txBody>
          <a:bodyPr tIns="0" anchor="b">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los estilos de texto del patrón</a:t>
            </a:r>
          </a:p>
        </p:txBody>
      </p:sp>
      <p:sp>
        <p:nvSpPr>
          <p:cNvPr id="4" name="Date Placeholder 3"/>
          <p:cNvSpPr>
            <a:spLocks noGrp="1"/>
          </p:cNvSpPr>
          <p:nvPr>
            <p:ph type="dt" sz="half" idx="10"/>
          </p:nvPr>
        </p:nvSpPr>
        <p:spPr/>
        <p:txBody>
          <a:bodyPr/>
          <a:lstStyle/>
          <a:p>
            <a:fld id="{3E5059C3-6A89-4494-99FF-5A4D6FFD50EB}" type="datetimeFigureOut">
              <a:rPr lang="en-US" smtClean="0"/>
              <a:t>5/28/2025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‹Nº›</a:t>
            </a:fld>
            <a:endParaRPr lang="en-US" dirty="0"/>
          </a:p>
        </p:txBody>
      </p:sp>
    </p:spTree>
    <p:extLst>
      <p:ext uri="{BB962C8B-B14F-4D97-AF65-F5344CB8AC3E}">
        <p14:creationId xmlns:p14="http://schemas.microsoft.com/office/powerpoint/2010/main" val="22313481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6" name="Rectangle 25"/>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7" name="Rectangle 26"/>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2609873" y="805817"/>
            <a:ext cx="7950984" cy="1081705"/>
          </a:xfrm>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2605374" y="2052116"/>
            <a:ext cx="3891960" cy="399782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666636" y="2052114"/>
            <a:ext cx="3894222" cy="3997829"/>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CA954B2F-12DE-47F5-8894-472B206D2E1E}" type="datetimeFigureOut">
              <a:rPr lang="en-US" smtClean="0"/>
              <a:t>5/28/2025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‹Nº›</a:t>
            </a:fld>
            <a:endParaRPr lang="en-US" dirty="0"/>
          </a:p>
        </p:txBody>
      </p:sp>
      <p:sp>
        <p:nvSpPr>
          <p:cNvPr id="10" name="TextBox 9"/>
          <p:cNvSpPr txBox="1"/>
          <p:nvPr/>
        </p:nvSpPr>
        <p:spPr>
          <a:xfrm>
            <a:off x="2196172" y="641223"/>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8608292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0" name="Rectangle 19"/>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Rectangle 20"/>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TextBox 11"/>
          <p:cNvSpPr txBox="1"/>
          <p:nvPr/>
        </p:nvSpPr>
        <p:spPr>
          <a:xfrm>
            <a:off x="2193650" y="636424"/>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09873" y="805818"/>
            <a:ext cx="7956560" cy="1078348"/>
          </a:xfrm>
        </p:spPr>
        <p:txBody>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2609285" y="2052115"/>
            <a:ext cx="3896467"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Content Placeholder 3"/>
          <p:cNvSpPr>
            <a:spLocks noGrp="1"/>
          </p:cNvSpPr>
          <p:nvPr>
            <p:ph sz="half" idx="2"/>
          </p:nvPr>
        </p:nvSpPr>
        <p:spPr>
          <a:xfrm>
            <a:off x="2609285" y="2851331"/>
            <a:ext cx="3893623" cy="3071434"/>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666634" y="2052115"/>
            <a:ext cx="3899798" cy="713818"/>
          </a:xfrm>
        </p:spPr>
        <p:txBody>
          <a:bodyPr anchor="b">
            <a:noAutofit/>
          </a:bodyPr>
          <a:lstStyle>
            <a:lvl1pPr marL="0" indent="0" algn="l">
              <a:lnSpc>
                <a:spcPct val="100000"/>
              </a:lnSpc>
              <a:buNone/>
              <a:defRPr sz="2200" b="0" cap="none" baseline="0">
                <a:solidFill>
                  <a:schemeClr val="accent6"/>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Content Placeholder 5"/>
          <p:cNvSpPr>
            <a:spLocks noGrp="1"/>
          </p:cNvSpPr>
          <p:nvPr>
            <p:ph sz="quarter" idx="4"/>
          </p:nvPr>
        </p:nvSpPr>
        <p:spPr>
          <a:xfrm>
            <a:off x="6666635" y="2851331"/>
            <a:ext cx="3899798" cy="3071434"/>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7" name="Date Placeholder 6"/>
          <p:cNvSpPr>
            <a:spLocks noGrp="1"/>
          </p:cNvSpPr>
          <p:nvPr>
            <p:ph type="dt" sz="half" idx="10"/>
          </p:nvPr>
        </p:nvSpPr>
        <p:spPr/>
        <p:txBody>
          <a:bodyPr/>
          <a:lstStyle/>
          <a:p>
            <a:fld id="{3F30E46F-7819-4ACF-B48B-48222C2ACC88}" type="datetimeFigureOut">
              <a:rPr lang="en-US" smtClean="0"/>
              <a:t>5/28/2025</a:t>
            </a:fld>
            <a:endParaRPr lang="en-US" dirty="0"/>
          </a:p>
        </p:txBody>
      </p:sp>
      <p:sp>
        <p:nvSpPr>
          <p:cNvPr id="8" name="Footer Placeholder 7"/>
          <p:cNvSpPr>
            <a:spLocks noGrp="1"/>
          </p:cNvSpPr>
          <p:nvPr>
            <p:ph type="ftr" sz="quarter" idx="11"/>
          </p:nvPr>
        </p:nvSpPr>
        <p:spPr/>
        <p:txBody>
          <a:bodyPr/>
          <a:lstStyle/>
          <a:p>
            <a:r>
              <a:rPr lang="en-US"/>
              <a:t>
              </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‹Nº›</a:t>
            </a:fld>
            <a:endParaRPr lang="en-US" dirty="0"/>
          </a:p>
        </p:txBody>
      </p:sp>
    </p:spTree>
    <p:extLst>
      <p:ext uri="{BB962C8B-B14F-4D97-AF65-F5344CB8AC3E}">
        <p14:creationId xmlns:p14="http://schemas.microsoft.com/office/powerpoint/2010/main" val="288828377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13" name="Rectangle 12"/>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Rectangle 13"/>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1FAF3416-4057-4DAA-829D-4CA07428D088}" type="datetimeFigureOut">
              <a:rPr lang="en-US" smtClean="0"/>
              <a:t>5/28/2025</a:t>
            </a:fld>
            <a:endParaRPr lang="en-US" dirty="0"/>
          </a:p>
        </p:txBody>
      </p:sp>
      <p:sp>
        <p:nvSpPr>
          <p:cNvPr id="4" name="Footer Placeholder 3"/>
          <p:cNvSpPr>
            <a:spLocks noGrp="1"/>
          </p:cNvSpPr>
          <p:nvPr>
            <p:ph type="ftr" sz="quarter" idx="11"/>
          </p:nvPr>
        </p:nvSpPr>
        <p:spPr/>
        <p:txBody>
          <a:bodyPr/>
          <a:lstStyle/>
          <a:p>
            <a:r>
              <a:rPr lang="en-US"/>
              <a:t>
              </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‹Nº›</a:t>
            </a:fld>
            <a:endParaRPr lang="en-US" dirty="0"/>
          </a:p>
        </p:txBody>
      </p:sp>
      <p:sp>
        <p:nvSpPr>
          <p:cNvPr id="8" name="TextBox 7"/>
          <p:cNvSpPr txBox="1"/>
          <p:nvPr/>
        </p:nvSpPr>
        <p:spPr>
          <a:xfrm>
            <a:off x="2196172" y="641226"/>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Tree>
    <p:extLst>
      <p:ext uri="{BB962C8B-B14F-4D97-AF65-F5344CB8AC3E}">
        <p14:creationId xmlns:p14="http://schemas.microsoft.com/office/powerpoint/2010/main" val="39919330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12" name="Rectangle 11"/>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Date Placeholder 1"/>
          <p:cNvSpPr>
            <a:spLocks noGrp="1"/>
          </p:cNvSpPr>
          <p:nvPr>
            <p:ph type="dt" sz="half" idx="10"/>
          </p:nvPr>
        </p:nvSpPr>
        <p:spPr/>
        <p:txBody>
          <a:bodyPr/>
          <a:lstStyle/>
          <a:p>
            <a:fld id="{921D9284-D300-4297-87F7-E791DCC15DB1}" type="datetimeFigureOut">
              <a:rPr lang="en-US" smtClean="0"/>
              <a:t>5/28/2025</a:t>
            </a:fld>
            <a:endParaRPr lang="en-US" dirty="0"/>
          </a:p>
        </p:txBody>
      </p:sp>
      <p:sp>
        <p:nvSpPr>
          <p:cNvPr id="3" name="Footer Placeholder 2"/>
          <p:cNvSpPr>
            <a:spLocks noGrp="1"/>
          </p:cNvSpPr>
          <p:nvPr>
            <p:ph type="ftr" sz="quarter" idx="11"/>
          </p:nvPr>
        </p:nvSpPr>
        <p:spPr/>
        <p:txBody>
          <a:bodyPr/>
          <a:lstStyle/>
          <a:p>
            <a:r>
              <a:rPr lang="en-US"/>
              <a:t>
              </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‹Nº›</a:t>
            </a:fld>
            <a:endParaRPr lang="en-US" dirty="0"/>
          </a:p>
        </p:txBody>
      </p:sp>
    </p:spTree>
    <p:extLst>
      <p:ext uri="{BB962C8B-B14F-4D97-AF65-F5344CB8AC3E}">
        <p14:creationId xmlns:p14="http://schemas.microsoft.com/office/powerpoint/2010/main" val="17567560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5" name="Rectangle 2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6" name="Rectangle 2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TextBox 9"/>
          <p:cNvSpPr txBox="1"/>
          <p:nvPr/>
        </p:nvSpPr>
        <p:spPr>
          <a:xfrm>
            <a:off x="1554154"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0323" y="1282451"/>
            <a:ext cx="2664361" cy="1903241"/>
          </a:xfrm>
        </p:spPr>
        <p:txBody>
          <a:bodyPr anchor="b">
            <a:normAutofit/>
          </a:bodyPr>
          <a:lstStyle>
            <a:lvl1pPr algn="l">
              <a:defRPr sz="2400"/>
            </a:lvl1pPr>
          </a:lstStyle>
          <a:p>
            <a:r>
              <a:rPr lang="es-ES"/>
              <a:t>Haga clic para modificar el estilo de título del patrón</a:t>
            </a:r>
            <a:endParaRPr lang="en-US" dirty="0"/>
          </a:p>
        </p:txBody>
      </p:sp>
      <p:sp>
        <p:nvSpPr>
          <p:cNvPr id="3" name="Content Placeholder 2"/>
          <p:cNvSpPr>
            <a:spLocks noGrp="1"/>
          </p:cNvSpPr>
          <p:nvPr>
            <p:ph idx="1"/>
          </p:nvPr>
        </p:nvSpPr>
        <p:spPr>
          <a:xfrm>
            <a:off x="5120154" y="805818"/>
            <a:ext cx="5446278" cy="5244126"/>
          </a:xfrm>
        </p:spPr>
        <p:txBody>
          <a:bodyPr anchor="ct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1970322" y="3186154"/>
            <a:ext cx="2664361" cy="2386397"/>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37D525BB-DA17-4BA0-B3C8-3AC3ABC827E6}" type="datetimeFigureOut">
              <a:rPr lang="en-US" smtClean="0"/>
              <a:t>5/28/2025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‹Nº›</a:t>
            </a:fld>
            <a:endParaRPr lang="en-US" dirty="0"/>
          </a:p>
        </p:txBody>
      </p:sp>
    </p:spTree>
    <p:extLst>
      <p:ext uri="{BB962C8B-B14F-4D97-AF65-F5344CB8AC3E}">
        <p14:creationId xmlns:p14="http://schemas.microsoft.com/office/powerpoint/2010/main" val="4478591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19" name="Rectangle 18"/>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Rectangle 19"/>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6747062" y="3229"/>
            <a:ext cx="4629734" cy="6858000"/>
          </a:xfrm>
          <a:solidFill>
            <a:schemeClr val="tx1">
              <a:alpha val="10000"/>
            </a:schemeClr>
          </a:solidFill>
          <a:ln w="9525" cap="sq">
            <a:noFill/>
            <a:miter lim="800000"/>
          </a:ln>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10" name="TextBox 9"/>
          <p:cNvSpPr txBox="1"/>
          <p:nvPr/>
        </p:nvSpPr>
        <p:spPr>
          <a:xfrm>
            <a:off x="1554686" y="1127550"/>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1971241" y="1282452"/>
            <a:ext cx="3970986" cy="1900473"/>
          </a:xfrm>
        </p:spPr>
        <p:txBody>
          <a:bodyPr anchor="b">
            <a:normAutofit/>
          </a:bodyPr>
          <a:lstStyle>
            <a:lvl1pPr algn="l">
              <a:defRPr sz="3200"/>
            </a:lvl1pPr>
          </a:lstStyle>
          <a:p>
            <a:r>
              <a:rPr lang="es-ES"/>
              <a:t>Haga clic para modificar el estilo de título del patrón</a:t>
            </a:r>
            <a:endParaRPr lang="en-US" dirty="0"/>
          </a:p>
        </p:txBody>
      </p:sp>
      <p:sp>
        <p:nvSpPr>
          <p:cNvPr id="4" name="Text Placeholder 3"/>
          <p:cNvSpPr>
            <a:spLocks noGrp="1"/>
          </p:cNvSpPr>
          <p:nvPr>
            <p:ph type="body" sz="half" idx="2"/>
          </p:nvPr>
        </p:nvSpPr>
        <p:spPr>
          <a:xfrm>
            <a:off x="1970322" y="3182928"/>
            <a:ext cx="3971874" cy="2386394"/>
          </a:xfrm>
        </p:spPr>
        <p:txBody>
          <a:bodyPr>
            <a:normAutofit/>
          </a:bodyPr>
          <a:lstStyle>
            <a:lvl1pPr marL="0" indent="0" algn="l">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Date Placeholder 4"/>
          <p:cNvSpPr>
            <a:spLocks noGrp="1"/>
          </p:cNvSpPr>
          <p:nvPr>
            <p:ph type="dt" sz="half" idx="10"/>
          </p:nvPr>
        </p:nvSpPr>
        <p:spPr/>
        <p:txBody>
          <a:bodyPr/>
          <a:lstStyle/>
          <a:p>
            <a:fld id="{B16C4C9A-3960-41CF-A4E9-2A8FB932454B}" type="datetimeFigureOut">
              <a:rPr lang="en-US" smtClean="0"/>
              <a:t>5/28/2025</a:t>
            </a:fld>
            <a:endParaRPr lang="en-US" dirty="0"/>
          </a:p>
        </p:txBody>
      </p:sp>
      <p:sp>
        <p:nvSpPr>
          <p:cNvPr id="6" name="Footer Placeholder 5"/>
          <p:cNvSpPr>
            <a:spLocks noGrp="1"/>
          </p:cNvSpPr>
          <p:nvPr>
            <p:ph type="ftr" sz="quarter" idx="11"/>
          </p:nvPr>
        </p:nvSpPr>
        <p:spPr/>
        <p:txBody>
          <a:bodyPr/>
          <a:lstStyle/>
          <a:p>
            <a:r>
              <a:rPr lang="en-US"/>
              <a:t>
              </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‹Nº›</a:t>
            </a:fld>
            <a:endParaRPr lang="en-US" dirty="0"/>
          </a:p>
        </p:txBody>
      </p:sp>
    </p:spTree>
    <p:extLst>
      <p:ext uri="{BB962C8B-B14F-4D97-AF65-F5344CB8AC3E}">
        <p14:creationId xmlns:p14="http://schemas.microsoft.com/office/powerpoint/2010/main" val="25450059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14" name="Rectangle 13"/>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a:off x="2194236" y="641225"/>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Title 1"/>
          <p:cNvSpPr>
            <a:spLocks noGrp="1"/>
          </p:cNvSpPr>
          <p:nvPr>
            <p:ph type="title"/>
          </p:nvPr>
        </p:nvSpPr>
        <p:spPr>
          <a:xfrm>
            <a:off x="2611808" y="808056"/>
            <a:ext cx="7954091" cy="1077229"/>
          </a:xfrm>
        </p:spPr>
        <p:txBody>
          <a:body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D857E33E-8B18-4087-B112-809917729534}" type="datetimeFigureOut">
              <a:rPr lang="en-US" smtClean="0"/>
              <a:t>5/28/2025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‹Nº›</a:t>
            </a:fld>
            <a:endParaRPr lang="en-US" dirty="0"/>
          </a:p>
        </p:txBody>
      </p:sp>
    </p:spTree>
    <p:extLst>
      <p:ext uri="{BB962C8B-B14F-4D97-AF65-F5344CB8AC3E}">
        <p14:creationId xmlns:p14="http://schemas.microsoft.com/office/powerpoint/2010/main" val="7847773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15" name="Rectangle 14"/>
          <p:cNvSpPr/>
          <p:nvPr/>
        </p:nvSpPr>
        <p:spPr>
          <a:xfrm>
            <a:off x="1004479" y="0"/>
            <a:ext cx="10372316" cy="6858000"/>
          </a:xfrm>
          <a:prstGeom prst="rect">
            <a:avLst/>
          </a:prstGeom>
          <a:solidFill>
            <a:schemeClr val="bg2">
              <a:alpha val="92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6" name="Rectangle 15"/>
          <p:cNvSpPr/>
          <p:nvPr/>
        </p:nvSpPr>
        <p:spPr>
          <a:xfrm>
            <a:off x="11377328" y="0"/>
            <a:ext cx="27432"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TextBox 8"/>
          <p:cNvSpPr txBox="1"/>
          <p:nvPr/>
        </p:nvSpPr>
        <p:spPr>
          <a:xfrm rot="5400000">
            <a:off x="10337141" y="416061"/>
            <a:ext cx="415636" cy="369332"/>
          </a:xfrm>
          <a:prstGeom prst="rect">
            <a:avLst/>
          </a:prstGeom>
          <a:noFill/>
        </p:spPr>
        <p:txBody>
          <a:bodyPr wrap="square" rtlCol="0">
            <a:spAutoFit/>
          </a:bodyPr>
          <a:lstStyle/>
          <a:p>
            <a:pPr algn="r"/>
            <a:r>
              <a:rPr lang="en-US" sz="1800" dirty="0">
                <a:solidFill>
                  <a:schemeClr val="accent6"/>
                </a:solidFill>
                <a:latin typeface="Wingdings 3" panose="05040102010807070707" pitchFamily="18" charset="2"/>
              </a:rPr>
              <a:t>z</a:t>
            </a:r>
            <a:endParaRPr lang="en-US" sz="1000" dirty="0">
              <a:solidFill>
                <a:schemeClr val="accent6"/>
              </a:solidFill>
              <a:latin typeface="MS Shell Dlg 2" panose="020B0604030504040204" pitchFamily="34" charset="0"/>
            </a:endParaRPr>
          </a:p>
        </p:txBody>
      </p:sp>
      <p:sp>
        <p:nvSpPr>
          <p:cNvPr id="2" name="Vertical Title 1"/>
          <p:cNvSpPr>
            <a:spLocks noGrp="1"/>
          </p:cNvSpPr>
          <p:nvPr>
            <p:ph type="title" orient="vert"/>
          </p:nvPr>
        </p:nvSpPr>
        <p:spPr>
          <a:xfrm>
            <a:off x="9239380" y="805818"/>
            <a:ext cx="1326519" cy="5244126"/>
          </a:xfrm>
        </p:spPr>
        <p:txBody>
          <a:bodyPr vert="eaVert"/>
          <a:lstStyle>
            <a:lvl1pPr algn="l">
              <a:defRPr/>
            </a:lvl1pPr>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2608751" y="970410"/>
            <a:ext cx="6466903" cy="5079534"/>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D3FFE419-2371-464F-8239-3959401C3561}" type="datetimeFigureOut">
              <a:rPr lang="en-US" smtClean="0"/>
              <a:t>5/28/2025</a:t>
            </a:fld>
            <a:endParaRPr lang="en-US" dirty="0"/>
          </a:p>
        </p:txBody>
      </p:sp>
      <p:sp>
        <p:nvSpPr>
          <p:cNvPr id="5" name="Footer Placeholder 4"/>
          <p:cNvSpPr>
            <a:spLocks noGrp="1"/>
          </p:cNvSpPr>
          <p:nvPr>
            <p:ph type="ftr" sz="quarter" idx="11"/>
          </p:nvPr>
        </p:nvSpPr>
        <p:spPr/>
        <p:txBody>
          <a:bodyPr/>
          <a:lstStyle/>
          <a:p>
            <a:r>
              <a:rPr lang="en-US"/>
              <a:t>
              </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‹Nº›</a:t>
            </a:fld>
            <a:endParaRPr lang="en-US" dirty="0"/>
          </a:p>
        </p:txBody>
      </p:sp>
    </p:spTree>
    <p:extLst>
      <p:ext uri="{BB962C8B-B14F-4D97-AF65-F5344CB8AC3E}">
        <p14:creationId xmlns:p14="http://schemas.microsoft.com/office/powerpoint/2010/main" val="2041523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18" name="Picture 17"/>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831794" y="2105202"/>
            <a:ext cx="9360205" cy="4752798"/>
          </a:xfrm>
          <a:prstGeom prst="rect">
            <a:avLst/>
          </a:prstGeom>
        </p:spPr>
      </p:pic>
      <p:pic>
        <p:nvPicPr>
          <p:cNvPr id="15" name="Picture 14"/>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0" y="0"/>
            <a:ext cx="12189867" cy="6858000"/>
          </a:xfrm>
          <a:prstGeom prst="rect">
            <a:avLst/>
          </a:prstGeom>
        </p:spPr>
      </p:pic>
      <p:sp>
        <p:nvSpPr>
          <p:cNvPr id="8" name="Rectangle 7"/>
          <p:cNvSpPr/>
          <p:nvPr/>
        </p:nvSpPr>
        <p:spPr>
          <a:xfrm>
            <a:off x="0" y="0"/>
            <a:ext cx="964174" cy="685800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611808" y="808056"/>
            <a:ext cx="7958331" cy="1077229"/>
          </a:xfrm>
          <a:prstGeom prst="rect">
            <a:avLst/>
          </a:prstGeom>
        </p:spPr>
        <p:txBody>
          <a:bodyPr vert="horz" lIns="91440" tIns="45720" rIns="91440" bIns="45720" rtlCol="0" anchor="t">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2773599" y="2052116"/>
            <a:ext cx="7796540" cy="3997828"/>
          </a:xfrm>
          <a:prstGeom prst="rect">
            <a:avLst/>
          </a:prstGeom>
        </p:spPr>
        <p:txBody>
          <a:bodyPr vert="horz" lIns="91440" tIns="45720" rIns="91440" bIns="45720" rtlCol="0">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rot="5400000">
            <a:off x="-810065" y="5270604"/>
            <a:ext cx="2662729" cy="182880"/>
          </a:xfrm>
          <a:prstGeom prst="rect">
            <a:avLst/>
          </a:prstGeom>
        </p:spPr>
        <p:txBody>
          <a:bodyPr vert="horz" lIns="91440" tIns="18288" rIns="91440" bIns="45720" rtlCol="0" anchor="t"/>
          <a:lstStyle>
            <a:lvl1pPr algn="r">
              <a:defRPr sz="800">
                <a:solidFill>
                  <a:schemeClr val="tx1">
                    <a:tint val="75000"/>
                  </a:schemeClr>
                </a:solidFill>
                <a:latin typeface="+mn-lt"/>
              </a:defRPr>
            </a:lvl1pPr>
          </a:lstStyle>
          <a:p>
            <a:fld id="{3CBC1C18-307B-4F68-A007-B5B542270E8D}" type="datetimeFigureOut">
              <a:rPr lang="en-US" smtClean="0"/>
              <a:t>5/28/2025</a:t>
            </a:fld>
            <a:endParaRPr lang="en-US" dirty="0"/>
          </a:p>
        </p:txBody>
      </p:sp>
      <p:sp>
        <p:nvSpPr>
          <p:cNvPr id="5" name="Footer Placeholder 4"/>
          <p:cNvSpPr>
            <a:spLocks noGrp="1"/>
          </p:cNvSpPr>
          <p:nvPr>
            <p:ph type="ftr" sz="quarter" idx="3"/>
          </p:nvPr>
        </p:nvSpPr>
        <p:spPr>
          <a:xfrm rot="5400000">
            <a:off x="-2237130" y="3661144"/>
            <a:ext cx="5885352" cy="179176"/>
          </a:xfrm>
          <a:prstGeom prst="rect">
            <a:avLst/>
          </a:prstGeom>
        </p:spPr>
        <p:txBody>
          <a:bodyPr vert="horz" lIns="91440" tIns="45720" rIns="91440" bIns="18288" rtlCol="0" anchor="b"/>
          <a:lstStyle>
            <a:lvl1pPr algn="r">
              <a:defRPr sz="800">
                <a:solidFill>
                  <a:schemeClr val="tx1">
                    <a:tint val="75000"/>
                  </a:schemeClr>
                </a:solidFill>
              </a:defRPr>
            </a:lvl1pPr>
          </a:lstStyle>
          <a:p>
            <a:r>
              <a:rPr lang="en-US"/>
              <a:t>
              </a:t>
            </a:r>
            <a:endParaRPr lang="en-US" dirty="0"/>
          </a:p>
        </p:txBody>
      </p:sp>
      <p:sp>
        <p:nvSpPr>
          <p:cNvPr id="6" name="Slide Number Placeholder 5"/>
          <p:cNvSpPr>
            <a:spLocks noGrp="1"/>
          </p:cNvSpPr>
          <p:nvPr>
            <p:ph type="sldNum" sz="quarter" idx="4"/>
          </p:nvPr>
        </p:nvSpPr>
        <p:spPr>
          <a:xfrm>
            <a:off x="158407" y="164592"/>
            <a:ext cx="636727" cy="322851"/>
          </a:xfrm>
          <a:prstGeom prst="rect">
            <a:avLst/>
          </a:prstGeom>
        </p:spPr>
        <p:txBody>
          <a:bodyPr vert="horz" lIns="91440" tIns="45720" rIns="45720" bIns="45720" rtlCol="0" anchor="ctr"/>
          <a:lstStyle>
            <a:lvl1pPr algn="r">
              <a:defRPr sz="1800">
                <a:solidFill>
                  <a:schemeClr val="tx1">
                    <a:tint val="75000"/>
                  </a:schemeClr>
                </a:solidFill>
              </a:defRPr>
            </a:lvl1pPr>
          </a:lstStyle>
          <a:p>
            <a:fld id="{6D22F896-40B5-4ADD-8801-0D06FADFA095}" type="slidenum">
              <a:rPr lang="en-US" smtClean="0"/>
              <a:pPr/>
              <a:t>‹Nº›</a:t>
            </a:fld>
            <a:endParaRPr lang="en-US" dirty="0"/>
          </a:p>
        </p:txBody>
      </p:sp>
      <p:sp>
        <p:nvSpPr>
          <p:cNvPr id="57" name="Rectangle 56"/>
          <p:cNvSpPr/>
          <p:nvPr/>
        </p:nvSpPr>
        <p:spPr>
          <a:xfrm>
            <a:off x="962042" y="0"/>
            <a:ext cx="45719"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679902474"/>
      </p:ext>
    </p:extLst>
  </p:cSld>
  <p:clrMap bg1="dk1" tx1="lt1" bg2="dk2" tx2="lt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dt="0"/>
  <p:txStyles>
    <p:titleStyle>
      <a:lvl1pPr algn="r" defTabSz="914400" rtl="0" eaLnBrk="1" latinLnBrk="0" hangingPunct="1">
        <a:lnSpc>
          <a:spcPct val="90000"/>
        </a:lnSpc>
        <a:spcBef>
          <a:spcPct val="0"/>
        </a:spcBef>
        <a:buNone/>
        <a:defRPr sz="3400" b="0" i="0" kern="1200" cap="none">
          <a:solidFill>
            <a:schemeClr val="tx1"/>
          </a:solidFill>
          <a:effectLst/>
          <a:latin typeface="+mj-lt"/>
          <a:ea typeface="+mj-ea"/>
          <a:cs typeface="+mj-cs"/>
        </a:defRPr>
      </a:lvl1pPr>
    </p:titleStyle>
    <p:bodyStyle>
      <a:lvl1pPr marL="34448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2000" kern="1200">
          <a:solidFill>
            <a:schemeClr val="tx1"/>
          </a:solidFill>
          <a:effectLst/>
          <a:latin typeface="+mn-lt"/>
          <a:ea typeface="+mn-ea"/>
          <a:cs typeface="+mn-cs"/>
        </a:defRPr>
      </a:lvl1pPr>
      <a:lvl2pPr marL="79533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800" kern="1200">
          <a:solidFill>
            <a:schemeClr val="tx1"/>
          </a:solidFill>
          <a:effectLst/>
          <a:latin typeface="+mn-lt"/>
          <a:ea typeface="+mn-ea"/>
          <a:cs typeface="+mn-cs"/>
        </a:defRPr>
      </a:lvl2pPr>
      <a:lvl3pPr marL="125888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600" kern="1200">
          <a:solidFill>
            <a:schemeClr val="tx1"/>
          </a:solidFill>
          <a:effectLst/>
          <a:latin typeface="+mn-lt"/>
          <a:ea typeface="+mn-ea"/>
          <a:cs typeface="+mn-cs"/>
        </a:defRPr>
      </a:lvl3pPr>
      <a:lvl4pPr marL="170973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400" kern="1200">
          <a:solidFill>
            <a:schemeClr val="tx1"/>
          </a:solidFill>
          <a:effectLst/>
          <a:latin typeface="+mn-lt"/>
          <a:ea typeface="+mn-ea"/>
          <a:cs typeface="+mn-cs"/>
        </a:defRPr>
      </a:lvl4pPr>
      <a:lvl5pPr marL="217328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5pPr>
      <a:lvl6pPr marL="2642616"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6pPr>
      <a:lvl7pPr marL="3108960"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7pPr>
      <a:lvl8pPr marL="3575304"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8pPr>
      <a:lvl9pPr marL="4041648" indent="-338328" algn="l" defTabSz="914400" rtl="0" eaLnBrk="1" latinLnBrk="0" hangingPunct="1">
        <a:lnSpc>
          <a:spcPct val="120000"/>
        </a:lnSpc>
        <a:spcBef>
          <a:spcPts val="500"/>
        </a:spcBef>
        <a:spcAft>
          <a:spcPts val="600"/>
        </a:spcAft>
        <a:buClr>
          <a:schemeClr val="accent6"/>
        </a:buClr>
        <a:buSzPct val="90000"/>
        <a:buFont typeface="Wingdings" panose="05000000000000000000" pitchFamily="2" charset="2"/>
        <a:buChar char="§"/>
        <a:defRPr sz="1200" kern="120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BBB05BD-BE3C-4AD1-BD96-5E9C0613C99F}"/>
              </a:ext>
            </a:extLst>
          </p:cNvPr>
          <p:cNvSpPr>
            <a:spLocks noGrp="1"/>
          </p:cNvSpPr>
          <p:nvPr>
            <p:ph type="ctrTitle"/>
          </p:nvPr>
        </p:nvSpPr>
        <p:spPr>
          <a:xfrm>
            <a:off x="2464904" y="3428998"/>
            <a:ext cx="5910470" cy="2268559"/>
          </a:xfrm>
        </p:spPr>
        <p:txBody>
          <a:bodyPr>
            <a:normAutofit/>
          </a:bodyPr>
          <a:lstStyle/>
          <a:p>
            <a:r>
              <a:rPr lang="es-MX" dirty="0"/>
              <a:t>INTELIGENCIA EMOCIONAL</a:t>
            </a:r>
            <a:br>
              <a:rPr lang="es-MX" dirty="0"/>
            </a:br>
            <a:r>
              <a:rPr lang="es-MX" sz="1800" dirty="0"/>
              <a:t>UNIDAD 4</a:t>
            </a:r>
            <a:endParaRPr lang="es-AR" dirty="0"/>
          </a:p>
        </p:txBody>
      </p:sp>
      <p:sp>
        <p:nvSpPr>
          <p:cNvPr id="3" name="Subtítulo 2">
            <a:extLst>
              <a:ext uri="{FF2B5EF4-FFF2-40B4-BE49-F238E27FC236}">
                <a16:creationId xmlns:a16="http://schemas.microsoft.com/office/drawing/2014/main" id="{54CA0CC0-BB42-48F2-8EDA-6CA4674CE7D1}"/>
              </a:ext>
            </a:extLst>
          </p:cNvPr>
          <p:cNvSpPr>
            <a:spLocks noGrp="1"/>
          </p:cNvSpPr>
          <p:nvPr>
            <p:ph type="subTitle" idx="1"/>
          </p:nvPr>
        </p:nvSpPr>
        <p:spPr/>
        <p:txBody>
          <a:bodyPr>
            <a:normAutofit/>
          </a:bodyPr>
          <a:lstStyle/>
          <a:p>
            <a:r>
              <a:rPr lang="es-MX" sz="2000" dirty="0"/>
              <a:t>DANIEL GOLEMAN</a:t>
            </a:r>
            <a:endParaRPr lang="es-AR" sz="2000" dirty="0"/>
          </a:p>
        </p:txBody>
      </p:sp>
    </p:spTree>
    <p:extLst>
      <p:ext uri="{BB962C8B-B14F-4D97-AF65-F5344CB8AC3E}">
        <p14:creationId xmlns:p14="http://schemas.microsoft.com/office/powerpoint/2010/main" val="34892716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FFD67EA-6199-4294-B6F6-04C890ABED02}"/>
              </a:ext>
            </a:extLst>
          </p:cNvPr>
          <p:cNvSpPr>
            <a:spLocks noGrp="1"/>
          </p:cNvSpPr>
          <p:nvPr>
            <p:ph type="title"/>
          </p:nvPr>
        </p:nvSpPr>
        <p:spPr>
          <a:xfrm>
            <a:off x="1603513" y="1073101"/>
            <a:ext cx="9337687" cy="556918"/>
          </a:xfrm>
        </p:spPr>
        <p:txBody>
          <a:bodyPr>
            <a:normAutofit/>
          </a:bodyPr>
          <a:lstStyle/>
          <a:p>
            <a:r>
              <a:rPr lang="es-MX" sz="2800" dirty="0"/>
              <a:t>INTELIGENCIA EMOCIONAL EN LA EMPRESA</a:t>
            </a:r>
            <a:endParaRPr lang="es-AR" sz="2800" dirty="0"/>
          </a:p>
        </p:txBody>
      </p:sp>
      <p:sp>
        <p:nvSpPr>
          <p:cNvPr id="3" name="Marcador de contenido 2">
            <a:extLst>
              <a:ext uri="{FF2B5EF4-FFF2-40B4-BE49-F238E27FC236}">
                <a16:creationId xmlns:a16="http://schemas.microsoft.com/office/drawing/2014/main" id="{8A818458-D6D3-4053-853C-F6858D3645B9}"/>
              </a:ext>
            </a:extLst>
          </p:cNvPr>
          <p:cNvSpPr>
            <a:spLocks noGrp="1"/>
          </p:cNvSpPr>
          <p:nvPr>
            <p:ph idx="1"/>
          </p:nvPr>
        </p:nvSpPr>
        <p:spPr>
          <a:xfrm>
            <a:off x="1232452" y="2052115"/>
            <a:ext cx="5499652" cy="4547467"/>
          </a:xfrm>
        </p:spPr>
        <p:txBody>
          <a:bodyPr>
            <a:normAutofit/>
          </a:bodyPr>
          <a:lstStyle/>
          <a:p>
            <a:pPr>
              <a:lnSpc>
                <a:spcPct val="150000"/>
              </a:lnSpc>
            </a:pPr>
            <a:r>
              <a:rPr lang="es-AR" i="1" dirty="0"/>
              <a:t>“Las normas que gobiernan el mundo laboral están cambiando. En la actualidad no sólo se nos juzga por lo más o menos inteligentes que podamos ser ni por nuestra formación o experiencia, sino también por el modo en que nos relacionamos con nosotros mismos y con los demás”</a:t>
            </a:r>
          </a:p>
          <a:p>
            <a:pPr>
              <a:lnSpc>
                <a:spcPct val="150000"/>
              </a:lnSpc>
            </a:pPr>
            <a:r>
              <a:rPr lang="es-AR" dirty="0"/>
              <a:t>Nueva era: concepto de </a:t>
            </a:r>
            <a:r>
              <a:rPr lang="es-AR" b="1" dirty="0"/>
              <a:t>trabajo</a:t>
            </a:r>
            <a:r>
              <a:rPr lang="es-AR" dirty="0"/>
              <a:t> cambiado por </a:t>
            </a:r>
            <a:r>
              <a:rPr lang="es-AR" dirty="0">
                <a:sym typeface="Wingdings" panose="05000000000000000000" pitchFamily="2" charset="2"/>
              </a:rPr>
              <a:t> “</a:t>
            </a:r>
            <a:r>
              <a:rPr lang="es-AR" b="1" dirty="0">
                <a:sym typeface="Wingdings" panose="05000000000000000000" pitchFamily="2" charset="2"/>
              </a:rPr>
              <a:t>habilidades portátiles</a:t>
            </a:r>
            <a:r>
              <a:rPr lang="es-AR" dirty="0">
                <a:sym typeface="Wingdings" panose="05000000000000000000" pitchFamily="2" charset="2"/>
              </a:rPr>
              <a:t>”. </a:t>
            </a:r>
            <a:endParaRPr lang="es-AR" dirty="0"/>
          </a:p>
        </p:txBody>
      </p:sp>
      <p:pic>
        <p:nvPicPr>
          <p:cNvPr id="5" name="Imagen 4">
            <a:extLst>
              <a:ext uri="{FF2B5EF4-FFF2-40B4-BE49-F238E27FC236}">
                <a16:creationId xmlns:a16="http://schemas.microsoft.com/office/drawing/2014/main" id="{3827953A-490B-48F3-882F-46C24048A707}"/>
              </a:ext>
            </a:extLst>
          </p:cNvPr>
          <p:cNvPicPr>
            <a:picLocks noChangeAspect="1"/>
          </p:cNvPicPr>
          <p:nvPr/>
        </p:nvPicPr>
        <p:blipFill>
          <a:blip r:embed="rId2"/>
          <a:stretch>
            <a:fillRect/>
          </a:stretch>
        </p:blipFill>
        <p:spPr>
          <a:xfrm>
            <a:off x="6963079" y="2052115"/>
            <a:ext cx="4115738" cy="3125877"/>
          </a:xfrm>
          <a:prstGeom prst="rect">
            <a:avLst/>
          </a:prstGeom>
        </p:spPr>
      </p:pic>
    </p:spTree>
    <p:extLst>
      <p:ext uri="{BB962C8B-B14F-4D97-AF65-F5344CB8AC3E}">
        <p14:creationId xmlns:p14="http://schemas.microsoft.com/office/powerpoint/2010/main" val="324400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9A4DEBB-E40C-417D-8B09-6B73CA563596}"/>
              </a:ext>
            </a:extLst>
          </p:cNvPr>
          <p:cNvSpPr>
            <a:spLocks noGrp="1"/>
          </p:cNvSpPr>
          <p:nvPr>
            <p:ph type="title"/>
          </p:nvPr>
        </p:nvSpPr>
        <p:spPr>
          <a:xfrm>
            <a:off x="1497495" y="1020091"/>
            <a:ext cx="9197009" cy="503909"/>
          </a:xfrm>
        </p:spPr>
        <p:txBody>
          <a:bodyPr>
            <a:normAutofit/>
          </a:bodyPr>
          <a:lstStyle/>
          <a:p>
            <a:r>
              <a:rPr lang="es-MX" sz="2800" dirty="0"/>
              <a:t>NUEVO CRITERIO: MAS ALLÁ DE LA EXPERIENCIA</a:t>
            </a:r>
            <a:endParaRPr lang="es-AR" sz="2800" dirty="0"/>
          </a:p>
        </p:txBody>
      </p:sp>
      <p:sp>
        <p:nvSpPr>
          <p:cNvPr id="3" name="Marcador de contenido 2">
            <a:extLst>
              <a:ext uri="{FF2B5EF4-FFF2-40B4-BE49-F238E27FC236}">
                <a16:creationId xmlns:a16="http://schemas.microsoft.com/office/drawing/2014/main" id="{D6039172-27FC-40CC-9A78-DABFF8F03C0C}"/>
              </a:ext>
            </a:extLst>
          </p:cNvPr>
          <p:cNvSpPr>
            <a:spLocks noGrp="1"/>
          </p:cNvSpPr>
          <p:nvPr>
            <p:ph idx="1"/>
          </p:nvPr>
        </p:nvSpPr>
        <p:spPr>
          <a:xfrm>
            <a:off x="1603513" y="2052115"/>
            <a:ext cx="9329530" cy="4414945"/>
          </a:xfrm>
        </p:spPr>
        <p:txBody>
          <a:bodyPr>
            <a:normAutofit/>
          </a:bodyPr>
          <a:lstStyle/>
          <a:p>
            <a:pPr>
              <a:lnSpc>
                <a:spcPct val="200000"/>
              </a:lnSpc>
            </a:pPr>
            <a:r>
              <a:rPr lang="es-MX" b="1" dirty="0"/>
              <a:t>Perspectiva actual</a:t>
            </a:r>
            <a:r>
              <a:rPr lang="es-MX" b="1" dirty="0">
                <a:sym typeface="Wingdings" panose="05000000000000000000" pitchFamily="2" charset="2"/>
              </a:rPr>
              <a:t> </a:t>
            </a:r>
            <a:r>
              <a:rPr lang="es-MX" dirty="0">
                <a:sym typeface="Wingdings" panose="05000000000000000000" pitchFamily="2" charset="2"/>
              </a:rPr>
              <a:t>habilidades académicas prácticamente irrelevantes.</a:t>
            </a:r>
          </a:p>
          <a:p>
            <a:pPr>
              <a:lnSpc>
                <a:spcPct val="200000"/>
              </a:lnSpc>
            </a:pPr>
            <a:r>
              <a:rPr lang="es-MX" dirty="0">
                <a:sym typeface="Wingdings" panose="05000000000000000000" pitchFamily="2" charset="2"/>
              </a:rPr>
              <a:t>Base: Ya disponemos de suficiente capacidad intelectual y destreza técnica para llevar a cabo nuestro trabajo.</a:t>
            </a:r>
          </a:p>
          <a:p>
            <a:pPr>
              <a:lnSpc>
                <a:spcPct val="200000"/>
              </a:lnSpc>
            </a:pPr>
            <a:r>
              <a:rPr lang="es-MX" dirty="0">
                <a:sym typeface="Wingdings" panose="05000000000000000000" pitchFamily="2" charset="2"/>
              </a:rPr>
              <a:t>Investigaciones científicas que caracterizan los rasgos de </a:t>
            </a:r>
            <a:r>
              <a:rPr lang="es-MX" b="1" dirty="0">
                <a:sym typeface="Wingdings" panose="05000000000000000000" pitchFamily="2" charset="2"/>
              </a:rPr>
              <a:t>“trabajadores estrella”.</a:t>
            </a:r>
          </a:p>
          <a:p>
            <a:pPr>
              <a:lnSpc>
                <a:spcPct val="200000"/>
              </a:lnSpc>
            </a:pPr>
            <a:r>
              <a:rPr lang="es-MX" dirty="0">
                <a:sym typeface="Wingdings" panose="05000000000000000000" pitchFamily="2" charset="2"/>
              </a:rPr>
              <a:t>Diferentes empresas promueven o desalientan este tipo de competencias.</a:t>
            </a:r>
            <a:endParaRPr lang="es-AR" dirty="0"/>
          </a:p>
        </p:txBody>
      </p:sp>
    </p:spTree>
    <p:extLst>
      <p:ext uri="{BB962C8B-B14F-4D97-AF65-F5344CB8AC3E}">
        <p14:creationId xmlns:p14="http://schemas.microsoft.com/office/powerpoint/2010/main" val="21039129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504E911-C099-4414-AD0E-B5E2CC1B41F6}"/>
              </a:ext>
            </a:extLst>
          </p:cNvPr>
          <p:cNvSpPr>
            <a:spLocks noGrp="1"/>
          </p:cNvSpPr>
          <p:nvPr>
            <p:ph type="title"/>
          </p:nvPr>
        </p:nvSpPr>
        <p:spPr>
          <a:xfrm>
            <a:off x="2611808" y="808057"/>
            <a:ext cx="7958331" cy="530414"/>
          </a:xfrm>
        </p:spPr>
        <p:txBody>
          <a:bodyPr>
            <a:normAutofit fontScale="90000"/>
          </a:bodyPr>
          <a:lstStyle/>
          <a:p>
            <a:pPr algn="ctr"/>
            <a:r>
              <a:rPr lang="es-MX" dirty="0"/>
              <a:t>NUEVO CRITERIO</a:t>
            </a:r>
            <a:br>
              <a:rPr lang="es-MX" dirty="0"/>
            </a:br>
            <a:endParaRPr lang="es-AR" dirty="0"/>
          </a:p>
        </p:txBody>
      </p:sp>
      <p:sp>
        <p:nvSpPr>
          <p:cNvPr id="3" name="Marcador de contenido 2">
            <a:extLst>
              <a:ext uri="{FF2B5EF4-FFF2-40B4-BE49-F238E27FC236}">
                <a16:creationId xmlns:a16="http://schemas.microsoft.com/office/drawing/2014/main" id="{FD0374DD-C838-4886-ACEB-783B98D2A77E}"/>
              </a:ext>
            </a:extLst>
          </p:cNvPr>
          <p:cNvSpPr>
            <a:spLocks noGrp="1"/>
          </p:cNvSpPr>
          <p:nvPr>
            <p:ph idx="1"/>
          </p:nvPr>
        </p:nvSpPr>
        <p:spPr>
          <a:xfrm>
            <a:off x="1232452" y="2001078"/>
            <a:ext cx="9965635" cy="4651512"/>
          </a:xfrm>
        </p:spPr>
        <p:txBody>
          <a:bodyPr>
            <a:normAutofit/>
          </a:bodyPr>
          <a:lstStyle/>
          <a:p>
            <a:pPr>
              <a:lnSpc>
                <a:spcPct val="150000"/>
              </a:lnSpc>
            </a:pPr>
            <a:r>
              <a:rPr lang="es-MX" b="1" u="sng" dirty="0"/>
              <a:t>Otras épocas</a:t>
            </a:r>
            <a:r>
              <a:rPr lang="es-MX" dirty="0">
                <a:sym typeface="Wingdings" panose="05000000000000000000" pitchFamily="2" charset="2"/>
              </a:rPr>
              <a:t> carácter, personalidad, competencias, habilidades blandas.</a:t>
            </a:r>
          </a:p>
          <a:p>
            <a:pPr>
              <a:lnSpc>
                <a:spcPct val="150000"/>
              </a:lnSpc>
            </a:pPr>
            <a:r>
              <a:rPr lang="es-MX" b="1" u="sng" dirty="0">
                <a:sym typeface="Wingdings" panose="05000000000000000000" pitchFamily="2" charset="2"/>
              </a:rPr>
              <a:t>Actualidad</a:t>
            </a:r>
            <a:r>
              <a:rPr lang="es-MX" dirty="0">
                <a:sym typeface="Wingdings" panose="05000000000000000000" pitchFamily="2" charset="2"/>
              </a:rPr>
              <a:t> “inteligencia emocional”.</a:t>
            </a:r>
          </a:p>
          <a:p>
            <a:pPr>
              <a:lnSpc>
                <a:spcPct val="150000"/>
              </a:lnSpc>
            </a:pPr>
            <a:r>
              <a:rPr lang="es-MX" b="1" dirty="0">
                <a:sym typeface="Wingdings" panose="05000000000000000000" pitchFamily="2" charset="2"/>
              </a:rPr>
              <a:t>Neurociencias</a:t>
            </a:r>
            <a:r>
              <a:rPr lang="es-MX" dirty="0">
                <a:sym typeface="Wingdings" panose="05000000000000000000" pitchFamily="2" charset="2"/>
              </a:rPr>
              <a:t> cerebro emocional aprende diferente al cerebro pensante.</a:t>
            </a:r>
          </a:p>
          <a:p>
            <a:pPr marL="0" indent="0">
              <a:lnSpc>
                <a:spcPct val="150000"/>
              </a:lnSpc>
              <a:buNone/>
            </a:pPr>
            <a:r>
              <a:rPr lang="es-MX" b="1" u="sng" dirty="0">
                <a:sym typeface="Wingdings" panose="05000000000000000000" pitchFamily="2" charset="2"/>
              </a:rPr>
              <a:t>Algunos errores </a:t>
            </a:r>
            <a:r>
              <a:rPr lang="es-MX" dirty="0">
                <a:sym typeface="Wingdings" panose="05000000000000000000" pitchFamily="2" charset="2"/>
              </a:rPr>
              <a:t> </a:t>
            </a:r>
            <a:r>
              <a:rPr lang="es-MX" dirty="0" err="1">
                <a:sym typeface="Wingdings" panose="05000000000000000000" pitchFamily="2" charset="2"/>
              </a:rPr>
              <a:t>IE</a:t>
            </a:r>
            <a:r>
              <a:rPr lang="es-MX" dirty="0">
                <a:sym typeface="Wingdings" panose="05000000000000000000" pitchFamily="2" charset="2"/>
              </a:rPr>
              <a:t> no significa ser amable siempre (depende de la situación)</a:t>
            </a:r>
          </a:p>
          <a:p>
            <a:pPr>
              <a:lnSpc>
                <a:spcPct val="150000"/>
              </a:lnSpc>
            </a:pPr>
            <a:r>
              <a:rPr lang="es-MX" dirty="0" err="1">
                <a:sym typeface="Wingdings" panose="05000000000000000000" pitchFamily="2" charset="2"/>
              </a:rPr>
              <a:t>IE</a:t>
            </a:r>
            <a:r>
              <a:rPr lang="es-MX" dirty="0">
                <a:sym typeface="Wingdings" panose="05000000000000000000" pitchFamily="2" charset="2"/>
              </a:rPr>
              <a:t> no es dejar al descubierto intimidades y rienda suelta a sentimientos; sino expresarlos de modo eficaz en el momento correcto.</a:t>
            </a:r>
          </a:p>
          <a:p>
            <a:pPr>
              <a:lnSpc>
                <a:spcPct val="150000"/>
              </a:lnSpc>
            </a:pPr>
            <a:r>
              <a:rPr lang="es-MX" dirty="0" err="1">
                <a:sym typeface="Wingdings" panose="05000000000000000000" pitchFamily="2" charset="2"/>
              </a:rPr>
              <a:t>IE</a:t>
            </a:r>
            <a:r>
              <a:rPr lang="es-MX" dirty="0">
                <a:sym typeface="Wingdings" panose="05000000000000000000" pitchFamily="2" charset="2"/>
              </a:rPr>
              <a:t> no es mayor en mujeres o en hombres.</a:t>
            </a:r>
          </a:p>
          <a:p>
            <a:endParaRPr lang="es-MX" dirty="0">
              <a:sym typeface="Wingdings" panose="05000000000000000000" pitchFamily="2" charset="2"/>
            </a:endParaRPr>
          </a:p>
          <a:p>
            <a:endParaRPr lang="es-AR" dirty="0"/>
          </a:p>
        </p:txBody>
      </p:sp>
    </p:spTree>
    <p:extLst>
      <p:ext uri="{BB962C8B-B14F-4D97-AF65-F5344CB8AC3E}">
        <p14:creationId xmlns:p14="http://schemas.microsoft.com/office/powerpoint/2010/main" val="2287045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4E019E2-3C5C-450D-9EA7-C3441C1C6915}"/>
              </a:ext>
            </a:extLst>
          </p:cNvPr>
          <p:cNvSpPr>
            <a:spLocks noGrp="1"/>
          </p:cNvSpPr>
          <p:nvPr>
            <p:ph type="title"/>
          </p:nvPr>
        </p:nvSpPr>
        <p:spPr>
          <a:xfrm>
            <a:off x="2611808" y="808057"/>
            <a:ext cx="7958331" cy="570170"/>
          </a:xfrm>
        </p:spPr>
        <p:txBody>
          <a:bodyPr>
            <a:normAutofit/>
          </a:bodyPr>
          <a:lstStyle/>
          <a:p>
            <a:pPr algn="ctr"/>
            <a:r>
              <a:rPr lang="es-MX" dirty="0"/>
              <a:t>NUEVOS CRITERIOS</a:t>
            </a:r>
            <a:endParaRPr lang="es-AR" dirty="0"/>
          </a:p>
        </p:txBody>
      </p:sp>
      <p:sp>
        <p:nvSpPr>
          <p:cNvPr id="3" name="Marcador de contenido 2">
            <a:extLst>
              <a:ext uri="{FF2B5EF4-FFF2-40B4-BE49-F238E27FC236}">
                <a16:creationId xmlns:a16="http://schemas.microsoft.com/office/drawing/2014/main" id="{E4B39837-1532-4C4B-B0A3-0EE5A7BB944E}"/>
              </a:ext>
            </a:extLst>
          </p:cNvPr>
          <p:cNvSpPr>
            <a:spLocks noGrp="1"/>
          </p:cNvSpPr>
          <p:nvPr>
            <p:ph idx="1"/>
          </p:nvPr>
        </p:nvSpPr>
        <p:spPr>
          <a:xfrm>
            <a:off x="1616765" y="1378227"/>
            <a:ext cx="9395792" cy="5168347"/>
          </a:xfrm>
        </p:spPr>
        <p:txBody>
          <a:bodyPr>
            <a:normAutofit/>
          </a:bodyPr>
          <a:lstStyle/>
          <a:p>
            <a:pPr>
              <a:lnSpc>
                <a:spcPct val="150000"/>
              </a:lnSpc>
            </a:pPr>
            <a:r>
              <a:rPr lang="es-MX" b="1" dirty="0"/>
              <a:t>Éxito</a:t>
            </a:r>
            <a:r>
              <a:rPr lang="es-MX" dirty="0"/>
              <a:t>: depende de otros factores que la mera capacidad intelectual o la destreza técnica. </a:t>
            </a:r>
          </a:p>
          <a:p>
            <a:pPr>
              <a:lnSpc>
                <a:spcPct val="150000"/>
              </a:lnSpc>
            </a:pPr>
            <a:r>
              <a:rPr lang="es-MX" b="1" dirty="0"/>
              <a:t>Mercado laboral </a:t>
            </a:r>
            <a:r>
              <a:rPr lang="es-MX" dirty="0"/>
              <a:t>requiere otro tipo de habilidades: flexibilidad, iniciativa, optimismo y adaptabilidad.</a:t>
            </a:r>
          </a:p>
          <a:p>
            <a:pPr>
              <a:lnSpc>
                <a:spcPct val="150000"/>
              </a:lnSpc>
            </a:pPr>
            <a:r>
              <a:rPr lang="es-MX" b="1" dirty="0"/>
              <a:t>Competencias</a:t>
            </a:r>
            <a:r>
              <a:rPr lang="es-MX" dirty="0"/>
              <a:t> buscadas por empresarios:</a:t>
            </a:r>
            <a:r>
              <a:rPr lang="es-AR" dirty="0"/>
              <a:t> capacidad de escuchar y comunicarse verbalmente;</a:t>
            </a:r>
          </a:p>
          <a:p>
            <a:pPr>
              <a:lnSpc>
                <a:spcPct val="150000"/>
              </a:lnSpc>
            </a:pPr>
            <a:r>
              <a:rPr lang="es-AR" dirty="0"/>
              <a:t>Adaptabilidad y capacidad de dar respuesta creativa ante obstáculos.</a:t>
            </a:r>
            <a:endParaRPr lang="es-MX" dirty="0"/>
          </a:p>
        </p:txBody>
      </p:sp>
    </p:spTree>
    <p:extLst>
      <p:ext uri="{BB962C8B-B14F-4D97-AF65-F5344CB8AC3E}">
        <p14:creationId xmlns:p14="http://schemas.microsoft.com/office/powerpoint/2010/main" val="20897913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47FE3B5-A646-492A-B18B-5779BD848363}"/>
              </a:ext>
            </a:extLst>
          </p:cNvPr>
          <p:cNvSpPr>
            <a:spLocks noGrp="1"/>
          </p:cNvSpPr>
          <p:nvPr>
            <p:ph type="title"/>
          </p:nvPr>
        </p:nvSpPr>
        <p:spPr>
          <a:xfrm>
            <a:off x="2611808" y="808057"/>
            <a:ext cx="7958331" cy="623178"/>
          </a:xfrm>
        </p:spPr>
        <p:txBody>
          <a:bodyPr>
            <a:normAutofit/>
          </a:bodyPr>
          <a:lstStyle/>
          <a:p>
            <a:pPr algn="ctr"/>
            <a:r>
              <a:rPr lang="es-MX" dirty="0"/>
              <a:t>“TRABAJADORES ESTRELLA”</a:t>
            </a:r>
            <a:endParaRPr lang="es-AR" dirty="0"/>
          </a:p>
        </p:txBody>
      </p:sp>
      <p:sp>
        <p:nvSpPr>
          <p:cNvPr id="3" name="Marcador de contenido 2">
            <a:extLst>
              <a:ext uri="{FF2B5EF4-FFF2-40B4-BE49-F238E27FC236}">
                <a16:creationId xmlns:a16="http://schemas.microsoft.com/office/drawing/2014/main" id="{C0A293B7-6CE0-4DF1-9CB4-C5A6009B3B79}"/>
              </a:ext>
            </a:extLst>
          </p:cNvPr>
          <p:cNvSpPr>
            <a:spLocks noGrp="1"/>
          </p:cNvSpPr>
          <p:nvPr>
            <p:ph idx="1"/>
          </p:nvPr>
        </p:nvSpPr>
        <p:spPr>
          <a:xfrm>
            <a:off x="1219200" y="1736035"/>
            <a:ext cx="9806609" cy="5234607"/>
          </a:xfrm>
        </p:spPr>
        <p:txBody>
          <a:bodyPr>
            <a:normAutofit fontScale="92500" lnSpcReduction="10000"/>
          </a:bodyPr>
          <a:lstStyle/>
          <a:p>
            <a:pPr marL="0" indent="0">
              <a:lnSpc>
                <a:spcPct val="170000"/>
              </a:lnSpc>
              <a:buNone/>
            </a:pPr>
            <a:endParaRPr lang="es-MX" dirty="0"/>
          </a:p>
          <a:p>
            <a:pPr marL="0" indent="0">
              <a:lnSpc>
                <a:spcPct val="170000"/>
              </a:lnSpc>
              <a:buNone/>
            </a:pPr>
            <a:endParaRPr lang="es-MX" dirty="0"/>
          </a:p>
          <a:p>
            <a:pPr marL="0" indent="0">
              <a:lnSpc>
                <a:spcPct val="170000"/>
              </a:lnSpc>
              <a:buNone/>
            </a:pPr>
            <a:r>
              <a:rPr lang="es-MX" b="1" u="sng" dirty="0"/>
              <a:t>Competencia emocional </a:t>
            </a:r>
            <a:r>
              <a:rPr lang="es-MX" dirty="0">
                <a:sym typeface="Wingdings" panose="05000000000000000000" pitchFamily="2" charset="2"/>
              </a:rPr>
              <a:t></a:t>
            </a:r>
            <a:r>
              <a:rPr lang="es-MX" dirty="0"/>
              <a:t> capacidad adquirida basada en la </a:t>
            </a:r>
            <a:r>
              <a:rPr lang="es-MX" dirty="0" err="1"/>
              <a:t>IE</a:t>
            </a:r>
            <a:r>
              <a:rPr lang="es-MX" dirty="0"/>
              <a:t> que da lugar a mejor desempeño laboral.</a:t>
            </a:r>
          </a:p>
          <a:p>
            <a:pPr marL="0" indent="0">
              <a:lnSpc>
                <a:spcPct val="170000"/>
              </a:lnSpc>
              <a:buNone/>
            </a:pPr>
            <a:r>
              <a:rPr lang="es-MX" dirty="0"/>
              <a:t>En el núcleo de la CE se encuentran dos habilidades: </a:t>
            </a:r>
            <a:r>
              <a:rPr lang="es-MX" b="1" dirty="0"/>
              <a:t>empatía y habilidades sociales.</a:t>
            </a:r>
          </a:p>
          <a:p>
            <a:pPr marL="0" indent="0">
              <a:lnSpc>
                <a:spcPct val="170000"/>
              </a:lnSpc>
              <a:buNone/>
            </a:pPr>
            <a:r>
              <a:rPr lang="es-MX" dirty="0" err="1"/>
              <a:t>IE</a:t>
            </a:r>
            <a:r>
              <a:rPr lang="es-MX" dirty="0">
                <a:sym typeface="Wingdings" panose="05000000000000000000" pitchFamily="2" charset="2"/>
              </a:rPr>
              <a:t> capacidad potencial que disponemos para aprender habilidades prácticas basadas en sus elementos compositivos (conciencia de uno mismo, motivación, autocontrol, empatía, capacidad de relación)</a:t>
            </a:r>
          </a:p>
          <a:p>
            <a:pPr marL="0" indent="0">
              <a:lnSpc>
                <a:spcPct val="170000"/>
              </a:lnSpc>
              <a:buNone/>
            </a:pPr>
            <a:r>
              <a:rPr lang="es-MX" dirty="0">
                <a:sym typeface="Wingdings" panose="05000000000000000000" pitchFamily="2" charset="2"/>
              </a:rPr>
              <a:t>CE hasta que punto podemos trasladar este potencial al mundo laboral. </a:t>
            </a:r>
            <a:endParaRPr lang="es-MX" dirty="0"/>
          </a:p>
          <a:p>
            <a:pPr>
              <a:buFontTx/>
              <a:buChar char="-"/>
            </a:pPr>
            <a:endParaRPr lang="es-MX" dirty="0"/>
          </a:p>
          <a:p>
            <a:pPr marL="0" indent="0">
              <a:buNone/>
            </a:pPr>
            <a:endParaRPr lang="es-MX" dirty="0"/>
          </a:p>
          <a:p>
            <a:pPr marL="0" indent="0">
              <a:buNone/>
            </a:pPr>
            <a:endParaRPr lang="es-MX" dirty="0"/>
          </a:p>
          <a:p>
            <a:endParaRPr lang="es-AR" dirty="0"/>
          </a:p>
        </p:txBody>
      </p:sp>
    </p:spTree>
    <p:extLst>
      <p:ext uri="{BB962C8B-B14F-4D97-AF65-F5344CB8AC3E}">
        <p14:creationId xmlns:p14="http://schemas.microsoft.com/office/powerpoint/2010/main" val="10935053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B88818E-B8CC-40CF-B400-16D3B2CDED6D}"/>
              </a:ext>
            </a:extLst>
          </p:cNvPr>
          <p:cNvSpPr>
            <a:spLocks noGrp="1"/>
          </p:cNvSpPr>
          <p:nvPr>
            <p:ph type="title"/>
          </p:nvPr>
        </p:nvSpPr>
        <p:spPr>
          <a:xfrm>
            <a:off x="2611808" y="808056"/>
            <a:ext cx="7958331" cy="490657"/>
          </a:xfrm>
        </p:spPr>
        <p:txBody>
          <a:bodyPr>
            <a:normAutofit fontScale="90000"/>
          </a:bodyPr>
          <a:lstStyle/>
          <a:p>
            <a:pPr algn="ctr"/>
            <a:r>
              <a:rPr lang="es-MX" dirty="0"/>
              <a:t>INTELIGENCIA EMOCIONAL</a:t>
            </a:r>
            <a:endParaRPr lang="es-AR" dirty="0"/>
          </a:p>
        </p:txBody>
      </p:sp>
      <p:sp>
        <p:nvSpPr>
          <p:cNvPr id="3" name="Marcador de contenido 2">
            <a:extLst>
              <a:ext uri="{FF2B5EF4-FFF2-40B4-BE49-F238E27FC236}">
                <a16:creationId xmlns:a16="http://schemas.microsoft.com/office/drawing/2014/main" id="{8FFB0CD6-8E2A-45E5-AF7E-A4F033264C6C}"/>
              </a:ext>
            </a:extLst>
          </p:cNvPr>
          <p:cNvSpPr>
            <a:spLocks noGrp="1"/>
          </p:cNvSpPr>
          <p:nvPr>
            <p:ph idx="1"/>
          </p:nvPr>
        </p:nvSpPr>
        <p:spPr>
          <a:xfrm>
            <a:off x="1444487" y="1656521"/>
            <a:ext cx="9125652" cy="5009321"/>
          </a:xfrm>
        </p:spPr>
        <p:txBody>
          <a:bodyPr>
            <a:normAutofit/>
          </a:bodyPr>
          <a:lstStyle/>
          <a:p>
            <a:pPr marL="0" indent="0">
              <a:lnSpc>
                <a:spcPct val="150000"/>
              </a:lnSpc>
              <a:buNone/>
            </a:pPr>
            <a:r>
              <a:rPr lang="es-MX" dirty="0"/>
              <a:t>Elevada inteligencia emocional no garantiza haber aprendido las CE.</a:t>
            </a:r>
          </a:p>
          <a:p>
            <a:pPr marL="0" indent="0">
              <a:lnSpc>
                <a:spcPct val="150000"/>
              </a:lnSpc>
              <a:buNone/>
            </a:pPr>
            <a:r>
              <a:rPr lang="es-MX" b="1" u="sng" dirty="0"/>
              <a:t>Capacidades de la </a:t>
            </a:r>
            <a:r>
              <a:rPr lang="es-MX" b="1" u="sng" dirty="0" err="1"/>
              <a:t>IE</a:t>
            </a:r>
            <a:r>
              <a:rPr lang="es-MX" b="1" u="sng" dirty="0"/>
              <a:t>:</a:t>
            </a:r>
          </a:p>
          <a:p>
            <a:pPr>
              <a:lnSpc>
                <a:spcPct val="150000"/>
              </a:lnSpc>
              <a:buFontTx/>
              <a:buChar char="-"/>
            </a:pPr>
            <a:r>
              <a:rPr lang="es-MX" b="1" dirty="0"/>
              <a:t>Independencia: </a:t>
            </a:r>
            <a:r>
              <a:rPr lang="es-MX" dirty="0"/>
              <a:t>cada persona aporta contribución única al desempeño de su trabajo.</a:t>
            </a:r>
          </a:p>
          <a:p>
            <a:pPr>
              <a:lnSpc>
                <a:spcPct val="150000"/>
              </a:lnSpc>
              <a:buFontTx/>
              <a:buChar char="-"/>
            </a:pPr>
            <a:r>
              <a:rPr lang="es-MX" b="1" dirty="0"/>
              <a:t>Interdependencia</a:t>
            </a:r>
            <a:r>
              <a:rPr lang="es-MX" dirty="0"/>
              <a:t>: unidos mediante interacciones poderosas.</a:t>
            </a:r>
          </a:p>
          <a:p>
            <a:pPr>
              <a:lnSpc>
                <a:spcPct val="150000"/>
              </a:lnSpc>
              <a:buFontTx/>
              <a:buChar char="-"/>
            </a:pPr>
            <a:r>
              <a:rPr lang="es-MX" b="1" dirty="0"/>
              <a:t>Jerarquización: </a:t>
            </a:r>
            <a:r>
              <a:rPr lang="es-MX" dirty="0"/>
              <a:t>capacidades se refuerzan mutuamente. (por </a:t>
            </a:r>
            <a:r>
              <a:rPr lang="es-MX" dirty="0" err="1"/>
              <a:t>ej</a:t>
            </a:r>
            <a:r>
              <a:rPr lang="es-MX" dirty="0"/>
              <a:t>: la conciencia de uno mismo resulta esencial para autocontrol y empatía)</a:t>
            </a:r>
          </a:p>
          <a:p>
            <a:pPr marL="6160" indent="0">
              <a:buNone/>
            </a:pPr>
            <a:endParaRPr lang="es-AR" dirty="0"/>
          </a:p>
        </p:txBody>
      </p:sp>
    </p:spTree>
    <p:extLst>
      <p:ext uri="{BB962C8B-B14F-4D97-AF65-F5344CB8AC3E}">
        <p14:creationId xmlns:p14="http://schemas.microsoft.com/office/powerpoint/2010/main" val="1289091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79ACF5F-7CBF-4B7C-8A7A-920459BC1960}"/>
              </a:ext>
            </a:extLst>
          </p:cNvPr>
          <p:cNvSpPr>
            <a:spLocks noGrp="1"/>
          </p:cNvSpPr>
          <p:nvPr>
            <p:ph type="title"/>
          </p:nvPr>
        </p:nvSpPr>
        <p:spPr>
          <a:xfrm>
            <a:off x="2611808" y="808056"/>
            <a:ext cx="7958331" cy="623179"/>
          </a:xfrm>
        </p:spPr>
        <p:txBody>
          <a:bodyPr>
            <a:normAutofit/>
          </a:bodyPr>
          <a:lstStyle/>
          <a:p>
            <a:pPr algn="ctr"/>
            <a:r>
              <a:rPr lang="es-MX" dirty="0"/>
              <a:t>INTELIGENCIA EMOCIONAL</a:t>
            </a:r>
            <a:endParaRPr lang="es-AR" dirty="0"/>
          </a:p>
        </p:txBody>
      </p:sp>
      <p:sp>
        <p:nvSpPr>
          <p:cNvPr id="3" name="Marcador de contenido 2">
            <a:extLst>
              <a:ext uri="{FF2B5EF4-FFF2-40B4-BE49-F238E27FC236}">
                <a16:creationId xmlns:a16="http://schemas.microsoft.com/office/drawing/2014/main" id="{745ACB1E-D411-421B-91BF-FB199413A583}"/>
              </a:ext>
            </a:extLst>
          </p:cNvPr>
          <p:cNvSpPr>
            <a:spLocks noGrp="1"/>
          </p:cNvSpPr>
          <p:nvPr>
            <p:ph idx="1"/>
          </p:nvPr>
        </p:nvSpPr>
        <p:spPr>
          <a:xfrm>
            <a:off x="1484243" y="1219200"/>
            <a:ext cx="9528314" cy="5353878"/>
          </a:xfrm>
        </p:spPr>
        <p:txBody>
          <a:bodyPr>
            <a:normAutofit/>
          </a:bodyPr>
          <a:lstStyle/>
          <a:p>
            <a:pPr marL="0" indent="0">
              <a:lnSpc>
                <a:spcPct val="150000"/>
              </a:lnSpc>
              <a:buNone/>
            </a:pPr>
            <a:r>
              <a:rPr lang="es-MX" sz="2400" b="1" dirty="0"/>
              <a:t>Capacidades esenciales para desarrollar habilidades sociales.</a:t>
            </a:r>
            <a:endParaRPr lang="es-MX" sz="2400" dirty="0"/>
          </a:p>
          <a:p>
            <a:pPr>
              <a:lnSpc>
                <a:spcPct val="150000"/>
              </a:lnSpc>
              <a:buFontTx/>
              <a:buChar char="-"/>
            </a:pPr>
            <a:r>
              <a:rPr lang="es-MX" sz="2400" u="sng" dirty="0"/>
              <a:t>Necesidad pero no suficiencia</a:t>
            </a:r>
            <a:r>
              <a:rPr lang="es-MX" sz="2400" dirty="0"/>
              <a:t>: inteligencia emocional no garantiza el desarrollo de sus competencias.</a:t>
            </a:r>
          </a:p>
          <a:p>
            <a:pPr>
              <a:lnSpc>
                <a:spcPct val="150000"/>
              </a:lnSpc>
              <a:buFontTx/>
              <a:buChar char="-"/>
            </a:pPr>
            <a:r>
              <a:rPr lang="es-MX" sz="2400" dirty="0"/>
              <a:t>Capacidades genéricas: están en todas las personas, pero cada profesión exige competencias diferentes.</a:t>
            </a:r>
          </a:p>
          <a:p>
            <a:pPr>
              <a:lnSpc>
                <a:spcPct val="150000"/>
              </a:lnSpc>
              <a:buFontTx/>
              <a:buChar char="-"/>
            </a:pPr>
            <a:r>
              <a:rPr lang="es-MX" sz="2400" dirty="0"/>
              <a:t>Crisis: a mayor CI, menos </a:t>
            </a:r>
            <a:r>
              <a:rPr lang="es-MX" sz="2400" dirty="0" err="1"/>
              <a:t>IE</a:t>
            </a:r>
            <a:r>
              <a:rPr lang="es-MX" sz="2400" dirty="0"/>
              <a:t>. (ejemplo William James </a:t>
            </a:r>
            <a:r>
              <a:rPr lang="es-MX" sz="2400" dirty="0" err="1"/>
              <a:t>Sidis</a:t>
            </a:r>
            <a:r>
              <a:rPr lang="es-MX" sz="2400" dirty="0"/>
              <a:t>)</a:t>
            </a:r>
          </a:p>
          <a:p>
            <a:pPr>
              <a:buFontTx/>
              <a:buChar char="-"/>
            </a:pPr>
            <a:endParaRPr lang="es-MX" dirty="0"/>
          </a:p>
        </p:txBody>
      </p:sp>
    </p:spTree>
    <p:extLst>
      <p:ext uri="{BB962C8B-B14F-4D97-AF65-F5344CB8AC3E}">
        <p14:creationId xmlns:p14="http://schemas.microsoft.com/office/powerpoint/2010/main" val="22795256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56433C0-5641-4EAB-998B-60367981DD75}"/>
              </a:ext>
            </a:extLst>
          </p:cNvPr>
          <p:cNvSpPr>
            <a:spLocks noGrp="1"/>
          </p:cNvSpPr>
          <p:nvPr>
            <p:ph type="title"/>
          </p:nvPr>
        </p:nvSpPr>
        <p:spPr>
          <a:xfrm>
            <a:off x="2611808" y="808057"/>
            <a:ext cx="7958331" cy="530414"/>
          </a:xfrm>
        </p:spPr>
        <p:txBody>
          <a:bodyPr>
            <a:normAutofit fontScale="90000"/>
          </a:bodyPr>
          <a:lstStyle/>
          <a:p>
            <a:pPr algn="ctr"/>
            <a:r>
              <a:rPr lang="es-MX" dirty="0"/>
              <a:t>COMPETENCIAS EMOCIONALES</a:t>
            </a:r>
            <a:endParaRPr lang="es-AR" dirty="0"/>
          </a:p>
        </p:txBody>
      </p:sp>
      <p:sp>
        <p:nvSpPr>
          <p:cNvPr id="3" name="Marcador de contenido 2">
            <a:extLst>
              <a:ext uri="{FF2B5EF4-FFF2-40B4-BE49-F238E27FC236}">
                <a16:creationId xmlns:a16="http://schemas.microsoft.com/office/drawing/2014/main" id="{35B369D6-38AF-4BA7-A825-E4F78410E242}"/>
              </a:ext>
            </a:extLst>
          </p:cNvPr>
          <p:cNvSpPr>
            <a:spLocks noGrp="1"/>
          </p:cNvSpPr>
          <p:nvPr>
            <p:ph idx="1"/>
          </p:nvPr>
        </p:nvSpPr>
        <p:spPr>
          <a:xfrm>
            <a:off x="1192696" y="1656521"/>
            <a:ext cx="9965634" cy="5102087"/>
          </a:xfrm>
        </p:spPr>
        <p:txBody>
          <a:bodyPr>
            <a:normAutofit/>
          </a:bodyPr>
          <a:lstStyle/>
          <a:p>
            <a:pPr>
              <a:lnSpc>
                <a:spcPct val="150000"/>
              </a:lnSpc>
              <a:buFont typeface="Wingdings" panose="05000000000000000000" pitchFamily="2" charset="2"/>
              <a:buChar char="q"/>
            </a:pPr>
            <a:r>
              <a:rPr lang="es-MX" dirty="0"/>
              <a:t>COMPETENCIAS PERSONALES:</a:t>
            </a:r>
          </a:p>
          <a:p>
            <a:pPr marL="0" indent="0">
              <a:lnSpc>
                <a:spcPct val="150000"/>
              </a:lnSpc>
              <a:buNone/>
            </a:pPr>
            <a:r>
              <a:rPr lang="es-MX" b="1" dirty="0"/>
              <a:t>Conciencia de uno mismo</a:t>
            </a:r>
            <a:r>
              <a:rPr lang="es-MX" dirty="0">
                <a:sym typeface="Wingdings" panose="05000000000000000000" pitchFamily="2" charset="2"/>
              </a:rPr>
              <a:t> de nuestros estados internos, recursos e intuiciones.</a:t>
            </a:r>
          </a:p>
          <a:p>
            <a:pPr>
              <a:lnSpc>
                <a:spcPct val="150000"/>
              </a:lnSpc>
              <a:buFontTx/>
              <a:buChar char="-"/>
            </a:pPr>
            <a:r>
              <a:rPr lang="es-MX" dirty="0">
                <a:sym typeface="Wingdings" panose="05000000000000000000" pitchFamily="2" charset="2"/>
              </a:rPr>
              <a:t>Conciencia emocional: reconocer emociones y sus efectos;</a:t>
            </a:r>
          </a:p>
          <a:p>
            <a:pPr>
              <a:lnSpc>
                <a:spcPct val="150000"/>
              </a:lnSpc>
              <a:buFontTx/>
              <a:buChar char="-"/>
            </a:pPr>
            <a:r>
              <a:rPr lang="es-MX" dirty="0">
                <a:sym typeface="Wingdings" panose="05000000000000000000" pitchFamily="2" charset="2"/>
              </a:rPr>
              <a:t>Valoración adecuada de uno mismo: conocer fortalezas y debilidades;</a:t>
            </a:r>
          </a:p>
          <a:p>
            <a:pPr>
              <a:lnSpc>
                <a:spcPct val="150000"/>
              </a:lnSpc>
              <a:buFontTx/>
              <a:buChar char="-"/>
            </a:pPr>
            <a:r>
              <a:rPr lang="es-MX" dirty="0">
                <a:sym typeface="Wingdings" panose="05000000000000000000" pitchFamily="2" charset="2"/>
              </a:rPr>
              <a:t>Confianza en uno mismo: seguridad en la valoración que hacemos sobre nosotros y sobre nuestras capacidades;</a:t>
            </a:r>
            <a:endParaRPr lang="es-MX" dirty="0"/>
          </a:p>
        </p:txBody>
      </p:sp>
    </p:spTree>
    <p:extLst>
      <p:ext uri="{BB962C8B-B14F-4D97-AF65-F5344CB8AC3E}">
        <p14:creationId xmlns:p14="http://schemas.microsoft.com/office/powerpoint/2010/main" val="9053131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B9FE4DE-21C2-4C71-B4AA-1FA19E6F8D47}"/>
              </a:ext>
            </a:extLst>
          </p:cNvPr>
          <p:cNvSpPr>
            <a:spLocks noGrp="1"/>
          </p:cNvSpPr>
          <p:nvPr>
            <p:ph type="title"/>
          </p:nvPr>
        </p:nvSpPr>
        <p:spPr>
          <a:xfrm>
            <a:off x="2611808" y="808057"/>
            <a:ext cx="7958331" cy="515418"/>
          </a:xfrm>
        </p:spPr>
        <p:txBody>
          <a:bodyPr>
            <a:normAutofit fontScale="90000"/>
          </a:bodyPr>
          <a:lstStyle/>
          <a:p>
            <a:pPr algn="ctr"/>
            <a:r>
              <a:rPr lang="es-MX" dirty="0"/>
              <a:t>COMPETENCIAS EMOCIONALES</a:t>
            </a:r>
            <a:endParaRPr lang="es-AR" dirty="0"/>
          </a:p>
        </p:txBody>
      </p:sp>
      <p:sp>
        <p:nvSpPr>
          <p:cNvPr id="3" name="Marcador de contenido 2">
            <a:extLst>
              <a:ext uri="{FF2B5EF4-FFF2-40B4-BE49-F238E27FC236}">
                <a16:creationId xmlns:a16="http://schemas.microsoft.com/office/drawing/2014/main" id="{DE60519E-442B-4BCB-8902-942B03626B71}"/>
              </a:ext>
            </a:extLst>
          </p:cNvPr>
          <p:cNvSpPr>
            <a:spLocks noGrp="1"/>
          </p:cNvSpPr>
          <p:nvPr>
            <p:ph idx="1"/>
          </p:nvPr>
        </p:nvSpPr>
        <p:spPr>
          <a:xfrm>
            <a:off x="1455821" y="1323475"/>
            <a:ext cx="9613232" cy="5221703"/>
          </a:xfrm>
        </p:spPr>
        <p:txBody>
          <a:bodyPr>
            <a:normAutofit/>
          </a:bodyPr>
          <a:lstStyle/>
          <a:p>
            <a:pPr marL="0" indent="0">
              <a:lnSpc>
                <a:spcPct val="150000"/>
              </a:lnSpc>
              <a:buNone/>
            </a:pPr>
            <a:r>
              <a:rPr lang="es-MX" b="1" dirty="0"/>
              <a:t>Autorregulación</a:t>
            </a:r>
            <a:r>
              <a:rPr lang="es-MX" b="1" dirty="0">
                <a:sym typeface="Wingdings" panose="05000000000000000000" pitchFamily="2" charset="2"/>
              </a:rPr>
              <a:t> </a:t>
            </a:r>
            <a:r>
              <a:rPr lang="es-MX" dirty="0">
                <a:sym typeface="Wingdings" panose="05000000000000000000" pitchFamily="2" charset="2"/>
              </a:rPr>
              <a:t>control de nuestros estados, impulsos y recursos internos.</a:t>
            </a:r>
          </a:p>
          <a:p>
            <a:pPr>
              <a:lnSpc>
                <a:spcPct val="150000"/>
              </a:lnSpc>
              <a:buFontTx/>
              <a:buChar char="-"/>
            </a:pPr>
            <a:r>
              <a:rPr lang="es-MX" dirty="0">
                <a:sym typeface="Wingdings" panose="05000000000000000000" pitchFamily="2" charset="2"/>
              </a:rPr>
              <a:t>Autocontrol: </a:t>
            </a:r>
            <a:r>
              <a:rPr lang="es-MX" dirty="0" err="1">
                <a:sym typeface="Wingdings" panose="05000000000000000000" pitchFamily="2" charset="2"/>
              </a:rPr>
              <a:t>capac</a:t>
            </a:r>
            <a:r>
              <a:rPr lang="es-MX" dirty="0">
                <a:sym typeface="Wingdings" panose="05000000000000000000" pitchFamily="2" charset="2"/>
              </a:rPr>
              <a:t>. De manejar adecuadamente emociones e impulsos;</a:t>
            </a:r>
          </a:p>
          <a:p>
            <a:pPr>
              <a:lnSpc>
                <a:spcPct val="150000"/>
              </a:lnSpc>
              <a:buFontTx/>
              <a:buChar char="-"/>
            </a:pPr>
            <a:r>
              <a:rPr lang="es-AR" dirty="0"/>
              <a:t>Confiabilidad: fidelidad al criterio de sinceridad e integridad;</a:t>
            </a:r>
          </a:p>
          <a:p>
            <a:pPr>
              <a:lnSpc>
                <a:spcPct val="150000"/>
              </a:lnSpc>
              <a:buFontTx/>
              <a:buChar char="-"/>
            </a:pPr>
            <a:r>
              <a:rPr lang="es-AR" dirty="0"/>
              <a:t>Integridad: asumir la responsabilidad de nuestra actuación personal;</a:t>
            </a:r>
          </a:p>
          <a:p>
            <a:pPr>
              <a:lnSpc>
                <a:spcPct val="150000"/>
              </a:lnSpc>
              <a:buFontTx/>
              <a:buChar char="-"/>
            </a:pPr>
            <a:r>
              <a:rPr lang="es-AR" dirty="0"/>
              <a:t>Adaptabilidad: flexibilidad para afrontar cambios;</a:t>
            </a:r>
          </a:p>
          <a:p>
            <a:pPr>
              <a:lnSpc>
                <a:spcPct val="150000"/>
              </a:lnSpc>
              <a:buFontTx/>
              <a:buChar char="-"/>
            </a:pPr>
            <a:r>
              <a:rPr lang="es-AR" dirty="0"/>
              <a:t>Innovación: abierto a nuevas ideas, enfoques e información;</a:t>
            </a:r>
          </a:p>
        </p:txBody>
      </p:sp>
    </p:spTree>
    <p:extLst>
      <p:ext uri="{BB962C8B-B14F-4D97-AF65-F5344CB8AC3E}">
        <p14:creationId xmlns:p14="http://schemas.microsoft.com/office/powerpoint/2010/main" val="39078741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9F76F50-06C5-4F51-8A3D-734A44A04944}"/>
              </a:ext>
            </a:extLst>
          </p:cNvPr>
          <p:cNvSpPr>
            <a:spLocks noGrp="1"/>
          </p:cNvSpPr>
          <p:nvPr>
            <p:ph type="title"/>
          </p:nvPr>
        </p:nvSpPr>
        <p:spPr>
          <a:xfrm>
            <a:off x="2611808" y="808057"/>
            <a:ext cx="7958331" cy="556720"/>
          </a:xfrm>
        </p:spPr>
        <p:txBody>
          <a:bodyPr>
            <a:normAutofit fontScale="90000"/>
          </a:bodyPr>
          <a:lstStyle/>
          <a:p>
            <a:pPr algn="ctr"/>
            <a:r>
              <a:rPr lang="es-MX" dirty="0"/>
              <a:t>CE PERSONALES</a:t>
            </a:r>
            <a:endParaRPr lang="es-AR" dirty="0"/>
          </a:p>
        </p:txBody>
      </p:sp>
      <p:sp>
        <p:nvSpPr>
          <p:cNvPr id="3" name="Marcador de contenido 2">
            <a:extLst>
              <a:ext uri="{FF2B5EF4-FFF2-40B4-BE49-F238E27FC236}">
                <a16:creationId xmlns:a16="http://schemas.microsoft.com/office/drawing/2014/main" id="{1950001A-F432-4F05-821A-049712DE42DB}"/>
              </a:ext>
            </a:extLst>
          </p:cNvPr>
          <p:cNvSpPr>
            <a:spLocks noGrp="1"/>
          </p:cNvSpPr>
          <p:nvPr>
            <p:ph idx="1"/>
          </p:nvPr>
        </p:nvSpPr>
        <p:spPr>
          <a:xfrm>
            <a:off x="1351128" y="982639"/>
            <a:ext cx="9812741" cy="5718411"/>
          </a:xfrm>
        </p:spPr>
        <p:txBody>
          <a:bodyPr>
            <a:normAutofit/>
          </a:bodyPr>
          <a:lstStyle/>
          <a:p>
            <a:pPr marL="0" indent="0">
              <a:lnSpc>
                <a:spcPct val="150000"/>
              </a:lnSpc>
              <a:buNone/>
            </a:pPr>
            <a:r>
              <a:rPr lang="es-MX" b="1" dirty="0"/>
              <a:t>Motivación</a:t>
            </a:r>
            <a:r>
              <a:rPr lang="es-MX" dirty="0"/>
              <a:t> </a:t>
            </a:r>
            <a:r>
              <a:rPr lang="es-MX" dirty="0">
                <a:sym typeface="Wingdings" panose="05000000000000000000" pitchFamily="2" charset="2"/>
              </a:rPr>
              <a:t> tendencias emocionales que guían o facilitan el logro de nuestros objetivos.</a:t>
            </a:r>
          </a:p>
          <a:p>
            <a:pPr>
              <a:lnSpc>
                <a:spcPct val="150000"/>
              </a:lnSpc>
              <a:buFontTx/>
              <a:buChar char="-"/>
            </a:pPr>
            <a:r>
              <a:rPr lang="es-MX" dirty="0">
                <a:sym typeface="Wingdings" panose="05000000000000000000" pitchFamily="2" charset="2"/>
              </a:rPr>
              <a:t>Motivación de logro: esforzarse por mejorar un criterio de excelencia;</a:t>
            </a:r>
          </a:p>
          <a:p>
            <a:pPr>
              <a:lnSpc>
                <a:spcPct val="150000"/>
              </a:lnSpc>
              <a:buFontTx/>
              <a:buChar char="-"/>
            </a:pPr>
            <a:r>
              <a:rPr lang="es-MX" dirty="0">
                <a:sym typeface="Wingdings" panose="05000000000000000000" pitchFamily="2" charset="2"/>
              </a:rPr>
              <a:t>Compromiso: secundar los objetivos de un grupo u organización.</a:t>
            </a:r>
          </a:p>
          <a:p>
            <a:pPr>
              <a:lnSpc>
                <a:spcPct val="150000"/>
              </a:lnSpc>
              <a:buFontTx/>
              <a:buChar char="-"/>
            </a:pPr>
            <a:r>
              <a:rPr lang="es-MX" dirty="0">
                <a:sym typeface="Wingdings" panose="05000000000000000000" pitchFamily="2" charset="2"/>
              </a:rPr>
              <a:t>Iniciativa: prontitud para actuar cuando se presenta la ocasión;</a:t>
            </a:r>
          </a:p>
          <a:p>
            <a:pPr>
              <a:lnSpc>
                <a:spcPct val="150000"/>
              </a:lnSpc>
              <a:buFontTx/>
              <a:buChar char="-"/>
            </a:pPr>
            <a:r>
              <a:rPr lang="es-MX" dirty="0">
                <a:sym typeface="Wingdings" panose="05000000000000000000" pitchFamily="2" charset="2"/>
              </a:rPr>
              <a:t>Optimismo: persistencia en la consecución de los objetivos a pesar de obstáculos.</a:t>
            </a:r>
            <a:endParaRPr lang="es-AR" dirty="0"/>
          </a:p>
        </p:txBody>
      </p:sp>
    </p:spTree>
    <p:extLst>
      <p:ext uri="{BB962C8B-B14F-4D97-AF65-F5344CB8AC3E}">
        <p14:creationId xmlns:p14="http://schemas.microsoft.com/office/powerpoint/2010/main" val="22926059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8D227BC-C6F3-4950-B0BE-583F6A236297}"/>
              </a:ext>
            </a:extLst>
          </p:cNvPr>
          <p:cNvSpPr>
            <a:spLocks noGrp="1"/>
          </p:cNvSpPr>
          <p:nvPr>
            <p:ph type="title"/>
          </p:nvPr>
        </p:nvSpPr>
        <p:spPr>
          <a:xfrm>
            <a:off x="2611808" y="808057"/>
            <a:ext cx="7958331" cy="411143"/>
          </a:xfrm>
        </p:spPr>
        <p:txBody>
          <a:bodyPr>
            <a:noAutofit/>
          </a:bodyPr>
          <a:lstStyle/>
          <a:p>
            <a:r>
              <a:rPr lang="es-MX" sz="2800" dirty="0"/>
              <a:t>COMPETENCIAS EMOCIONALES</a:t>
            </a:r>
            <a:endParaRPr lang="es-AR" sz="2800" dirty="0"/>
          </a:p>
        </p:txBody>
      </p:sp>
      <p:sp>
        <p:nvSpPr>
          <p:cNvPr id="3" name="Marcador de contenido 2">
            <a:extLst>
              <a:ext uri="{FF2B5EF4-FFF2-40B4-BE49-F238E27FC236}">
                <a16:creationId xmlns:a16="http://schemas.microsoft.com/office/drawing/2014/main" id="{38C17EF3-6139-4FD5-8C0E-530CB4E8B651}"/>
              </a:ext>
            </a:extLst>
          </p:cNvPr>
          <p:cNvSpPr>
            <a:spLocks noGrp="1"/>
          </p:cNvSpPr>
          <p:nvPr>
            <p:ph idx="1"/>
          </p:nvPr>
        </p:nvSpPr>
        <p:spPr>
          <a:xfrm>
            <a:off x="1310184" y="1497496"/>
            <a:ext cx="9771797" cy="5565913"/>
          </a:xfrm>
        </p:spPr>
        <p:txBody>
          <a:bodyPr>
            <a:normAutofit/>
          </a:bodyPr>
          <a:lstStyle/>
          <a:p>
            <a:pPr>
              <a:buFont typeface="Wingdings" panose="05000000000000000000" pitchFamily="2" charset="2"/>
              <a:buChar char="q"/>
            </a:pPr>
            <a:r>
              <a:rPr lang="es-MX" dirty="0"/>
              <a:t>COMPETENCIAS SOCIALES:</a:t>
            </a:r>
          </a:p>
          <a:p>
            <a:pPr marL="0" indent="0">
              <a:lnSpc>
                <a:spcPct val="150000"/>
              </a:lnSpc>
              <a:buNone/>
            </a:pPr>
            <a:r>
              <a:rPr lang="es-MX" b="1" dirty="0"/>
              <a:t>Empatía </a:t>
            </a:r>
            <a:r>
              <a:rPr lang="es-MX" dirty="0">
                <a:sym typeface="Wingdings" panose="05000000000000000000" pitchFamily="2" charset="2"/>
              </a:rPr>
              <a:t> conciencia de los sentimientos, necesidades y preocupaciones ajenas.</a:t>
            </a:r>
          </a:p>
          <a:p>
            <a:pPr>
              <a:lnSpc>
                <a:spcPct val="150000"/>
              </a:lnSpc>
              <a:buFontTx/>
              <a:buChar char="-"/>
            </a:pPr>
            <a:r>
              <a:rPr lang="es-MX" dirty="0">
                <a:sym typeface="Wingdings" panose="05000000000000000000" pitchFamily="2" charset="2"/>
              </a:rPr>
              <a:t>Comprensión de los demás: </a:t>
            </a:r>
            <a:r>
              <a:rPr lang="es-MX" dirty="0" err="1">
                <a:sym typeface="Wingdings" panose="05000000000000000000" pitchFamily="2" charset="2"/>
              </a:rPr>
              <a:t>capac</a:t>
            </a:r>
            <a:r>
              <a:rPr lang="es-MX" dirty="0">
                <a:sym typeface="Wingdings" panose="05000000000000000000" pitchFamily="2" charset="2"/>
              </a:rPr>
              <a:t> para captar sentimientos y puntos de vista de otras personas e interesarnos activamente por cosas que les preocupan;</a:t>
            </a:r>
          </a:p>
          <a:p>
            <a:pPr>
              <a:lnSpc>
                <a:spcPct val="150000"/>
              </a:lnSpc>
              <a:buFontTx/>
              <a:buChar char="-"/>
            </a:pPr>
            <a:r>
              <a:rPr lang="es-MX" dirty="0">
                <a:sym typeface="Wingdings" panose="05000000000000000000" pitchFamily="2" charset="2"/>
              </a:rPr>
              <a:t>Orientación hacia el servicio: anticiparse, reconocer y satisfacer necesidades de los clientes;</a:t>
            </a:r>
          </a:p>
          <a:p>
            <a:pPr>
              <a:lnSpc>
                <a:spcPct val="150000"/>
              </a:lnSpc>
              <a:buFontTx/>
              <a:buChar char="-"/>
            </a:pPr>
            <a:r>
              <a:rPr lang="es-MX" dirty="0">
                <a:sym typeface="Wingdings" panose="05000000000000000000" pitchFamily="2" charset="2"/>
              </a:rPr>
              <a:t>Aprovechamiento de la diversidad: </a:t>
            </a:r>
            <a:r>
              <a:rPr lang="es-MX" dirty="0" err="1">
                <a:sym typeface="Wingdings" panose="05000000000000000000" pitchFamily="2" charset="2"/>
              </a:rPr>
              <a:t>aprov</a:t>
            </a:r>
            <a:r>
              <a:rPr lang="es-MX" dirty="0">
                <a:sym typeface="Wingdings" panose="05000000000000000000" pitchFamily="2" charset="2"/>
              </a:rPr>
              <a:t> oportunidades que nos brindan diferentes tipos de personas;</a:t>
            </a:r>
          </a:p>
          <a:p>
            <a:pPr>
              <a:lnSpc>
                <a:spcPct val="150000"/>
              </a:lnSpc>
              <a:buFontTx/>
              <a:buChar char="-"/>
            </a:pPr>
            <a:r>
              <a:rPr lang="es-MX" dirty="0">
                <a:sym typeface="Wingdings" panose="05000000000000000000" pitchFamily="2" charset="2"/>
              </a:rPr>
              <a:t>Conciencia política: capacidad de darse cuenta de las corrientes emocionales y de las relaciones de poder en un grupo.</a:t>
            </a:r>
          </a:p>
          <a:p>
            <a:pPr>
              <a:buFontTx/>
              <a:buChar char="-"/>
            </a:pPr>
            <a:endParaRPr lang="es-AR" dirty="0"/>
          </a:p>
        </p:txBody>
      </p:sp>
    </p:spTree>
    <p:extLst>
      <p:ext uri="{BB962C8B-B14F-4D97-AF65-F5344CB8AC3E}">
        <p14:creationId xmlns:p14="http://schemas.microsoft.com/office/powerpoint/2010/main" val="25927854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29A18D7-EA75-4BC3-9A0C-0DA6B21A06E9}"/>
              </a:ext>
            </a:extLst>
          </p:cNvPr>
          <p:cNvSpPr>
            <a:spLocks noGrp="1"/>
          </p:cNvSpPr>
          <p:nvPr>
            <p:ph type="title"/>
          </p:nvPr>
        </p:nvSpPr>
        <p:spPr>
          <a:xfrm>
            <a:off x="2611808" y="808056"/>
            <a:ext cx="7958331" cy="503909"/>
          </a:xfrm>
        </p:spPr>
        <p:txBody>
          <a:bodyPr>
            <a:normAutofit fontScale="90000"/>
          </a:bodyPr>
          <a:lstStyle/>
          <a:p>
            <a:r>
              <a:rPr lang="es-MX" dirty="0"/>
              <a:t>CE SOCIALES</a:t>
            </a:r>
            <a:endParaRPr lang="es-AR" dirty="0"/>
          </a:p>
        </p:txBody>
      </p:sp>
      <p:sp>
        <p:nvSpPr>
          <p:cNvPr id="3" name="Marcador de contenido 2">
            <a:extLst>
              <a:ext uri="{FF2B5EF4-FFF2-40B4-BE49-F238E27FC236}">
                <a16:creationId xmlns:a16="http://schemas.microsoft.com/office/drawing/2014/main" id="{D3BF2B02-E5BD-4452-956D-6C96499F9368}"/>
              </a:ext>
            </a:extLst>
          </p:cNvPr>
          <p:cNvSpPr>
            <a:spLocks noGrp="1"/>
          </p:cNvSpPr>
          <p:nvPr>
            <p:ph idx="1"/>
          </p:nvPr>
        </p:nvSpPr>
        <p:spPr>
          <a:xfrm>
            <a:off x="967409" y="1311965"/>
            <a:ext cx="10270434" cy="5420139"/>
          </a:xfrm>
        </p:spPr>
        <p:txBody>
          <a:bodyPr/>
          <a:lstStyle/>
          <a:p>
            <a:pPr marL="0" indent="0">
              <a:buNone/>
            </a:pPr>
            <a:r>
              <a:rPr lang="es-MX" b="1" dirty="0"/>
              <a:t>Habilidades sociales</a:t>
            </a:r>
            <a:r>
              <a:rPr lang="es-MX" dirty="0">
                <a:sym typeface="Wingdings" panose="05000000000000000000" pitchFamily="2" charset="2"/>
              </a:rPr>
              <a:t> </a:t>
            </a:r>
            <a:r>
              <a:rPr lang="es-MX" dirty="0" err="1">
                <a:sym typeface="Wingdings" panose="05000000000000000000" pitchFamily="2" charset="2"/>
              </a:rPr>
              <a:t>capac</a:t>
            </a:r>
            <a:r>
              <a:rPr lang="es-MX" dirty="0">
                <a:sym typeface="Wingdings" panose="05000000000000000000" pitchFamily="2" charset="2"/>
              </a:rPr>
              <a:t> para inducir respuestas deseables en los demás.</a:t>
            </a:r>
          </a:p>
          <a:p>
            <a:pPr>
              <a:buFontTx/>
              <a:buChar char="-"/>
            </a:pPr>
            <a:r>
              <a:rPr lang="es-MX" dirty="0">
                <a:sym typeface="Wingdings" panose="05000000000000000000" pitchFamily="2" charset="2"/>
              </a:rPr>
              <a:t>Influencia: técnicas de persuasión eficaces;</a:t>
            </a:r>
          </a:p>
          <a:p>
            <a:pPr>
              <a:buFontTx/>
              <a:buChar char="-"/>
            </a:pPr>
            <a:r>
              <a:rPr lang="es-MX" dirty="0">
                <a:sym typeface="Wingdings" panose="05000000000000000000" pitchFamily="2" charset="2"/>
              </a:rPr>
              <a:t>Comunicación: emitir mensajes claros y convincentes;</a:t>
            </a:r>
          </a:p>
          <a:p>
            <a:pPr>
              <a:buFontTx/>
              <a:buChar char="-"/>
            </a:pPr>
            <a:r>
              <a:rPr lang="es-MX" dirty="0">
                <a:sym typeface="Wingdings" panose="05000000000000000000" pitchFamily="2" charset="2"/>
              </a:rPr>
              <a:t>Liderazgo: inspirar y dirigir a grupos y personas;</a:t>
            </a:r>
          </a:p>
          <a:p>
            <a:pPr>
              <a:buFontTx/>
              <a:buChar char="-"/>
            </a:pPr>
            <a:r>
              <a:rPr lang="es-MX" dirty="0" err="1">
                <a:sym typeface="Wingdings" panose="05000000000000000000" pitchFamily="2" charset="2"/>
              </a:rPr>
              <a:t>Catalización</a:t>
            </a:r>
            <a:r>
              <a:rPr lang="es-MX" dirty="0">
                <a:sym typeface="Wingdings" panose="05000000000000000000" pitchFamily="2" charset="2"/>
              </a:rPr>
              <a:t> del cambio: iniciar o dirigir los cambios;</a:t>
            </a:r>
          </a:p>
          <a:p>
            <a:pPr>
              <a:buFontTx/>
              <a:buChar char="-"/>
            </a:pPr>
            <a:r>
              <a:rPr lang="es-MX" dirty="0">
                <a:sym typeface="Wingdings" panose="05000000000000000000" pitchFamily="2" charset="2"/>
              </a:rPr>
              <a:t>Resolución de conflictos: </a:t>
            </a:r>
            <a:r>
              <a:rPr lang="es-MX" dirty="0" err="1">
                <a:sym typeface="Wingdings" panose="05000000000000000000" pitchFamily="2" charset="2"/>
              </a:rPr>
              <a:t>capac</a:t>
            </a:r>
            <a:r>
              <a:rPr lang="es-MX" dirty="0">
                <a:sym typeface="Wingdings" panose="05000000000000000000" pitchFamily="2" charset="2"/>
              </a:rPr>
              <a:t> de negociar y resolver conflictos;</a:t>
            </a:r>
          </a:p>
          <a:p>
            <a:pPr>
              <a:buFontTx/>
              <a:buChar char="-"/>
            </a:pPr>
            <a:r>
              <a:rPr lang="es-MX" dirty="0">
                <a:sym typeface="Wingdings" panose="05000000000000000000" pitchFamily="2" charset="2"/>
              </a:rPr>
              <a:t>Colaboración y cooperación: ser capaces de trabajar con los demás en la consecución de una meta común;</a:t>
            </a:r>
          </a:p>
          <a:p>
            <a:pPr>
              <a:buFontTx/>
              <a:buChar char="-"/>
            </a:pPr>
            <a:r>
              <a:rPr lang="es-MX" dirty="0">
                <a:sym typeface="Wingdings" panose="05000000000000000000" pitchFamily="2" charset="2"/>
              </a:rPr>
              <a:t>Habilidades sociales: </a:t>
            </a:r>
            <a:r>
              <a:rPr lang="es-MX" dirty="0" err="1">
                <a:sym typeface="Wingdings" panose="05000000000000000000" pitchFamily="2" charset="2"/>
              </a:rPr>
              <a:t>capac</a:t>
            </a:r>
            <a:r>
              <a:rPr lang="es-MX" dirty="0">
                <a:sym typeface="Wingdings" panose="05000000000000000000" pitchFamily="2" charset="2"/>
              </a:rPr>
              <a:t> de crear sinergia grupal en la consecución de metas.</a:t>
            </a:r>
            <a:endParaRPr lang="es-AR" dirty="0"/>
          </a:p>
        </p:txBody>
      </p:sp>
    </p:spTree>
    <p:extLst>
      <p:ext uri="{BB962C8B-B14F-4D97-AF65-F5344CB8AC3E}">
        <p14:creationId xmlns:p14="http://schemas.microsoft.com/office/powerpoint/2010/main" val="77307711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4FC14BE-B62F-4A5E-8F02-E414DF8D46BD}"/>
              </a:ext>
            </a:extLst>
          </p:cNvPr>
          <p:cNvSpPr>
            <a:spLocks noGrp="1"/>
          </p:cNvSpPr>
          <p:nvPr>
            <p:ph type="title"/>
          </p:nvPr>
        </p:nvSpPr>
        <p:spPr>
          <a:xfrm>
            <a:off x="2611808" y="808056"/>
            <a:ext cx="7958331" cy="503909"/>
          </a:xfrm>
        </p:spPr>
        <p:txBody>
          <a:bodyPr>
            <a:normAutofit fontScale="90000"/>
          </a:bodyPr>
          <a:lstStyle/>
          <a:p>
            <a:r>
              <a:rPr lang="es-MX" dirty="0"/>
              <a:t>INTELIGENCIA EMOCIONAL</a:t>
            </a:r>
            <a:endParaRPr lang="es-AR" dirty="0"/>
          </a:p>
        </p:txBody>
      </p:sp>
      <p:sp>
        <p:nvSpPr>
          <p:cNvPr id="3" name="Marcador de contenido 2">
            <a:extLst>
              <a:ext uri="{FF2B5EF4-FFF2-40B4-BE49-F238E27FC236}">
                <a16:creationId xmlns:a16="http://schemas.microsoft.com/office/drawing/2014/main" id="{835029F8-E548-4815-90B7-9E7C4A7A595A}"/>
              </a:ext>
            </a:extLst>
          </p:cNvPr>
          <p:cNvSpPr>
            <a:spLocks noGrp="1"/>
          </p:cNvSpPr>
          <p:nvPr>
            <p:ph idx="1"/>
          </p:nvPr>
        </p:nvSpPr>
        <p:spPr>
          <a:xfrm>
            <a:off x="1643270" y="808057"/>
            <a:ext cx="9422295" cy="5645752"/>
          </a:xfrm>
        </p:spPr>
        <p:txBody>
          <a:bodyPr>
            <a:normAutofit/>
          </a:bodyPr>
          <a:lstStyle/>
          <a:p>
            <a:pPr>
              <a:lnSpc>
                <a:spcPct val="150000"/>
              </a:lnSpc>
            </a:pPr>
            <a:r>
              <a:rPr lang="es-MX" b="1" u="sng" dirty="0"/>
              <a:t>Competencias emocionales mas relevantes para el éxito, 3 grupos:</a:t>
            </a:r>
          </a:p>
          <a:p>
            <a:pPr marL="0" indent="0">
              <a:lnSpc>
                <a:spcPct val="150000"/>
              </a:lnSpc>
              <a:buNone/>
            </a:pPr>
            <a:r>
              <a:rPr lang="es-MX" dirty="0"/>
              <a:t>1- Iniciativa, motivación de logro y adaptabilidad.</a:t>
            </a:r>
          </a:p>
          <a:p>
            <a:pPr marL="0" indent="0">
              <a:lnSpc>
                <a:spcPct val="150000"/>
              </a:lnSpc>
              <a:buNone/>
            </a:pPr>
            <a:r>
              <a:rPr lang="es-MX" dirty="0"/>
              <a:t>2- Influencia, capacidad para liderar equipos y conciencia política.</a:t>
            </a:r>
          </a:p>
          <a:p>
            <a:pPr marL="0" indent="0">
              <a:lnSpc>
                <a:spcPct val="150000"/>
              </a:lnSpc>
              <a:buNone/>
            </a:pPr>
            <a:r>
              <a:rPr lang="es-MX" dirty="0"/>
              <a:t>3- Empatía, confianza en uno mismo y capacidad de alentar el desarrollo de los demás. </a:t>
            </a:r>
          </a:p>
          <a:p>
            <a:pPr marL="0" indent="0">
              <a:lnSpc>
                <a:spcPct val="150000"/>
              </a:lnSpc>
              <a:buNone/>
            </a:pPr>
            <a:r>
              <a:rPr lang="es-MX" dirty="0"/>
              <a:t>Aumentan el valor añadido a nuestro trabajo. </a:t>
            </a:r>
            <a:endParaRPr lang="es-AR" dirty="0"/>
          </a:p>
        </p:txBody>
      </p:sp>
    </p:spTree>
    <p:extLst>
      <p:ext uri="{BB962C8B-B14F-4D97-AF65-F5344CB8AC3E}">
        <p14:creationId xmlns:p14="http://schemas.microsoft.com/office/powerpoint/2010/main" val="5311203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DFE1317-4F1F-4BA0-8C5B-5C936D814194}"/>
              </a:ext>
            </a:extLst>
          </p:cNvPr>
          <p:cNvSpPr>
            <a:spLocks noGrp="1"/>
          </p:cNvSpPr>
          <p:nvPr>
            <p:ph type="title"/>
          </p:nvPr>
        </p:nvSpPr>
        <p:spPr>
          <a:xfrm>
            <a:off x="2611808" y="808057"/>
            <a:ext cx="7958331" cy="530414"/>
          </a:xfrm>
        </p:spPr>
        <p:txBody>
          <a:bodyPr>
            <a:normAutofit fontScale="90000"/>
          </a:bodyPr>
          <a:lstStyle/>
          <a:p>
            <a:r>
              <a:rPr lang="es-MX" dirty="0"/>
              <a:t>INTELIGENCIA EMOCIONAL</a:t>
            </a:r>
            <a:endParaRPr lang="es-AR" dirty="0"/>
          </a:p>
        </p:txBody>
      </p:sp>
      <p:sp>
        <p:nvSpPr>
          <p:cNvPr id="3" name="Marcador de contenido 2">
            <a:extLst>
              <a:ext uri="{FF2B5EF4-FFF2-40B4-BE49-F238E27FC236}">
                <a16:creationId xmlns:a16="http://schemas.microsoft.com/office/drawing/2014/main" id="{30F09921-ACDA-48F0-B245-0C2D04D182F8}"/>
              </a:ext>
            </a:extLst>
          </p:cNvPr>
          <p:cNvSpPr>
            <a:spLocks noGrp="1"/>
          </p:cNvSpPr>
          <p:nvPr>
            <p:ph idx="1"/>
          </p:nvPr>
        </p:nvSpPr>
        <p:spPr>
          <a:xfrm>
            <a:off x="1497496" y="1338471"/>
            <a:ext cx="9488556" cy="5155093"/>
          </a:xfrm>
        </p:spPr>
        <p:txBody>
          <a:bodyPr>
            <a:normAutofit/>
          </a:bodyPr>
          <a:lstStyle/>
          <a:p>
            <a:pPr marL="0" indent="0">
              <a:lnSpc>
                <a:spcPct val="200000"/>
              </a:lnSpc>
              <a:buNone/>
            </a:pPr>
            <a:r>
              <a:rPr lang="es-MX" b="1" dirty="0"/>
              <a:t>Fracasos:</a:t>
            </a:r>
            <a:endParaRPr lang="es-AR" b="1" dirty="0"/>
          </a:p>
          <a:p>
            <a:pPr>
              <a:lnSpc>
                <a:spcPct val="200000"/>
              </a:lnSpc>
            </a:pPr>
            <a:r>
              <a:rPr lang="es-AR" dirty="0"/>
              <a:t>Rigidez</a:t>
            </a:r>
            <a:r>
              <a:rPr lang="es-AR" dirty="0">
                <a:sym typeface="Wingdings" panose="05000000000000000000" pitchFamily="2" charset="2"/>
              </a:rPr>
              <a:t> incapacidad para adaptarse a cambios de la empresa; para responder adecuadamente a la retroalimentación sobre los rasgos a mejorar; no escucha. (FALTA LA CAPACIDAD DE FLEXIBILIDAD)</a:t>
            </a:r>
          </a:p>
          <a:p>
            <a:pPr>
              <a:lnSpc>
                <a:spcPct val="200000"/>
              </a:lnSpc>
            </a:pPr>
            <a:r>
              <a:rPr lang="es-AR" dirty="0">
                <a:sym typeface="Wingdings" panose="05000000000000000000" pitchFamily="2" charset="2"/>
              </a:rPr>
              <a:t>Relaciones muy pobres: insensibilidad (FALTAN HABILIDADES SOCIALES, AUTOCONTROL, FIDELIDAD)</a:t>
            </a:r>
          </a:p>
          <a:p>
            <a:endParaRPr lang="es-AR" dirty="0">
              <a:sym typeface="Wingdings" panose="05000000000000000000" pitchFamily="2" charset="2"/>
            </a:endParaRPr>
          </a:p>
          <a:p>
            <a:endParaRPr lang="es-AR" dirty="0"/>
          </a:p>
        </p:txBody>
      </p:sp>
    </p:spTree>
    <p:extLst>
      <p:ext uri="{BB962C8B-B14F-4D97-AF65-F5344CB8AC3E}">
        <p14:creationId xmlns:p14="http://schemas.microsoft.com/office/powerpoint/2010/main" val="32305802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B2653BC-8DE4-4CFC-9F7E-3F5247C0F055}"/>
              </a:ext>
            </a:extLst>
          </p:cNvPr>
          <p:cNvSpPr>
            <a:spLocks noGrp="1"/>
          </p:cNvSpPr>
          <p:nvPr>
            <p:ph type="title"/>
          </p:nvPr>
        </p:nvSpPr>
        <p:spPr>
          <a:xfrm>
            <a:off x="2611808" y="808056"/>
            <a:ext cx="7958331" cy="464153"/>
          </a:xfrm>
        </p:spPr>
        <p:txBody>
          <a:bodyPr>
            <a:normAutofit fontScale="90000"/>
          </a:bodyPr>
          <a:lstStyle/>
          <a:p>
            <a:r>
              <a:rPr lang="es-MX" dirty="0"/>
              <a:t>EL DOMINIO DE UNO MISMO</a:t>
            </a:r>
            <a:endParaRPr lang="es-AR" dirty="0"/>
          </a:p>
        </p:txBody>
      </p:sp>
      <p:sp>
        <p:nvSpPr>
          <p:cNvPr id="3" name="Marcador de contenido 2">
            <a:extLst>
              <a:ext uri="{FF2B5EF4-FFF2-40B4-BE49-F238E27FC236}">
                <a16:creationId xmlns:a16="http://schemas.microsoft.com/office/drawing/2014/main" id="{D3069F52-159E-4895-AA4B-1AAC4EC85574}"/>
              </a:ext>
            </a:extLst>
          </p:cNvPr>
          <p:cNvSpPr>
            <a:spLocks noGrp="1"/>
          </p:cNvSpPr>
          <p:nvPr>
            <p:ph idx="1"/>
          </p:nvPr>
        </p:nvSpPr>
        <p:spPr>
          <a:xfrm>
            <a:off x="1351722" y="1285461"/>
            <a:ext cx="9846365" cy="5585791"/>
          </a:xfrm>
        </p:spPr>
        <p:txBody>
          <a:bodyPr>
            <a:normAutofit/>
          </a:bodyPr>
          <a:lstStyle/>
          <a:p>
            <a:pPr marL="0" indent="0">
              <a:lnSpc>
                <a:spcPct val="150000"/>
              </a:lnSpc>
              <a:buNone/>
            </a:pPr>
            <a:r>
              <a:rPr lang="es-MX" b="1" dirty="0"/>
              <a:t>La brújula interna: capacidad de percibir sensaciones subjetivas internas.</a:t>
            </a:r>
          </a:p>
          <a:p>
            <a:pPr>
              <a:lnSpc>
                <a:spcPct val="150000"/>
              </a:lnSpc>
              <a:buFontTx/>
              <a:buChar char="-"/>
            </a:pPr>
            <a:r>
              <a:rPr lang="es-MX" dirty="0"/>
              <a:t>Es de origen evolutivo: regiones cerebrales implicadas en sensaciones viscerales son mas antiguas que el centro del pensamiento racional;</a:t>
            </a:r>
          </a:p>
          <a:p>
            <a:pPr>
              <a:lnSpc>
                <a:spcPct val="150000"/>
              </a:lnSpc>
              <a:buFontTx/>
              <a:buChar char="-"/>
            </a:pPr>
            <a:r>
              <a:rPr lang="es-MX" dirty="0"/>
              <a:t>Presentimientos: se asientan en los centros emocionales que rodean el tallo cerebral, en particular en la amígdala. </a:t>
            </a:r>
          </a:p>
          <a:p>
            <a:pPr>
              <a:lnSpc>
                <a:spcPct val="150000"/>
              </a:lnSpc>
              <a:buFontTx/>
              <a:buChar char="-"/>
            </a:pPr>
            <a:r>
              <a:rPr lang="es-MX" dirty="0"/>
              <a:t>El cerebro almacena diferentes aspectos de una experiencia en distintas regiones cerebrales. </a:t>
            </a:r>
            <a:r>
              <a:rPr lang="es-MX" dirty="0" err="1"/>
              <a:t>Capac</a:t>
            </a:r>
            <a:r>
              <a:rPr lang="es-MX" dirty="0"/>
              <a:t> que se consolida a medida que acumulamos nuevas experiencias.</a:t>
            </a:r>
          </a:p>
          <a:p>
            <a:pPr marL="0" indent="0">
              <a:buNone/>
            </a:pPr>
            <a:endParaRPr lang="es-AR" dirty="0"/>
          </a:p>
        </p:txBody>
      </p:sp>
    </p:spTree>
    <p:extLst>
      <p:ext uri="{BB962C8B-B14F-4D97-AF65-F5344CB8AC3E}">
        <p14:creationId xmlns:p14="http://schemas.microsoft.com/office/powerpoint/2010/main" val="310467320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C6C07CD-0284-409D-8152-30B43F2E46EC}"/>
              </a:ext>
            </a:extLst>
          </p:cNvPr>
          <p:cNvSpPr>
            <a:spLocks noGrp="1"/>
          </p:cNvSpPr>
          <p:nvPr>
            <p:ph type="title"/>
          </p:nvPr>
        </p:nvSpPr>
        <p:spPr>
          <a:xfrm>
            <a:off x="2611808" y="808057"/>
            <a:ext cx="7958331" cy="424396"/>
          </a:xfrm>
        </p:spPr>
        <p:txBody>
          <a:bodyPr>
            <a:normAutofit fontScale="90000"/>
          </a:bodyPr>
          <a:lstStyle/>
          <a:p>
            <a:r>
              <a:rPr lang="es-MX" dirty="0"/>
              <a:t>EL DOMINIO DE UNO MISMO</a:t>
            </a:r>
            <a:endParaRPr lang="es-AR" dirty="0"/>
          </a:p>
        </p:txBody>
      </p:sp>
      <p:sp>
        <p:nvSpPr>
          <p:cNvPr id="3" name="Marcador de contenido 2">
            <a:extLst>
              <a:ext uri="{FF2B5EF4-FFF2-40B4-BE49-F238E27FC236}">
                <a16:creationId xmlns:a16="http://schemas.microsoft.com/office/drawing/2014/main" id="{A7523DFB-558F-4206-8514-A772C8C486D4}"/>
              </a:ext>
            </a:extLst>
          </p:cNvPr>
          <p:cNvSpPr>
            <a:spLocks noGrp="1"/>
          </p:cNvSpPr>
          <p:nvPr>
            <p:ph idx="1"/>
          </p:nvPr>
        </p:nvSpPr>
        <p:spPr>
          <a:xfrm>
            <a:off x="1378226" y="1484243"/>
            <a:ext cx="9753600" cy="5128591"/>
          </a:xfrm>
        </p:spPr>
        <p:txBody>
          <a:bodyPr>
            <a:normAutofit/>
          </a:bodyPr>
          <a:lstStyle/>
          <a:p>
            <a:pPr>
              <a:lnSpc>
                <a:spcPct val="150000"/>
              </a:lnSpc>
            </a:pPr>
            <a:r>
              <a:rPr lang="es-MX" b="1" dirty="0"/>
              <a:t>El poder de la intuición.</a:t>
            </a:r>
          </a:p>
          <a:p>
            <a:pPr>
              <a:lnSpc>
                <a:spcPct val="150000"/>
              </a:lnSpc>
            </a:pPr>
            <a:r>
              <a:rPr lang="es-MX" b="1" dirty="0"/>
              <a:t>Conciencia emocional: </a:t>
            </a:r>
            <a:r>
              <a:rPr lang="es-MX" dirty="0" err="1"/>
              <a:t>capac</a:t>
            </a:r>
            <a:r>
              <a:rPr lang="es-MX" dirty="0"/>
              <a:t> de reconocer el modo en que nuestras emociones afectan nuestras acciones.</a:t>
            </a:r>
          </a:p>
          <a:p>
            <a:pPr>
              <a:lnSpc>
                <a:spcPct val="150000"/>
              </a:lnSpc>
            </a:pPr>
            <a:r>
              <a:rPr lang="es-MX" b="1" dirty="0"/>
              <a:t>Una valoración adecuada de uno mismo</a:t>
            </a:r>
            <a:r>
              <a:rPr lang="es-MX" dirty="0"/>
              <a:t>: reconocimiento sincero de nuestros puntos fuertes y debilidades y lo que debemos fortalecer. </a:t>
            </a:r>
            <a:endParaRPr lang="es-AR" dirty="0"/>
          </a:p>
        </p:txBody>
      </p:sp>
    </p:spTree>
    <p:extLst>
      <p:ext uri="{BB962C8B-B14F-4D97-AF65-F5344CB8AC3E}">
        <p14:creationId xmlns:p14="http://schemas.microsoft.com/office/powerpoint/2010/main" val="2624053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9D9FE0E-621A-4D2E-917F-0FD9BBEFA203}"/>
              </a:ext>
            </a:extLst>
          </p:cNvPr>
          <p:cNvSpPr>
            <a:spLocks noGrp="1"/>
          </p:cNvSpPr>
          <p:nvPr>
            <p:ph type="title"/>
          </p:nvPr>
        </p:nvSpPr>
        <p:spPr>
          <a:xfrm>
            <a:off x="2611808" y="808056"/>
            <a:ext cx="7958331" cy="477405"/>
          </a:xfrm>
        </p:spPr>
        <p:txBody>
          <a:bodyPr>
            <a:normAutofit fontScale="90000"/>
          </a:bodyPr>
          <a:lstStyle/>
          <a:p>
            <a:r>
              <a:rPr lang="es-MX" dirty="0"/>
              <a:t>CONCIENCIA EMOCIONAL</a:t>
            </a:r>
            <a:endParaRPr lang="es-AR" dirty="0"/>
          </a:p>
        </p:txBody>
      </p:sp>
      <p:sp>
        <p:nvSpPr>
          <p:cNvPr id="3" name="Marcador de contenido 2">
            <a:extLst>
              <a:ext uri="{FF2B5EF4-FFF2-40B4-BE49-F238E27FC236}">
                <a16:creationId xmlns:a16="http://schemas.microsoft.com/office/drawing/2014/main" id="{90579FAC-5477-485B-933F-4DB99DC78C86}"/>
              </a:ext>
            </a:extLst>
          </p:cNvPr>
          <p:cNvSpPr>
            <a:spLocks noGrp="1"/>
          </p:cNvSpPr>
          <p:nvPr>
            <p:ph idx="1"/>
          </p:nvPr>
        </p:nvSpPr>
        <p:spPr>
          <a:xfrm>
            <a:off x="1391478" y="1630017"/>
            <a:ext cx="9859618" cy="5035825"/>
          </a:xfrm>
        </p:spPr>
        <p:txBody>
          <a:bodyPr>
            <a:normAutofit/>
          </a:bodyPr>
          <a:lstStyle/>
          <a:p>
            <a:pPr marL="0" indent="0">
              <a:lnSpc>
                <a:spcPct val="150000"/>
              </a:lnSpc>
              <a:buNone/>
            </a:pPr>
            <a:r>
              <a:rPr lang="es-MX" dirty="0"/>
              <a:t>PERSONAS DOTADAS DE ESTA COMPETENCIA:</a:t>
            </a:r>
          </a:p>
          <a:p>
            <a:pPr>
              <a:lnSpc>
                <a:spcPct val="150000"/>
              </a:lnSpc>
              <a:buFontTx/>
              <a:buChar char="-"/>
            </a:pPr>
            <a:r>
              <a:rPr lang="es-MX" dirty="0"/>
              <a:t>Saben qué emociones están sintiendo y por qué;</a:t>
            </a:r>
          </a:p>
          <a:p>
            <a:pPr>
              <a:lnSpc>
                <a:spcPct val="150000"/>
              </a:lnSpc>
              <a:buFontTx/>
              <a:buChar char="-"/>
            </a:pPr>
            <a:r>
              <a:rPr lang="es-MX" dirty="0"/>
              <a:t>Comprenden los vínculos existentes entre sus sentimientos, pensamientos, palabras y acciones;</a:t>
            </a:r>
          </a:p>
          <a:p>
            <a:pPr>
              <a:lnSpc>
                <a:spcPct val="150000"/>
              </a:lnSpc>
              <a:buFontTx/>
              <a:buChar char="-"/>
            </a:pPr>
            <a:r>
              <a:rPr lang="es-MX" dirty="0"/>
              <a:t>Conocen el modo en que sus sentimientos influyen sobre su rendimiento;</a:t>
            </a:r>
          </a:p>
          <a:p>
            <a:pPr>
              <a:lnSpc>
                <a:spcPct val="150000"/>
              </a:lnSpc>
              <a:buFontTx/>
              <a:buChar char="-"/>
            </a:pPr>
            <a:r>
              <a:rPr lang="es-MX" dirty="0"/>
              <a:t>Tienen conocimiento básico de sus valores y objetivos.</a:t>
            </a:r>
          </a:p>
          <a:p>
            <a:endParaRPr lang="es-AR" dirty="0"/>
          </a:p>
        </p:txBody>
      </p:sp>
    </p:spTree>
    <p:extLst>
      <p:ext uri="{BB962C8B-B14F-4D97-AF65-F5344CB8AC3E}">
        <p14:creationId xmlns:p14="http://schemas.microsoft.com/office/powerpoint/2010/main" val="17547736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3439673-98A0-4687-91B3-C62571CEF3A8}"/>
              </a:ext>
            </a:extLst>
          </p:cNvPr>
          <p:cNvSpPr>
            <a:spLocks noGrp="1"/>
          </p:cNvSpPr>
          <p:nvPr>
            <p:ph type="title"/>
          </p:nvPr>
        </p:nvSpPr>
        <p:spPr>
          <a:xfrm>
            <a:off x="2611808" y="808056"/>
            <a:ext cx="7958331" cy="477405"/>
          </a:xfrm>
        </p:spPr>
        <p:txBody>
          <a:bodyPr>
            <a:normAutofit fontScale="90000"/>
          </a:bodyPr>
          <a:lstStyle/>
          <a:p>
            <a:r>
              <a:rPr lang="es-MX" dirty="0"/>
              <a:t>CONCIENCIA EMOCIONAL</a:t>
            </a:r>
            <a:endParaRPr lang="es-AR" dirty="0"/>
          </a:p>
        </p:txBody>
      </p:sp>
      <p:sp>
        <p:nvSpPr>
          <p:cNvPr id="3" name="Marcador de contenido 2">
            <a:extLst>
              <a:ext uri="{FF2B5EF4-FFF2-40B4-BE49-F238E27FC236}">
                <a16:creationId xmlns:a16="http://schemas.microsoft.com/office/drawing/2014/main" id="{E5D97B77-A190-4541-8305-05E822181DC7}"/>
              </a:ext>
            </a:extLst>
          </p:cNvPr>
          <p:cNvSpPr>
            <a:spLocks noGrp="1"/>
          </p:cNvSpPr>
          <p:nvPr>
            <p:ph idx="1"/>
          </p:nvPr>
        </p:nvSpPr>
        <p:spPr>
          <a:xfrm>
            <a:off x="1099930" y="1152939"/>
            <a:ext cx="10058400" cy="5705061"/>
          </a:xfrm>
        </p:spPr>
        <p:txBody>
          <a:bodyPr>
            <a:normAutofit/>
          </a:bodyPr>
          <a:lstStyle/>
          <a:p>
            <a:pPr>
              <a:lnSpc>
                <a:spcPct val="150000"/>
              </a:lnSpc>
            </a:pPr>
            <a:r>
              <a:rPr lang="es-MX" dirty="0"/>
              <a:t>La conciencia del modo en que nuestras emociones afectan a todo lo que hacemos constituye una competencia emocional fundamental.</a:t>
            </a:r>
          </a:p>
          <a:p>
            <a:pPr marL="0" indent="0">
              <a:lnSpc>
                <a:spcPct val="150000"/>
              </a:lnSpc>
              <a:buNone/>
            </a:pPr>
            <a:r>
              <a:rPr lang="es-MX" i="1" dirty="0"/>
              <a:t>“Esta conciencia constituye nuestra guía mas segura para sintonizar adecuadamente con el desempeño de cualquier trabajo, controlar nuestros sentimientos conflictivos, ser capaces de mantenernos motivados, saber captar adecuadamente los sentimientos de quienes nos rodean y desarrollar habilidades sociales adecuadas, ligadas al mundo laboral, incluyendo las que son esenciales para el liderazgo y trabajo en equipo”. </a:t>
            </a:r>
            <a:endParaRPr lang="es-AR" i="1" dirty="0"/>
          </a:p>
        </p:txBody>
      </p:sp>
    </p:spTree>
    <p:extLst>
      <p:ext uri="{BB962C8B-B14F-4D97-AF65-F5344CB8AC3E}">
        <p14:creationId xmlns:p14="http://schemas.microsoft.com/office/powerpoint/2010/main" val="374746740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adison">
  <a:themeElements>
    <a:clrScheme name="Madison">
      <a:dk1>
        <a:sysClr val="windowText" lastClr="000000"/>
      </a:dk1>
      <a:lt1>
        <a:sysClr val="window" lastClr="FFFFFF"/>
      </a:lt1>
      <a:dk2>
        <a:srgbClr val="1F282E"/>
      </a:dk2>
      <a:lt2>
        <a:srgbClr val="C2F5FC"/>
      </a:lt2>
      <a:accent1>
        <a:srgbClr val="4091F3"/>
      </a:accent1>
      <a:accent2>
        <a:srgbClr val="8BBCF1"/>
      </a:accent2>
      <a:accent3>
        <a:srgbClr val="CB6A6A"/>
      </a:accent3>
      <a:accent4>
        <a:srgbClr val="C567AF"/>
      </a:accent4>
      <a:accent5>
        <a:srgbClr val="A684F9"/>
      </a:accent5>
      <a:accent6>
        <a:srgbClr val="A9ACEE"/>
      </a:accent6>
      <a:hlink>
        <a:srgbClr val="6D9CC5"/>
      </a:hlink>
      <a:folHlink>
        <a:srgbClr val="6D82A0"/>
      </a:folHlink>
    </a:clrScheme>
    <a:fontScheme name="Madison">
      <a:majorFont>
        <a:latin typeface="Arial" panose="020B0604020202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panose="020B06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dison">
      <a:fillStyleLst>
        <a:solidFill>
          <a:schemeClr val="phClr"/>
        </a:solidFill>
        <a:gradFill rotWithShape="1">
          <a:gsLst>
            <a:gs pos="0">
              <a:schemeClr val="phClr">
                <a:tint val="48000"/>
                <a:alpha val="88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4000"/>
                <a:satMod val="130000"/>
                <a:lumMod val="92000"/>
              </a:schemeClr>
            </a:gs>
            <a:gs pos="100000">
              <a:schemeClr val="phClr">
                <a:shade val="76000"/>
                <a:satMod val="130000"/>
                <a:lumMod val="88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blipFill rotWithShape="1">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Madison" id="{025CB5FB-2DD3-45EE-B6F0-CC461540EB19}" vid="{178B2DAB-5DDE-4060-A857-D2E1CDA9250F}"/>
    </a:ext>
  </a:extLst>
</a:theme>
</file>

<file path=docProps/app.xml><?xml version="1.0" encoding="utf-8"?>
<Properties xmlns="http://schemas.openxmlformats.org/officeDocument/2006/extended-properties" xmlns:vt="http://schemas.openxmlformats.org/officeDocument/2006/docPropsVTypes">
  <Template>TM16401375[[fn=Madison]]</Template>
  <TotalTime>252</TotalTime>
  <Words>1207</Words>
  <Application>Microsoft Office PowerPoint</Application>
  <PresentationFormat>Panorámica</PresentationFormat>
  <Paragraphs>105</Paragraphs>
  <Slides>19</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19</vt:i4>
      </vt:variant>
    </vt:vector>
  </HeadingPairs>
  <TitlesOfParts>
    <vt:vector size="24" baseType="lpstr">
      <vt:lpstr>Arial</vt:lpstr>
      <vt:lpstr>MS Shell Dlg 2</vt:lpstr>
      <vt:lpstr>Wingdings</vt:lpstr>
      <vt:lpstr>Wingdings 3</vt:lpstr>
      <vt:lpstr>Madison</vt:lpstr>
      <vt:lpstr>INTELIGENCIA EMOCIONAL UNIDAD 4</vt:lpstr>
      <vt:lpstr>INTELIGENCIA EMOCIONAL EN LA EMPRESA</vt:lpstr>
      <vt:lpstr>NUEVO CRITERIO: MAS ALLÁ DE LA EXPERIENCIA</vt:lpstr>
      <vt:lpstr>NUEVO CRITERIO </vt:lpstr>
      <vt:lpstr>NUEVOS CRITERIOS</vt:lpstr>
      <vt:lpstr>“TRABAJADORES ESTRELLA”</vt:lpstr>
      <vt:lpstr>INTELIGENCIA EMOCIONAL</vt:lpstr>
      <vt:lpstr>INTELIGENCIA EMOCIONAL</vt:lpstr>
      <vt:lpstr>COMPETENCIAS EMOCIONALES</vt:lpstr>
      <vt:lpstr>COMPETENCIAS EMOCIONALES</vt:lpstr>
      <vt:lpstr>CE PERSONALES</vt:lpstr>
      <vt:lpstr>COMPETENCIAS EMOCIONALES</vt:lpstr>
      <vt:lpstr>CE SOCIALES</vt:lpstr>
      <vt:lpstr>INTELIGENCIA EMOCIONAL</vt:lpstr>
      <vt:lpstr>INTELIGENCIA EMOCIONAL</vt:lpstr>
      <vt:lpstr>EL DOMINIO DE UNO MISMO</vt:lpstr>
      <vt:lpstr>EL DOMINIO DE UNO MISMO</vt:lpstr>
      <vt:lpstr>CONCIENCIA EMOCIONAL</vt:lpstr>
      <vt:lpstr>CONCIENCIA EMOCIONAL</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INTELIGENCIA EMOCIONAL UNIDAD 4</dc:title>
  <dc:creator>Usuario</dc:creator>
  <cp:lastModifiedBy>joaquin11delosreyes@gmail.com</cp:lastModifiedBy>
  <cp:revision>31</cp:revision>
  <dcterms:created xsi:type="dcterms:W3CDTF">2023-06-05T14:23:47Z</dcterms:created>
  <dcterms:modified xsi:type="dcterms:W3CDTF">2025-05-28T17:43:41Z</dcterms:modified>
</cp:coreProperties>
</file>