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5494B-6D6F-47C0-BA53-36FB8C87EBC2}" type="datetimeFigureOut">
              <a:rPr lang="es-ES" smtClean="0"/>
              <a:pPr/>
              <a:t>01/06/2026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31CC5-DC50-43CA-A2BD-3D506E8BBEC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5494B-6D6F-47C0-BA53-36FB8C87EBC2}" type="datetimeFigureOut">
              <a:rPr lang="es-ES" smtClean="0"/>
              <a:pPr/>
              <a:t>01/06/2026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31CC5-DC50-43CA-A2BD-3D506E8BBE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5494B-6D6F-47C0-BA53-36FB8C87EBC2}" type="datetimeFigureOut">
              <a:rPr lang="es-ES" smtClean="0"/>
              <a:pPr/>
              <a:t>01/06/2026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31CC5-DC50-43CA-A2BD-3D506E8BBE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5494B-6D6F-47C0-BA53-36FB8C87EBC2}" type="datetimeFigureOut">
              <a:rPr lang="es-ES" smtClean="0"/>
              <a:pPr/>
              <a:t>01/06/2026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31CC5-DC50-43CA-A2BD-3D506E8BBE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5494B-6D6F-47C0-BA53-36FB8C87EBC2}" type="datetimeFigureOut">
              <a:rPr lang="es-ES" smtClean="0"/>
              <a:pPr/>
              <a:t>01/06/2026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31CC5-DC50-43CA-A2BD-3D506E8BBEC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5494B-6D6F-47C0-BA53-36FB8C87EBC2}" type="datetimeFigureOut">
              <a:rPr lang="es-ES" smtClean="0"/>
              <a:pPr/>
              <a:t>01/06/2026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31CC5-DC50-43CA-A2BD-3D506E8BBE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5494B-6D6F-47C0-BA53-36FB8C87EBC2}" type="datetimeFigureOut">
              <a:rPr lang="es-ES" smtClean="0"/>
              <a:pPr/>
              <a:t>01/06/2026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31CC5-DC50-43CA-A2BD-3D506E8BBEC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5494B-6D6F-47C0-BA53-36FB8C87EBC2}" type="datetimeFigureOut">
              <a:rPr lang="es-ES" smtClean="0"/>
              <a:pPr/>
              <a:t>01/06/2026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31CC5-DC50-43CA-A2BD-3D506E8BBE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5494B-6D6F-47C0-BA53-36FB8C87EBC2}" type="datetimeFigureOut">
              <a:rPr lang="es-ES" smtClean="0"/>
              <a:pPr/>
              <a:t>01/06/2026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31CC5-DC50-43CA-A2BD-3D506E8BBE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5494B-6D6F-47C0-BA53-36FB8C87EBC2}" type="datetimeFigureOut">
              <a:rPr lang="es-ES" smtClean="0"/>
              <a:pPr/>
              <a:t>01/06/2026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31CC5-DC50-43CA-A2BD-3D506E8BBE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9A5494B-6D6F-47C0-BA53-36FB8C87EBC2}" type="datetimeFigureOut">
              <a:rPr lang="es-ES" smtClean="0"/>
              <a:pPr/>
              <a:t>01/06/2026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4D31CC5-DC50-43CA-A2BD-3D506E8BBE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9A5494B-6D6F-47C0-BA53-36FB8C87EBC2}" type="datetimeFigureOut">
              <a:rPr lang="es-ES" smtClean="0"/>
              <a:pPr/>
              <a:t>01/06/2026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4D31CC5-DC50-43CA-A2BD-3D506E8BBE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Educacion4.0\Downloads\ChatGPT Image 27 may 2026, 06_39_06 p.m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78674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914400"/>
          </a:xfrm>
        </p:spPr>
        <p:txBody>
          <a:bodyPr/>
          <a:lstStyle/>
          <a:p>
            <a:r>
              <a:rPr lang="es-AR" dirty="0" smtClean="0"/>
              <a:t>HEXANO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714356"/>
            <a:ext cx="8429684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Métodos de Control para el n-Hexano</a:t>
            </a:r>
          </a:p>
          <a:p>
            <a:pPr marL="582930" indent="-514350" algn="just">
              <a:buAutoNum type="arabicPeriod"/>
            </a:pPr>
            <a:r>
              <a:rPr lang="es-ES" b="1" dirty="0" smtClean="0"/>
              <a:t>Control en la Fuente (Eliminación y Sustitución)</a:t>
            </a:r>
          </a:p>
          <a:p>
            <a:pPr marL="582930" indent="-514350" algn="just">
              <a:buNone/>
            </a:pPr>
            <a:r>
              <a:rPr lang="es-ES" b="1" dirty="0" smtClean="0"/>
              <a:t>Sustitución de solventes:</a:t>
            </a:r>
            <a:r>
              <a:rPr lang="es-ES" dirty="0" smtClean="0"/>
              <a:t> Reemplazar el n-Hexano por solventes menos neurotóxicos. </a:t>
            </a:r>
          </a:p>
          <a:p>
            <a:pPr algn="just">
              <a:buNone/>
            </a:pPr>
            <a:r>
              <a:rPr lang="es-ES" b="1" dirty="0" smtClean="0"/>
              <a:t>Modificación del proceso:</a:t>
            </a:r>
            <a:r>
              <a:rPr lang="es-ES" dirty="0" smtClean="0"/>
              <a:t> Si no se puede eliminar, </a:t>
            </a:r>
            <a:r>
              <a:rPr lang="es-ES" dirty="0" err="1" smtClean="0"/>
              <a:t>transicionar</a:t>
            </a:r>
            <a:r>
              <a:rPr lang="es-ES" dirty="0" smtClean="0"/>
              <a:t> hacia sistemas cerrados o automatizados (por ejemplo, cabinas automáticas de aplicación) donde el operario no tenga contacto directo con la sustancia líquida ni sus vapores.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0"/>
            <a:ext cx="7772400" cy="914400"/>
          </a:xfrm>
        </p:spPr>
        <p:txBody>
          <a:bodyPr/>
          <a:lstStyle/>
          <a:p>
            <a:r>
              <a:rPr lang="es-AR" sz="3200" dirty="0" smtClean="0"/>
              <a:t>HEXANO</a:t>
            </a:r>
            <a:r>
              <a:rPr lang="es-AR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714356"/>
            <a:ext cx="8786842" cy="58579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b="1" dirty="0" smtClean="0"/>
              <a:t>2. Control en el Medio (Ingeniería y Ventilación)</a:t>
            </a:r>
          </a:p>
          <a:p>
            <a:pPr algn="just"/>
            <a:r>
              <a:rPr lang="es-ES" dirty="0" smtClean="0"/>
              <a:t>Dado que los vapores de n-Hexano son casi tres veces más pesados que el aire (2.97 g/cm3) respecto al aire), tienden a acumularse en el suelo y en las zonas bajas de respiración.</a:t>
            </a:r>
          </a:p>
          <a:p>
            <a:pPr algn="just"/>
            <a:r>
              <a:rPr lang="es-ES" b="1" dirty="0" smtClean="0"/>
              <a:t>Ventilación Local Localizada (VLE):</a:t>
            </a:r>
            <a:r>
              <a:rPr lang="es-ES" dirty="0" smtClean="0"/>
              <a:t> Instalar mesas o campanas de </a:t>
            </a:r>
            <a:r>
              <a:rPr lang="es-ES" b="1" dirty="0" smtClean="0"/>
              <a:t>aspiración descendente (rendijas en el plano de trabajo)</a:t>
            </a:r>
            <a:r>
              <a:rPr lang="es-ES" dirty="0" smtClean="0"/>
              <a:t>. Esto captura los vapores pesados inmediatamente en el punto donde se aplican (ej. mesa de pegado) antes de que suban a la nariz del trabajador.</a:t>
            </a:r>
          </a:p>
          <a:p>
            <a:pPr algn="just"/>
            <a:r>
              <a:rPr lang="es-ES" b="1" dirty="0" smtClean="0"/>
              <a:t>Mantenimiento preventivo:</a:t>
            </a:r>
            <a:r>
              <a:rPr lang="es-ES" dirty="0" smtClean="0"/>
              <a:t> Realizar mediciones semestrales de la velocidad de captura de los extractores (mínimo (0.5 m/s) para garantizar que el sistema no pierda eficiencia.</a:t>
            </a:r>
          </a:p>
          <a:p>
            <a:pPr algn="just"/>
            <a:r>
              <a:rPr lang="es-ES" b="1" dirty="0" smtClean="0"/>
              <a:t>Sistemas </a:t>
            </a:r>
            <a:r>
              <a:rPr lang="es-ES" b="1" dirty="0" err="1" smtClean="0"/>
              <a:t>Antiexplosión</a:t>
            </a:r>
            <a:r>
              <a:rPr lang="es-ES" b="1" dirty="0" smtClean="0"/>
              <a:t>:</a:t>
            </a:r>
            <a:r>
              <a:rPr lang="es-ES" dirty="0" smtClean="0"/>
              <a:t> Al ser un líquido altamente inflamable (Punto de inflamación de (-22 °C), toda la instalación eléctrica, motores de extractores y luminarias del sector deben contar con </a:t>
            </a:r>
            <a:r>
              <a:rPr lang="es-ES" b="1" dirty="0" smtClean="0"/>
              <a:t>certificación </a:t>
            </a:r>
            <a:r>
              <a:rPr lang="es-ES" b="1" dirty="0" err="1" smtClean="0"/>
              <a:t>antiexplosión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642942"/>
          </a:xfrm>
        </p:spPr>
        <p:txBody>
          <a:bodyPr/>
          <a:lstStyle/>
          <a:p>
            <a:r>
              <a:rPr lang="es-AR" dirty="0" smtClean="0"/>
              <a:t>Hexano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571480"/>
            <a:ext cx="8572560" cy="6072230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 smtClean="0"/>
              <a:t>3. Control en el Receptor (Métodos Administrativos y EPP)</a:t>
            </a:r>
          </a:p>
          <a:p>
            <a:r>
              <a:rPr lang="es-ES" dirty="0" smtClean="0"/>
              <a:t>Cuando los controles colectivos no son suficientes para bajar la concentración ambiental por debajo del límite legal (CMP / TLV), se aplican estas medidas directas sobre el personal.</a:t>
            </a:r>
          </a:p>
          <a:p>
            <a:r>
              <a:rPr lang="es-ES" b="1" dirty="0" smtClean="0"/>
              <a:t>Métodos Administrativos</a:t>
            </a:r>
          </a:p>
          <a:p>
            <a:r>
              <a:rPr lang="es-ES" b="1" dirty="0" smtClean="0"/>
              <a:t>Rotación de personal:</a:t>
            </a:r>
            <a:r>
              <a:rPr lang="es-ES" dirty="0" smtClean="0"/>
              <a:t> Reducir el tiempo de exposición continua de los operarios limitando las horas que pasan en las tareas de pegado o limpieza profunda.</a:t>
            </a:r>
          </a:p>
          <a:p>
            <a:r>
              <a:rPr lang="es-ES" b="1" dirty="0" smtClean="0"/>
              <a:t>Higiene estricta:</a:t>
            </a:r>
            <a:r>
              <a:rPr lang="es-ES" dirty="0" smtClean="0"/>
              <a:t> Prohibir terminantemente comer, beber o fumar en el área de trabajo. El n-Hexano se deposita en la ropa y manos, facilitando la ingesta accidental o el aumento de la absorción dérmica al fumar.</a:t>
            </a:r>
          </a:p>
          <a:p>
            <a:r>
              <a:rPr lang="es-ES" b="1" dirty="0" smtClean="0"/>
              <a:t>Capacitación específica:</a:t>
            </a:r>
            <a:r>
              <a:rPr lang="es-ES" dirty="0" smtClean="0"/>
              <a:t> Instruir al personal sobre el riesgo de la </a:t>
            </a:r>
            <a:r>
              <a:rPr lang="es-ES" b="1" dirty="0" err="1" smtClean="0"/>
              <a:t>polineuropatía</a:t>
            </a:r>
            <a:r>
              <a:rPr lang="es-ES" dirty="0" smtClean="0"/>
              <a:t>. Deben saber que si sienten hormigueo, frío o pérdida de sensibilidad en los dedos de las manos o pies, deben reportarlo de inmediato al servicio médico.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r>
              <a:rPr lang="es-AR" dirty="0" smtClean="0"/>
              <a:t>HEXANO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785794"/>
            <a:ext cx="8572560" cy="585791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b="1" dirty="0" smtClean="0"/>
              <a:t>Elementos de Protección Personal (EPP) Específicos</a:t>
            </a:r>
          </a:p>
          <a:p>
            <a:pPr algn="just">
              <a:buNone/>
            </a:pPr>
            <a:r>
              <a:rPr lang="es-ES" dirty="0" smtClean="0"/>
              <a:t>El látex, el PVC común y el cuero son completamente permeables al n-Hexano.</a:t>
            </a:r>
          </a:p>
          <a:p>
            <a:pPr algn="just"/>
            <a:r>
              <a:rPr lang="es-ES" b="1" dirty="0" smtClean="0"/>
              <a:t>Protección Dérmica:</a:t>
            </a:r>
            <a:r>
              <a:rPr lang="es-ES" dirty="0" smtClean="0"/>
              <a:t> Exigir guantes de </a:t>
            </a:r>
            <a:r>
              <a:rPr lang="es-ES" b="1" dirty="0" smtClean="0"/>
              <a:t>Nitrilo de alto espesor, </a:t>
            </a:r>
            <a:r>
              <a:rPr lang="es-ES" b="1" dirty="0" err="1" smtClean="0"/>
              <a:t>Vitón</a:t>
            </a:r>
            <a:r>
              <a:rPr lang="es-ES" b="1" dirty="0" smtClean="0"/>
              <a:t> o Neopreno</a:t>
            </a:r>
            <a:r>
              <a:rPr lang="es-ES" dirty="0" smtClean="0"/>
              <a:t>. Monitorear y desechar los guantes que muestren signos de degradación o ablandamiento.</a:t>
            </a:r>
          </a:p>
          <a:p>
            <a:pPr algn="just"/>
            <a:r>
              <a:rPr lang="es-ES" b="1" dirty="0" smtClean="0"/>
              <a:t>Protección Respiratoria:</a:t>
            </a:r>
            <a:r>
              <a:rPr lang="es-ES" dirty="0" smtClean="0"/>
              <a:t> Utilizar máscaras de medio rostro con </a:t>
            </a:r>
            <a:r>
              <a:rPr lang="es-ES" b="1" dirty="0" smtClean="0"/>
              <a:t>cartuchos químicos para Vapores Orgánicos</a:t>
            </a:r>
            <a:r>
              <a:rPr lang="es-ES" dirty="0" smtClean="0"/>
              <a:t>. Establecer un cronograma de recambio obligatorio de filtros; no se debe esperar a que el trabajador "sienta olor" para cambiarlos.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643966" cy="914400"/>
          </a:xfrm>
        </p:spPr>
        <p:txBody>
          <a:bodyPr/>
          <a:lstStyle/>
          <a:p>
            <a:r>
              <a:rPr lang="es-AR" dirty="0" smtClean="0"/>
              <a:t>HIDROCARBUROS AROMÁTICOS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50072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sz="2800" dirty="0" smtClean="0"/>
          </a:p>
          <a:p>
            <a:pPr algn="just">
              <a:buNone/>
            </a:pPr>
            <a:r>
              <a:rPr lang="es-ES" sz="2800" dirty="0" smtClean="0"/>
              <a:t>Son hidrocarburos que presentan al menos un anillo aromático; es decir, un anillo con enlace doble entre carbono y carbono.</a:t>
            </a:r>
          </a:p>
          <a:p>
            <a:pPr algn="just">
              <a:buNone/>
            </a:pPr>
            <a:r>
              <a:rPr lang="es-ES" sz="2800" dirty="0" smtClean="0"/>
              <a:t>Fórmula </a:t>
            </a:r>
            <a:r>
              <a:rPr lang="es-ES" sz="2800" dirty="0" err="1" smtClean="0"/>
              <a:t>semidesarrollada</a:t>
            </a:r>
            <a:r>
              <a:rPr lang="es-ES" sz="2800" dirty="0" smtClean="0"/>
              <a:t> de un compuesto aromático (benceno (C</a:t>
            </a:r>
            <a:r>
              <a:rPr lang="es-ES" sz="2800" baseline="-25000" dirty="0" smtClean="0"/>
              <a:t>6</a:t>
            </a:r>
            <a:r>
              <a:rPr lang="es-ES" sz="2800" dirty="0" smtClean="0"/>
              <a:t>H</a:t>
            </a:r>
            <a:r>
              <a:rPr lang="es-ES" sz="2800" baseline="-25000" dirty="0" smtClean="0"/>
              <a:t>6</a:t>
            </a:r>
            <a:r>
              <a:rPr lang="es-ES" sz="2800" dirty="0" smtClean="0"/>
              <a:t> ).  </a:t>
            </a:r>
          </a:p>
          <a:p>
            <a:pPr algn="just">
              <a:buNone/>
            </a:pPr>
            <a:r>
              <a:rPr lang="es-ES" sz="2800" dirty="0" smtClean="0"/>
              <a:t>Esta estructura molecular les otorga una </a:t>
            </a:r>
            <a:r>
              <a:rPr lang="es-ES" sz="2800" b="1" dirty="0" smtClean="0"/>
              <a:t>estabilidad química extrema</a:t>
            </a:r>
            <a:r>
              <a:rPr lang="es-ES" sz="2800" dirty="0" smtClean="0"/>
              <a:t>, una </a:t>
            </a:r>
            <a:r>
              <a:rPr lang="es-ES" sz="2800" b="1" dirty="0" smtClean="0"/>
              <a:t>elevada volatilidad</a:t>
            </a:r>
            <a:r>
              <a:rPr lang="es-ES" sz="2800" dirty="0" smtClean="0"/>
              <a:t> y una </a:t>
            </a:r>
            <a:r>
              <a:rPr lang="es-ES" sz="2800" b="1" dirty="0" smtClean="0"/>
              <a:t>alta </a:t>
            </a:r>
            <a:r>
              <a:rPr lang="es-ES" sz="2800" b="1" dirty="0" err="1" smtClean="0"/>
              <a:t>lipofilicidad</a:t>
            </a:r>
            <a:r>
              <a:rPr lang="es-ES" sz="2800" dirty="0" smtClean="0"/>
              <a:t>, lo que define tanto su utilidad industrial como su peligrosidad para la salud del trabajador.</a:t>
            </a:r>
          </a:p>
          <a:p>
            <a:pPr algn="just">
              <a:buNone/>
            </a:pPr>
            <a:r>
              <a:rPr lang="es-ES" sz="2800" dirty="0" smtClean="0"/>
              <a:t>Los hidrocarburos aromáticos se utilizan con frecuencia en fuelóleo, plásticos, tintes, detergentes, insecticidas, explosivos, medicamentos y muchos otros productos.</a:t>
            </a:r>
            <a:endParaRPr lang="es-E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0"/>
            <a:ext cx="17145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hatGPT Image 28 may 2026, 01_00_41 p.m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52"/>
            <a:ext cx="8143932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71546"/>
          </a:xfrm>
        </p:spPr>
        <p:txBody>
          <a:bodyPr/>
          <a:lstStyle/>
          <a:p>
            <a:pPr algn="ctr"/>
            <a:r>
              <a:rPr lang="es-AR" sz="2400" b="1" dirty="0" smtClean="0"/>
              <a:t>Características de los hidrocarburos aromáticos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571480"/>
            <a:ext cx="8858280" cy="592935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" dirty="0" smtClean="0"/>
              <a:t>A pesar de provenir de combustibles fósiles, como el carbón y el petróleo, los hidrocarburos aromáticos tienen varias características particulares, tales como:</a:t>
            </a:r>
          </a:p>
          <a:p>
            <a:pPr algn="just"/>
            <a:r>
              <a:rPr lang="es-ES" dirty="0" smtClean="0"/>
              <a:t>Presenta enlaces dobles distribuidos uniformemente a lo largo de su anillo, lo que lo hace más estable debido a los efectos de resonancia.</a:t>
            </a:r>
          </a:p>
          <a:p>
            <a:pPr algn="just"/>
            <a:r>
              <a:rPr lang="es-ES" dirty="0" smtClean="0"/>
              <a:t>Está compuesto de átomos de hidrógeno y carbono. Los átomos de carbono están unidos entre sí y forman un anillo llamado anillo aromático. </a:t>
            </a:r>
          </a:p>
          <a:p>
            <a:pPr algn="just"/>
            <a:r>
              <a:rPr lang="es-ES" dirty="0" smtClean="0"/>
              <a:t>Dulce aroma.</a:t>
            </a:r>
          </a:p>
          <a:p>
            <a:pPr algn="just"/>
            <a:r>
              <a:rPr lang="es-ES" dirty="0" smtClean="0"/>
              <a:t>Inflamable. </a:t>
            </a:r>
          </a:p>
          <a:p>
            <a:pPr algn="just"/>
            <a:r>
              <a:rPr lang="es-ES" dirty="0" smtClean="0"/>
              <a:t>Al </a:t>
            </a:r>
            <a:r>
              <a:rPr lang="es-ES" dirty="0" err="1" smtClean="0"/>
              <a:t>combustionarse</a:t>
            </a:r>
            <a:r>
              <a:rPr lang="es-ES" dirty="0" smtClean="0"/>
              <a:t>, los hidrocarburos aromáticos emiten una intensa llama amarilla que contiene hollín, agua, calor y dióxido de carbono.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914400"/>
          </a:xfrm>
        </p:spPr>
        <p:txBody>
          <a:bodyPr/>
          <a:lstStyle/>
          <a:p>
            <a:pPr algn="ctr"/>
            <a:r>
              <a:rPr lang="es-ES" sz="2800" b="1" dirty="0" smtClean="0"/>
              <a:t>1. BENCENO(C6H6) — El Carcinógeno Sistemático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928670"/>
            <a:ext cx="8572560" cy="564360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s-ES" dirty="0" smtClean="0"/>
              <a:t>Es el homólogo más simple de la serie aromática. Debido a su extrema toxicidad, su uso como solvente puro está prohibido por las legislaciones modernas (como la SRT en Argentina o la OSHA a nivel internacional), pero sigue presente como materia prima química (síntesis de plásticos, nylon, detergentes) y como </a:t>
            </a:r>
            <a:r>
              <a:rPr lang="es-ES" b="1" dirty="0" smtClean="0"/>
              <a:t>contaminante residual e inevitable en las refinerías de petróleo y combustibles</a:t>
            </a:r>
            <a:r>
              <a:rPr lang="es-ES" dirty="0" smtClean="0"/>
              <a:t> (naftas).</a:t>
            </a:r>
          </a:p>
          <a:p>
            <a:pPr algn="just">
              <a:buNone/>
            </a:pPr>
            <a:r>
              <a:rPr lang="es-ES" b="1" dirty="0" smtClean="0"/>
              <a:t>Vías de Ingreso:</a:t>
            </a:r>
            <a:r>
              <a:rPr lang="es-ES" dirty="0" smtClean="0"/>
              <a:t> </a:t>
            </a:r>
            <a:r>
              <a:rPr lang="es-ES" dirty="0" err="1" smtClean="0"/>
              <a:t>Inhalatoria</a:t>
            </a:r>
            <a:r>
              <a:rPr lang="es-ES" dirty="0" smtClean="0"/>
              <a:t> (predominante por su altísima presión de vapor) y dérmica (atraviesa la piel íntegra).</a:t>
            </a:r>
          </a:p>
          <a:p>
            <a:pPr algn="just">
              <a:buNone/>
            </a:pPr>
            <a:r>
              <a:rPr lang="es-ES" b="1" dirty="0" err="1" smtClean="0"/>
              <a:t>Toxicocinética</a:t>
            </a:r>
            <a:r>
              <a:rPr lang="es-ES" b="1" dirty="0" smtClean="0"/>
              <a:t> y Metabolismo:</a:t>
            </a:r>
            <a:r>
              <a:rPr lang="es-ES" dirty="0" smtClean="0"/>
              <a:t> Al ser absorbido, se deposita en los tejidos grasos y la médula ósea. En el hígado es metabolizado por el sistema del </a:t>
            </a:r>
            <a:r>
              <a:rPr lang="es-ES" dirty="0" err="1" smtClean="0"/>
              <a:t>citocromo</a:t>
            </a:r>
            <a:r>
              <a:rPr lang="es-ES" dirty="0" smtClean="0"/>
              <a:t> P-450, transformándose en compuestos intermedios altamente reactivos (epóxidos de benceno) que luego derivan en </a:t>
            </a:r>
            <a:r>
              <a:rPr lang="es-ES" b="1" dirty="0" smtClean="0"/>
              <a:t>Ácido S-</a:t>
            </a:r>
            <a:r>
              <a:rPr lang="es-ES" b="1" dirty="0" err="1" smtClean="0"/>
              <a:t>fenilmercaptúrico</a:t>
            </a:r>
            <a:r>
              <a:rPr lang="es-ES" dirty="0" smtClean="0"/>
              <a:t> y </a:t>
            </a:r>
            <a:r>
              <a:rPr lang="es-ES" b="1" dirty="0" smtClean="0"/>
              <a:t>Ácido </a:t>
            </a:r>
            <a:r>
              <a:rPr lang="es-ES" b="1" dirty="0" err="1" smtClean="0"/>
              <a:t>mucónico</a:t>
            </a:r>
            <a:r>
              <a:rPr lang="es-ES" dirty="0" smtClean="0"/>
              <a:t>, eliminados por orina.</a:t>
            </a:r>
          </a:p>
          <a:p>
            <a:pPr algn="just">
              <a:buNone/>
            </a:pPr>
            <a:r>
              <a:rPr lang="es-ES" b="1" dirty="0" smtClean="0"/>
              <a:t>Efecto Agudo:</a:t>
            </a:r>
            <a:r>
              <a:rPr lang="es-ES" dirty="0" smtClean="0"/>
              <a:t> Narcótico potente. Deprime el SNC, causando cefalea, mareos, euforia y, en dosis masivas, arritmias cardíacas y muerte por paro respiratorio.</a:t>
            </a:r>
          </a:p>
          <a:p>
            <a:pPr algn="just">
              <a:buNone/>
            </a:pPr>
            <a:r>
              <a:rPr lang="es-ES" b="1" dirty="0" smtClean="0"/>
              <a:t>Efecto Crónico (El riesgo crítico):</a:t>
            </a:r>
            <a:r>
              <a:rPr lang="es-ES" dirty="0" smtClean="0"/>
              <a:t> Es un </a:t>
            </a:r>
            <a:r>
              <a:rPr lang="es-ES" b="1" dirty="0" smtClean="0"/>
              <a:t>Carcinógeno Humano Grupo 1 (IARC)</a:t>
            </a:r>
            <a:r>
              <a:rPr lang="es-ES" dirty="0" smtClean="0"/>
              <a:t>. Su órgano blanco es la médula ósea. Produce </a:t>
            </a:r>
            <a:r>
              <a:rPr lang="es-ES" b="1" dirty="0" err="1" smtClean="0"/>
              <a:t>mielotoxicidad</a:t>
            </a:r>
            <a:r>
              <a:rPr lang="es-ES" dirty="0" smtClean="0"/>
              <a:t>:</a:t>
            </a:r>
          </a:p>
          <a:p>
            <a:pPr lvl="1" algn="just"/>
            <a:r>
              <a:rPr lang="es-ES" i="1" dirty="0" smtClean="0"/>
              <a:t>Fase temprana:</a:t>
            </a:r>
            <a:r>
              <a:rPr lang="es-ES" dirty="0" smtClean="0"/>
              <a:t> </a:t>
            </a:r>
            <a:r>
              <a:rPr lang="es-ES" dirty="0" err="1" smtClean="0"/>
              <a:t>Pancitopenia</a:t>
            </a:r>
            <a:r>
              <a:rPr lang="es-ES" dirty="0" smtClean="0"/>
              <a:t> (reducción de glóbulos rojos, blancos y plaquetas) y anemia </a:t>
            </a:r>
            <a:r>
              <a:rPr lang="es-ES" dirty="0" err="1" smtClean="0"/>
              <a:t>aplásica</a:t>
            </a:r>
            <a:r>
              <a:rPr lang="es-ES" dirty="0" smtClean="0"/>
              <a:t>.</a:t>
            </a:r>
          </a:p>
          <a:p>
            <a:pPr lvl="1" algn="just"/>
            <a:r>
              <a:rPr lang="es-ES" i="1" dirty="0" smtClean="0"/>
              <a:t>Fase terminal:</a:t>
            </a:r>
            <a:r>
              <a:rPr lang="es-ES" dirty="0" smtClean="0"/>
              <a:t> </a:t>
            </a:r>
            <a:r>
              <a:rPr lang="es-ES" b="1" dirty="0" smtClean="0"/>
              <a:t>Leucemia Mieloide Aguda (LMA)</a:t>
            </a:r>
            <a:r>
              <a:rPr lang="es-ES" dirty="0" smtClean="0"/>
              <a:t>, debido a que sus </a:t>
            </a:r>
            <a:r>
              <a:rPr lang="es-ES" dirty="0" err="1" smtClean="0"/>
              <a:t>metabolitos</a:t>
            </a:r>
            <a:r>
              <a:rPr lang="es-ES" dirty="0" smtClean="0"/>
              <a:t> alteran irreversiblemente las células madre hematopoyéticas y dañan el ADN cromosómico.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es-ES" sz="2400" b="1" dirty="0" smtClean="0"/>
              <a:t>2. TOLUENO (C7H8) o Metilbenceno— El Neurotóxico Central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857232"/>
            <a:ext cx="8501122" cy="578647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s-ES" dirty="0" smtClean="0"/>
              <a:t>Es un anillo bencénico con un grupo metilo (-CH3). </a:t>
            </a:r>
          </a:p>
          <a:p>
            <a:pPr algn="just">
              <a:buNone/>
            </a:pPr>
            <a:r>
              <a:rPr lang="es-ES" dirty="0" smtClean="0"/>
              <a:t>Se utiliza masivamente en la industria como sustituto del benceno en la formulación de diluyentes de pintura (</a:t>
            </a:r>
            <a:r>
              <a:rPr lang="es-ES" dirty="0" err="1" smtClean="0"/>
              <a:t>thinner</a:t>
            </a:r>
            <a:r>
              <a:rPr lang="es-ES" dirty="0" smtClean="0"/>
              <a:t>), tintas de imprenta (</a:t>
            </a:r>
            <a:r>
              <a:rPr lang="es-ES" dirty="0" err="1" smtClean="0"/>
              <a:t>rotograbado</a:t>
            </a:r>
            <a:r>
              <a:rPr lang="es-ES" dirty="0" smtClean="0"/>
              <a:t>), adhesivos industriales y resinas.</a:t>
            </a:r>
          </a:p>
          <a:p>
            <a:pPr algn="just">
              <a:buNone/>
            </a:pPr>
            <a:r>
              <a:rPr lang="es-ES" b="1" dirty="0" smtClean="0"/>
              <a:t>Vías de Ingreso:</a:t>
            </a:r>
            <a:r>
              <a:rPr lang="es-ES" dirty="0" smtClean="0"/>
              <a:t> </a:t>
            </a:r>
            <a:r>
              <a:rPr lang="es-ES" dirty="0" err="1" smtClean="0"/>
              <a:t>Inhalatoria</a:t>
            </a:r>
            <a:r>
              <a:rPr lang="es-ES" dirty="0" smtClean="0"/>
              <a:t> y dérmica.</a:t>
            </a:r>
          </a:p>
          <a:p>
            <a:pPr algn="just">
              <a:buNone/>
            </a:pPr>
            <a:r>
              <a:rPr lang="es-ES" b="1" dirty="0" err="1" smtClean="0"/>
              <a:t>Toxicocinética</a:t>
            </a:r>
            <a:r>
              <a:rPr lang="es-ES" b="1" dirty="0" smtClean="0"/>
              <a:t> y Metabolismo:</a:t>
            </a:r>
            <a:r>
              <a:rPr lang="es-ES" dirty="0" smtClean="0"/>
              <a:t> Su grupo metilo facilita que el organismo lo oxide rápidamente en el hígado a alcohol bencílico, luego a ácido benzoico y finalmente lo conjugue con el aminoácido glicina para transformarlo en </a:t>
            </a:r>
            <a:r>
              <a:rPr lang="es-ES" b="1" dirty="0" smtClean="0"/>
              <a:t>Ácido Hipúrico</a:t>
            </a:r>
            <a:r>
              <a:rPr lang="es-ES" dirty="0" smtClean="0"/>
              <a:t>, el cual es altamente soluble en agua y se excreta rápidamente por orina.</a:t>
            </a:r>
          </a:p>
          <a:p>
            <a:pPr algn="just">
              <a:buNone/>
            </a:pPr>
            <a:r>
              <a:rPr lang="es-ES" b="1" dirty="0" smtClean="0"/>
              <a:t>Efecto Agudo:</a:t>
            </a:r>
            <a:r>
              <a:rPr lang="es-ES" dirty="0" smtClean="0"/>
              <a:t> Es el principal responsable de la </a:t>
            </a:r>
            <a:r>
              <a:rPr lang="es-ES" b="1" dirty="0" smtClean="0"/>
              <a:t>"borrachera de los solventes"</a:t>
            </a:r>
            <a:r>
              <a:rPr lang="es-ES" dirty="0" smtClean="0"/>
              <a:t> en talleres de pintura. Causa mareos, fatiga, confusión mental, enlentecimiento de los reflejos y descoordinación motora, lo que eleva drásticamente la tasa de accidentes o caídas.</a:t>
            </a:r>
          </a:p>
          <a:p>
            <a:pPr algn="just">
              <a:buNone/>
            </a:pPr>
            <a:r>
              <a:rPr lang="es-ES" b="1" dirty="0" smtClean="0"/>
              <a:t>Efecto Crónico:</a:t>
            </a:r>
            <a:r>
              <a:rPr lang="es-ES" dirty="0" smtClean="0"/>
              <a:t> Está clasificado en el </a:t>
            </a:r>
            <a:r>
              <a:rPr lang="es-ES" b="1" dirty="0" smtClean="0"/>
              <a:t>Grupo 3 (IARC)</a:t>
            </a:r>
            <a:r>
              <a:rPr lang="es-ES" dirty="0" smtClean="0"/>
              <a:t> (no clasificable como carcinógeno humano). </a:t>
            </a:r>
            <a:endParaRPr lang="es-ES" smtClean="0"/>
          </a:p>
          <a:p>
            <a:pPr algn="just">
              <a:buNone/>
            </a:pPr>
            <a:r>
              <a:rPr lang="es-ES" smtClean="0"/>
              <a:t>Sin </a:t>
            </a:r>
            <a:r>
              <a:rPr lang="es-ES" dirty="0" smtClean="0"/>
              <a:t>embargo, es un potente </a:t>
            </a:r>
            <a:r>
              <a:rPr lang="es-ES" b="1" dirty="0" smtClean="0"/>
              <a:t>neurotóxico crónico</a:t>
            </a:r>
            <a:r>
              <a:rPr lang="es-ES" dirty="0" smtClean="0"/>
              <a:t>. La exposición prolongada destruye progresivamente la vaina de mielina de las neuronas, provocando el síndrome de </a:t>
            </a:r>
            <a:r>
              <a:rPr lang="es-ES" i="1" dirty="0" smtClean="0"/>
              <a:t>Encefalopatía Tóxica Crónica</a:t>
            </a:r>
            <a:r>
              <a:rPr lang="es-ES" dirty="0" smtClean="0"/>
              <a:t>: pérdida de memoria a corto plazo, alteraciones cognitivas, trastornos del equilibrio (ataxia), irritabilidad y </a:t>
            </a:r>
            <a:r>
              <a:rPr lang="es-ES" b="1" dirty="0" err="1" smtClean="0"/>
              <a:t>ototoxicidad</a:t>
            </a:r>
            <a:r>
              <a:rPr lang="es-ES" b="1" dirty="0" smtClean="0"/>
              <a:t> laboral</a:t>
            </a:r>
            <a:r>
              <a:rPr lang="es-ES" dirty="0" smtClean="0"/>
              <a:t> (potencia la pérdida auditiva si el trabajador también está expuesto a ruido).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pPr algn="ctr"/>
            <a:r>
              <a:rPr lang="es-ES" sz="2000" b="1" dirty="0" smtClean="0"/>
              <a:t>3. XILENO (C8H10) o </a:t>
            </a:r>
            <a:r>
              <a:rPr lang="es-ES" sz="2000" b="1" dirty="0" err="1" smtClean="0"/>
              <a:t>Dimetilbenceno</a:t>
            </a:r>
            <a:r>
              <a:rPr lang="es-ES" sz="2000" b="1" dirty="0" smtClean="0"/>
              <a:t>) — El Irritante Sistémico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000108"/>
            <a:ext cx="8643998" cy="564360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s-ES" dirty="0" smtClean="0"/>
              <a:t>Se presenta industrialmente como una mezcla de tres isómeros (</a:t>
            </a:r>
            <a:r>
              <a:rPr lang="es-ES" i="1" dirty="0" smtClean="0"/>
              <a:t>orto</a:t>
            </a:r>
            <a:r>
              <a:rPr lang="es-ES" dirty="0" smtClean="0"/>
              <a:t>, </a:t>
            </a:r>
            <a:r>
              <a:rPr lang="es-ES" i="1" dirty="0" smtClean="0"/>
              <a:t>meta</a:t>
            </a:r>
            <a:r>
              <a:rPr lang="es-ES" dirty="0" smtClean="0"/>
              <a:t> y </a:t>
            </a:r>
            <a:r>
              <a:rPr lang="es-ES" i="1" dirty="0" smtClean="0"/>
              <a:t>para</a:t>
            </a:r>
            <a:r>
              <a:rPr lang="es-ES" dirty="0" smtClean="0"/>
              <a:t>-xileno). Posee un anillo bencénico con dos grupos metilo. </a:t>
            </a:r>
          </a:p>
          <a:p>
            <a:pPr algn="just">
              <a:buNone/>
            </a:pPr>
            <a:r>
              <a:rPr lang="es-ES" dirty="0" smtClean="0"/>
              <a:t>Es ampliamente utilizado como solvente en la fabricación de pinturas, barnices, lacas, en la industria del caucho y como agente de </a:t>
            </a:r>
            <a:r>
              <a:rPr lang="es-ES" dirty="0" err="1" smtClean="0"/>
              <a:t>aclaramiento</a:t>
            </a:r>
            <a:r>
              <a:rPr lang="es-ES" dirty="0" smtClean="0"/>
              <a:t> en laboratorios de anatomía patológica (histología).</a:t>
            </a:r>
          </a:p>
          <a:p>
            <a:pPr algn="just">
              <a:buNone/>
            </a:pPr>
            <a:r>
              <a:rPr lang="es-ES" b="1" dirty="0" smtClean="0"/>
              <a:t>Vías de Ingreso:</a:t>
            </a:r>
            <a:r>
              <a:rPr lang="es-ES" dirty="0" smtClean="0"/>
              <a:t> </a:t>
            </a:r>
            <a:r>
              <a:rPr lang="es-ES" dirty="0" err="1" smtClean="0"/>
              <a:t>Inhalatoria</a:t>
            </a:r>
            <a:r>
              <a:rPr lang="es-ES" dirty="0" smtClean="0"/>
              <a:t> y dérmica (su absorción dérmica es significativamente alta cuando el solvente está en estado líquido).</a:t>
            </a:r>
          </a:p>
          <a:p>
            <a:pPr algn="just">
              <a:buNone/>
            </a:pPr>
            <a:r>
              <a:rPr lang="es-ES" b="1" dirty="0" err="1" smtClean="0"/>
              <a:t>Toxicocinética</a:t>
            </a:r>
            <a:r>
              <a:rPr lang="es-ES" b="1" dirty="0" smtClean="0"/>
              <a:t> y Metabolismo:</a:t>
            </a:r>
            <a:r>
              <a:rPr lang="es-ES" dirty="0" smtClean="0"/>
              <a:t> Se metaboliza casi en su totalidad (90%) mediante la oxidación de uno de sus grupos metilo, transformándose en </a:t>
            </a:r>
            <a:r>
              <a:rPr lang="es-ES" b="1" dirty="0" smtClean="0"/>
              <a:t>Ácido </a:t>
            </a:r>
            <a:r>
              <a:rPr lang="es-ES" b="1" dirty="0" err="1" smtClean="0"/>
              <a:t>Metilhipúrico</a:t>
            </a:r>
            <a:r>
              <a:rPr lang="es-ES" dirty="0" smtClean="0"/>
              <a:t> (ácido </a:t>
            </a:r>
            <a:r>
              <a:rPr lang="es-ES" dirty="0" err="1" smtClean="0"/>
              <a:t>tolúrico</a:t>
            </a:r>
            <a:r>
              <a:rPr lang="es-ES" dirty="0" smtClean="0"/>
              <a:t>), el cual se excreta por vía </a:t>
            </a:r>
            <a:r>
              <a:rPr lang="es-ES" dirty="0" smtClean="0"/>
              <a:t>urinaria.</a:t>
            </a:r>
            <a:endParaRPr lang="es-ES" dirty="0" smtClean="0"/>
          </a:p>
          <a:p>
            <a:pPr algn="just">
              <a:buNone/>
            </a:pPr>
            <a:r>
              <a:rPr lang="es-ES" b="1" dirty="0" smtClean="0"/>
              <a:t>Efecto Agudo:</a:t>
            </a:r>
            <a:r>
              <a:rPr lang="es-ES" dirty="0" smtClean="0"/>
              <a:t> Fuerte </a:t>
            </a:r>
            <a:r>
              <a:rPr lang="es-ES" b="1" dirty="0" smtClean="0"/>
              <a:t>irritante de las mucosas oculares y respiratorias</a:t>
            </a:r>
            <a:r>
              <a:rPr lang="es-ES" dirty="0" smtClean="0"/>
              <a:t>. Provoca lagrimeo, conjuntivitis química, tos y disnea, además de los efectos narcóticos comunes a los aromáticos (mareos y náuseas).</a:t>
            </a:r>
          </a:p>
          <a:p>
            <a:pPr algn="just">
              <a:buNone/>
            </a:pPr>
            <a:r>
              <a:rPr lang="es-ES" b="1" dirty="0" smtClean="0"/>
              <a:t>Efecto Crónico:</a:t>
            </a:r>
            <a:r>
              <a:rPr lang="es-ES" dirty="0" smtClean="0"/>
              <a:t> Clasificado en el </a:t>
            </a:r>
            <a:r>
              <a:rPr lang="es-ES" b="1" dirty="0" smtClean="0"/>
              <a:t>Grupo 3 (IARC)</a:t>
            </a:r>
            <a:r>
              <a:rPr lang="es-ES" dirty="0" smtClean="0"/>
              <a:t> (no carcinógeno). Sus efectos crónicos se centran en la </a:t>
            </a:r>
            <a:r>
              <a:rPr lang="es-ES" b="1" dirty="0" err="1" smtClean="0"/>
              <a:t>neurotoxicidad</a:t>
            </a:r>
            <a:r>
              <a:rPr lang="es-ES" b="1" dirty="0" smtClean="0"/>
              <a:t> central</a:t>
            </a:r>
            <a:r>
              <a:rPr lang="es-ES" dirty="0" smtClean="0"/>
              <a:t> (cefaleas crónicas, labilidad emocional) y </a:t>
            </a:r>
            <a:r>
              <a:rPr lang="es-ES" b="1" dirty="0" smtClean="0"/>
              <a:t>toxicidad orgánica secundaria</a:t>
            </a:r>
            <a:r>
              <a:rPr lang="es-ES" dirty="0" smtClean="0"/>
              <a:t>: produce alteraciones funcionales reversibles en el hígado (hepatomegalia) y riñones debido al estrés metabólico necesario para su depuración. También genera severas dermatitis de contacto por desengrasado de la barrera </a:t>
            </a:r>
            <a:r>
              <a:rPr lang="es-ES" dirty="0" err="1" smtClean="0"/>
              <a:t>lipídica</a:t>
            </a:r>
            <a:r>
              <a:rPr lang="es-ES" dirty="0" smtClean="0"/>
              <a:t> de la piel.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914400"/>
          </a:xfrm>
        </p:spPr>
        <p:txBody>
          <a:bodyPr/>
          <a:lstStyle/>
          <a:p>
            <a:pPr algn="just"/>
            <a:r>
              <a:rPr lang="es-AR" sz="2800" b="1" dirty="0" smtClean="0">
                <a:solidFill>
                  <a:schemeClr val="tx1">
                    <a:lumMod val="85000"/>
                  </a:schemeClr>
                </a:solidFill>
              </a:rPr>
              <a:t>¿QUÉ SON LOS SOLVENTES? </a:t>
            </a:r>
            <a:endParaRPr lang="es-ES" sz="28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785794"/>
            <a:ext cx="8501122" cy="578647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Un solvente es una sustancia capaz de disolver otra sin modificar químicamente su composición.</a:t>
            </a:r>
          </a:p>
          <a:p>
            <a:pPr algn="just">
              <a:buNone/>
            </a:pPr>
            <a:endParaRPr lang="es-AR" sz="2800" b="1" dirty="0" smtClean="0"/>
          </a:p>
          <a:p>
            <a:pPr algn="just">
              <a:buNone/>
            </a:pPr>
            <a:r>
              <a:rPr lang="es-AR" sz="2800" b="1" dirty="0" smtClean="0"/>
              <a:t>¿QUÉ ES UN SOLVENTE ORGÁNICO?</a:t>
            </a:r>
            <a:r>
              <a:rPr lang="es-ES" sz="2800" dirty="0" smtClean="0"/>
              <a:t> </a:t>
            </a:r>
          </a:p>
          <a:p>
            <a:pPr algn="just"/>
            <a:r>
              <a:rPr lang="es-ES" sz="2800" dirty="0" smtClean="0"/>
              <a:t>Los </a:t>
            </a:r>
            <a:r>
              <a:rPr lang="es-ES" sz="2800" b="1" dirty="0" smtClean="0"/>
              <a:t>solventes orgánicos</a:t>
            </a:r>
            <a:r>
              <a:rPr lang="es-ES" sz="2800" dirty="0" smtClean="0"/>
              <a:t> son compuestos químicos que contienen carbono e hidrógeno como elementos principales. </a:t>
            </a:r>
          </a:p>
          <a:p>
            <a:pPr algn="just"/>
            <a:r>
              <a:rPr lang="es-ES" sz="2800" dirty="0" smtClean="0"/>
              <a:t>Son ampliamente utilizados en industrias como la farmacéutica, petroquímica, alimenticia y textil, entre otras, debido a su capacidad para disolver una variedad de materiales.</a:t>
            </a:r>
          </a:p>
          <a:p>
            <a:pPr algn="just"/>
            <a:r>
              <a:rPr lang="es-ES" sz="2800" dirty="0" smtClean="0"/>
              <a:t>Los solventes orgánicos tienen un punto de ebullición relativamente bajo, lo que los hace ideales para aplicaciones donde se requiere una rápida eliminación del producto. </a:t>
            </a:r>
          </a:p>
          <a:p>
            <a:pPr algn="just"/>
            <a:r>
              <a:rPr lang="es-ES" sz="2800" dirty="0" smtClean="0"/>
              <a:t>Son compuestos volátiles, con una alta capacidad de disolución y, pueden ser polares y no polares, dependiendo de su estructura molecular.</a:t>
            </a:r>
          </a:p>
          <a:p>
            <a:pPr algn="just">
              <a:buNone/>
            </a:pPr>
            <a:endParaRPr lang="es-ES" sz="2800" dirty="0" smtClean="0"/>
          </a:p>
          <a:p>
            <a:pPr algn="just">
              <a:buNone/>
            </a:pPr>
            <a:endParaRPr lang="es-E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914400"/>
          </a:xfrm>
        </p:spPr>
        <p:txBody>
          <a:bodyPr/>
          <a:lstStyle/>
          <a:p>
            <a:pPr algn="ctr"/>
            <a:r>
              <a:rPr lang="es-ES" sz="2400" b="1" dirty="0" smtClean="0"/>
              <a:t>4. ESTIRENO (C8H8) o </a:t>
            </a:r>
            <a:r>
              <a:rPr lang="es-ES" sz="2400" b="1" dirty="0" err="1" smtClean="0"/>
              <a:t>Vinilbenceno</a:t>
            </a:r>
            <a:r>
              <a:rPr lang="es-ES" sz="2400" b="1" dirty="0" smtClean="0"/>
              <a:t>) — El Contaminante de los Plásticos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785794"/>
            <a:ext cx="8858280" cy="5857916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s-ES" dirty="0" smtClean="0"/>
              <a:t>Es un anillo bencénico unido a un grupo vinilo </a:t>
            </a:r>
            <a:r>
              <a:rPr lang="es-ES" b="1" dirty="0" smtClean="0"/>
              <a:t>(-CH=CH_2). </a:t>
            </a:r>
          </a:p>
          <a:p>
            <a:pPr algn="just">
              <a:buNone/>
            </a:pPr>
            <a:r>
              <a:rPr lang="es-ES" dirty="0" smtClean="0"/>
              <a:t>A diferencia de los anteriores, no es un solvente común de limpieza, sino un monómero fundamental utilizado para la fabricación de </a:t>
            </a:r>
            <a:r>
              <a:rPr lang="es-ES" b="1" dirty="0" smtClean="0"/>
              <a:t>polímeros, plásticos, </a:t>
            </a:r>
            <a:r>
              <a:rPr lang="es-ES" b="1" dirty="0" err="1" smtClean="0"/>
              <a:t>poliestireno</a:t>
            </a:r>
            <a:r>
              <a:rPr lang="es-ES" b="1" dirty="0" smtClean="0"/>
              <a:t> expandido (</a:t>
            </a:r>
            <a:r>
              <a:rPr lang="es-ES" b="1" dirty="0" err="1" smtClean="0"/>
              <a:t>telgopor</a:t>
            </a:r>
            <a:r>
              <a:rPr lang="es-ES" b="1" dirty="0" smtClean="0"/>
              <a:t>) y plásticos reforzados con fibra de vidrio</a:t>
            </a:r>
            <a:r>
              <a:rPr lang="es-ES" dirty="0" smtClean="0"/>
              <a:t> (astilleros, autopartes, tanques).</a:t>
            </a:r>
          </a:p>
          <a:p>
            <a:pPr algn="just">
              <a:buNone/>
            </a:pPr>
            <a:r>
              <a:rPr lang="es-ES" b="1" dirty="0" smtClean="0"/>
              <a:t>Vías de Ingreso:</a:t>
            </a:r>
            <a:r>
              <a:rPr lang="es-ES" dirty="0" smtClean="0"/>
              <a:t> </a:t>
            </a:r>
            <a:r>
              <a:rPr lang="es-ES" dirty="0" err="1" smtClean="0"/>
              <a:t>Inhalatoria</a:t>
            </a:r>
            <a:r>
              <a:rPr lang="es-ES" dirty="0" smtClean="0"/>
              <a:t> y dérmica. Durante el laminado con fibra de vidrio, el </a:t>
            </a:r>
            <a:r>
              <a:rPr lang="es-ES" dirty="0" err="1" smtClean="0"/>
              <a:t>estireno</a:t>
            </a:r>
            <a:r>
              <a:rPr lang="es-ES" dirty="0" smtClean="0"/>
              <a:t> se evapora masivamente, generando atmósferas muy peligrosas si no hay extracción localizada.</a:t>
            </a:r>
          </a:p>
          <a:p>
            <a:pPr algn="just">
              <a:buNone/>
            </a:pPr>
            <a:r>
              <a:rPr lang="es-ES" b="1" dirty="0" err="1" smtClean="0"/>
              <a:t>Toxicocinética</a:t>
            </a:r>
            <a:r>
              <a:rPr lang="es-ES" b="1" dirty="0" smtClean="0"/>
              <a:t> y Metabolismo:</a:t>
            </a:r>
            <a:r>
              <a:rPr lang="es-ES" dirty="0" smtClean="0"/>
              <a:t> Se metaboliza principalmente a través de la vía del óxido de </a:t>
            </a:r>
            <a:r>
              <a:rPr lang="es-ES" dirty="0" err="1" smtClean="0"/>
              <a:t>estireno</a:t>
            </a:r>
            <a:r>
              <a:rPr lang="es-ES" dirty="0" smtClean="0"/>
              <a:t> (un intermediario </a:t>
            </a:r>
            <a:r>
              <a:rPr lang="es-ES" smtClean="0"/>
              <a:t>altamente </a:t>
            </a:r>
            <a:r>
              <a:rPr lang="es-ES" smtClean="0"/>
              <a:t>tóxic</a:t>
            </a:r>
            <a:r>
              <a:rPr lang="es-ES" smtClean="0"/>
              <a:t>o</a:t>
            </a:r>
            <a:r>
              <a:rPr lang="es-ES" dirty="0" smtClean="0"/>
              <a:t>), que luego se transforma en </a:t>
            </a:r>
            <a:r>
              <a:rPr lang="es-ES" b="1" dirty="0" smtClean="0"/>
              <a:t>Ácido </a:t>
            </a:r>
            <a:r>
              <a:rPr lang="es-ES" b="1" dirty="0" err="1" smtClean="0"/>
              <a:t>Mandélico</a:t>
            </a:r>
            <a:r>
              <a:rPr lang="es-ES" dirty="0" smtClean="0"/>
              <a:t> y </a:t>
            </a:r>
            <a:r>
              <a:rPr lang="es-ES" b="1" dirty="0" smtClean="0"/>
              <a:t>Ácido </a:t>
            </a:r>
            <a:r>
              <a:rPr lang="es-ES" b="1" dirty="0" err="1" smtClean="0"/>
              <a:t>Fenilglioxílico</a:t>
            </a:r>
            <a:r>
              <a:rPr lang="es-ES" dirty="0" smtClean="0"/>
              <a:t>, excretados en orina.</a:t>
            </a:r>
          </a:p>
          <a:p>
            <a:pPr algn="just">
              <a:buNone/>
            </a:pPr>
            <a:r>
              <a:rPr lang="es-ES" b="1" dirty="0" smtClean="0"/>
              <a:t>Efecto Agudo:</a:t>
            </a:r>
            <a:r>
              <a:rPr lang="es-ES" dirty="0" smtClean="0"/>
              <a:t> Es extremadamente </a:t>
            </a:r>
            <a:r>
              <a:rPr lang="es-ES" b="1" dirty="0" smtClean="0"/>
              <a:t>irritante para los ojos y el tracto respiratorio superior</a:t>
            </a:r>
            <a:r>
              <a:rPr lang="es-ES" dirty="0" smtClean="0"/>
              <a:t>. Altas concentraciones provocan irritación cutánea directa y quemaduras químicas leves, acompañadas de efectos obstructivos en las vías aéreas y somnolencia severa.</a:t>
            </a:r>
          </a:p>
          <a:p>
            <a:pPr algn="just">
              <a:buNone/>
            </a:pPr>
            <a:r>
              <a:rPr lang="es-ES" b="1" dirty="0" smtClean="0"/>
              <a:t>Efecto Crónico (Riesgo Crítico Actualizado):</a:t>
            </a:r>
            <a:r>
              <a:rPr lang="es-ES" dirty="0" smtClean="0"/>
              <a:t> Está clasificado por la IARC en el </a:t>
            </a:r>
            <a:r>
              <a:rPr lang="es-ES" b="1" dirty="0" smtClean="0"/>
              <a:t>Grupo 2A (Probablemente carcinógeno para los seres humanos)</a:t>
            </a:r>
            <a:r>
              <a:rPr lang="es-ES" dirty="0" smtClean="0"/>
              <a:t>. La evidencia científica asocia la exposición crónica al </a:t>
            </a:r>
            <a:r>
              <a:rPr lang="es-ES" dirty="0" err="1" smtClean="0"/>
              <a:t>estireno</a:t>
            </a:r>
            <a:r>
              <a:rPr lang="es-ES" dirty="0" smtClean="0"/>
              <a:t> con un incremento en el riesgo de padecer cánceres del sistema linfático y hematopoyético (leucemias y linfomas). Adicionalmente, provoca </a:t>
            </a:r>
            <a:r>
              <a:rPr lang="es-ES" b="1" dirty="0" smtClean="0"/>
              <a:t>disfunciones del sistema nervioso periférico</a:t>
            </a:r>
            <a:r>
              <a:rPr lang="es-ES" dirty="0" smtClean="0"/>
              <a:t> (disminución de la velocidad de conducción nerviosa) y alteraciones en la visión de los colores (discromatopsia).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571480"/>
          </a:xfrm>
        </p:spPr>
        <p:txBody>
          <a:bodyPr/>
          <a:lstStyle/>
          <a:p>
            <a:pPr algn="ctr"/>
            <a:r>
              <a:rPr lang="es-ES" sz="2400" b="1" dirty="0" smtClean="0"/>
              <a:t>Tabla de Valores Límite Umbral (Aire y Orina)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642918"/>
          <a:ext cx="8643995" cy="59293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8799"/>
                <a:gridCol w="1728799"/>
                <a:gridCol w="1728799"/>
                <a:gridCol w="1728799"/>
                <a:gridCol w="1728799"/>
              </a:tblGrid>
              <a:tr h="91812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Compuesto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400" kern="1200" dirty="0" smtClean="0"/>
                        <a:t>CMP (Res. 295/03 AR)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400" kern="1200" dirty="0" smtClean="0"/>
                        <a:t>TLV-TWA (ACGIH Actualizado)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400" kern="1200" dirty="0" smtClean="0"/>
                        <a:t>Examen de Vigilancia Biológica (BEI / IBE)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400" kern="1200" dirty="0" smtClean="0"/>
                        <a:t>Momento exacto de la toma</a:t>
                      </a:r>
                      <a:endParaRPr lang="es-ES" sz="1400" dirty="0"/>
                    </a:p>
                  </a:txBody>
                  <a:tcPr/>
                </a:tc>
              </a:tr>
              <a:tr h="1689662">
                <a:tc>
                  <a:txBody>
                    <a:bodyPr/>
                    <a:lstStyle/>
                    <a:p>
                      <a:r>
                        <a:rPr lang="es-ES" b="1" i="1" dirty="0" smtClean="0"/>
                        <a:t>Benceno</a:t>
                      </a:r>
                      <a:endParaRPr lang="es-E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0,5 ppm</a:t>
                      </a:r>
                      <a:r>
                        <a:rPr lang="es-ES" dirty="0" smtClean="0"/>
                        <a:t> (vía dérmica)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0,1 ppm </a:t>
                      </a:r>
                      <a:r>
                        <a:rPr lang="es-ES" dirty="0" smtClean="0"/>
                        <a:t>(vía dérmica)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Ácido s-</a:t>
                      </a:r>
                      <a:r>
                        <a:rPr kumimoji="0" lang="es-E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fenilmercaptúrico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(25 mg/g </a:t>
                      </a:r>
                      <a:r>
                        <a:rPr kumimoji="0" lang="es-E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creatinina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o Ácido</a:t>
                      </a:r>
                      <a:r>
                        <a:rPr kumimoji="0" lang="es-E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muconico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(500</a:t>
                      </a:r>
                      <a:r>
                        <a:rPr kumimoji="0" lang="es-E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mg/g </a:t>
                      </a:r>
                      <a:r>
                        <a:rPr kumimoji="0" lang="es-E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creatinina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Final del turno laboral </a:t>
                      </a:r>
                      <a:endParaRPr lang="es-ES" dirty="0"/>
                    </a:p>
                  </a:txBody>
                  <a:tcPr/>
                </a:tc>
              </a:tr>
              <a:tr h="1061532">
                <a:tc>
                  <a:txBody>
                    <a:bodyPr/>
                    <a:lstStyle/>
                    <a:p>
                      <a:r>
                        <a:rPr lang="es-ES" b="1" i="1" dirty="0" smtClean="0"/>
                        <a:t>Tolueno</a:t>
                      </a:r>
                      <a:endParaRPr lang="es-E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50</a:t>
                      </a:r>
                      <a:r>
                        <a:rPr lang="es-ES" b="1" baseline="0" dirty="0" smtClean="0"/>
                        <a:t> ppm</a:t>
                      </a:r>
                      <a:r>
                        <a:rPr lang="es-ES" baseline="0" dirty="0" smtClean="0"/>
                        <a:t> (vía dérmica)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20 ppm</a:t>
                      </a:r>
                      <a:r>
                        <a:rPr lang="es-ES" dirty="0" smtClean="0"/>
                        <a:t> (vía dérmica)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Tolueno en sangre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(0,02 mg/L) o </a:t>
                      </a:r>
                      <a:r>
                        <a:rPr kumimoji="0" lang="es-E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Ácido Hipúrico en orina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(1,6 g/g </a:t>
                      </a:r>
                      <a:r>
                        <a:rPr kumimoji="0" lang="es-E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creatinina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Final del turno laboral 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1198504">
                <a:tc>
                  <a:txBody>
                    <a:bodyPr/>
                    <a:lstStyle/>
                    <a:p>
                      <a:r>
                        <a:rPr lang="es-ES" b="1" i="1" dirty="0" smtClean="0"/>
                        <a:t>Xileno </a:t>
                      </a:r>
                      <a:endParaRPr lang="es-E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100 ppm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20 ppm </a:t>
                      </a:r>
                      <a:r>
                        <a:rPr lang="es-ES" dirty="0" smtClean="0"/>
                        <a:t>(STEL 100</a:t>
                      </a:r>
                      <a:r>
                        <a:rPr lang="es-ES" baseline="0" dirty="0" smtClean="0"/>
                        <a:t> ppm)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Ácido </a:t>
                      </a:r>
                      <a:r>
                        <a:rPr kumimoji="0" lang="es-E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Metilhipúrico</a:t>
                      </a:r>
                      <a:r>
                        <a:rPr kumimoji="0" lang="es-E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orina</a:t>
                      </a:r>
                      <a:r>
                        <a:rPr kumimoji="0"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(1,5 g/g </a:t>
                      </a:r>
                      <a:r>
                        <a:rPr kumimoji="0"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creatinina</a:t>
                      </a:r>
                      <a:r>
                        <a:rPr kumimoji="0"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Final del turno laboral 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1061532">
                <a:tc>
                  <a:txBody>
                    <a:bodyPr/>
                    <a:lstStyle/>
                    <a:p>
                      <a:r>
                        <a:rPr lang="es-ES" b="1" i="1" dirty="0" err="1" smtClean="0"/>
                        <a:t>Estireno</a:t>
                      </a:r>
                      <a:r>
                        <a:rPr lang="es-ES" b="1" i="1" dirty="0" smtClean="0"/>
                        <a:t> </a:t>
                      </a:r>
                      <a:endParaRPr lang="es-E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ppm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(STEL: 40 ppm)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ppm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(STEL: 20 ppm)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Ácido </a:t>
                      </a:r>
                      <a:r>
                        <a:rPr kumimoji="0" lang="es-E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Mandélico</a:t>
                      </a:r>
                      <a:r>
                        <a:rPr kumimoji="0" lang="es-E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Ácido </a:t>
                      </a:r>
                      <a:r>
                        <a:rPr kumimoji="0" lang="es-E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Fenilglioxílico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orina (400 mg/g </a:t>
                      </a:r>
                      <a:r>
                        <a:rPr kumimoji="0" lang="es-E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creatinina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Final del turno laboral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914400"/>
          </a:xfrm>
        </p:spPr>
        <p:txBody>
          <a:bodyPr/>
          <a:lstStyle/>
          <a:p>
            <a:pPr algn="just"/>
            <a:r>
              <a:rPr lang="es-ES" sz="2800" b="1" dirty="0" smtClean="0"/>
              <a:t>Métodos de Control Integral para Hidrocarburos Aromáticos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 fontScale="77500" lnSpcReduction="20000"/>
          </a:bodyPr>
          <a:lstStyle/>
          <a:p>
            <a:pPr marL="582930" indent="-514350" algn="just">
              <a:buAutoNum type="arabicPeriod"/>
            </a:pPr>
            <a:r>
              <a:rPr lang="es-ES" b="1" dirty="0" smtClean="0">
                <a:solidFill>
                  <a:schemeClr val="tx2">
                    <a:lumMod val="90000"/>
                  </a:schemeClr>
                </a:solidFill>
              </a:rPr>
              <a:t>Controles en la Fuente (Eliminación y Sustitución)</a:t>
            </a:r>
          </a:p>
          <a:p>
            <a:pPr marL="582930" indent="-514350" algn="just">
              <a:buNone/>
            </a:pPr>
            <a:endParaRPr lang="es-ES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582930" indent="-514350" algn="just">
              <a:buNone/>
            </a:pPr>
            <a:r>
              <a:rPr lang="es-ES" b="1" dirty="0" smtClean="0"/>
              <a:t>Prohibición y Erradicación del Benceno:</a:t>
            </a:r>
            <a:r>
              <a:rPr lang="es-ES" dirty="0" smtClean="0"/>
              <a:t> Exigir a los proveedores hojas de seguridad (FDS) actualizadas de solventes y combustibles. Si se detectan trazas de benceno en tareas de limpieza de piezas, se debe rechazar el producto y exigir sustitutos puros.</a:t>
            </a:r>
          </a:p>
          <a:p>
            <a:pPr algn="just">
              <a:buNone/>
            </a:pPr>
            <a:r>
              <a:rPr lang="es-ES" b="1" dirty="0" smtClean="0"/>
              <a:t>Reemplazo por Compuestos Alifáticos o Alicíclicos:</a:t>
            </a:r>
            <a:r>
              <a:rPr lang="es-ES" dirty="0" smtClean="0"/>
              <a:t> Sustituir diluyentes con alta carga de Tolueno o Xileno por mezclas basadas en </a:t>
            </a:r>
            <a:r>
              <a:rPr lang="es-ES" b="1" dirty="0" err="1" smtClean="0"/>
              <a:t>Ciclohexano</a:t>
            </a:r>
            <a:r>
              <a:rPr lang="es-ES" dirty="0" smtClean="0"/>
              <a:t>, alcoholes (</a:t>
            </a:r>
            <a:r>
              <a:rPr lang="es-ES" dirty="0" err="1" smtClean="0"/>
              <a:t>isopropanol</a:t>
            </a:r>
            <a:r>
              <a:rPr lang="es-ES" dirty="0" smtClean="0"/>
              <a:t>) o </a:t>
            </a:r>
            <a:r>
              <a:rPr lang="es-ES" dirty="0" err="1" smtClean="0"/>
              <a:t>ésteres</a:t>
            </a:r>
            <a:r>
              <a:rPr lang="es-ES" dirty="0" smtClean="0"/>
              <a:t> (acetato de etilo), que mantienen la solubilidad pero se eliminan del cuerpo de forma segura sin dañar el sistema nervioso central a largo plazo.</a:t>
            </a:r>
          </a:p>
          <a:p>
            <a:pPr algn="just">
              <a:buNone/>
            </a:pPr>
            <a:r>
              <a:rPr lang="es-ES" b="1" dirty="0" smtClean="0"/>
              <a:t>Transición a Procesos Cerrados (Sistemas Estancos):</a:t>
            </a:r>
            <a:r>
              <a:rPr lang="es-ES" dirty="0" smtClean="0"/>
              <a:t> En industrias químicas o petroquímicas, el trasvase de estos solventes debe realizarse mediante tuberías herméticas con acoples rápidos de cero fuga, eliminando el volcado manual en recipientes abiertos.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35798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2. Controles en el Medio (Ingeniería y Ventilación Industrial)</a:t>
            </a:r>
          </a:p>
          <a:p>
            <a:pPr algn="just"/>
            <a:endParaRPr lang="es-E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s-ES" b="1" i="1" dirty="0" smtClean="0"/>
              <a:t>Nota técnica: Los vapores de Benceno (2.7g/m3), Tolueno (3.1 g/m3), Xileno (3.7 g/m3) y </a:t>
            </a:r>
            <a:r>
              <a:rPr lang="es-ES" b="1" i="1" dirty="0" err="1" smtClean="0"/>
              <a:t>Estireno</a:t>
            </a:r>
            <a:r>
              <a:rPr lang="es-ES" b="1" i="1" dirty="0" smtClean="0"/>
              <a:t> (3.6 g/m3) son significativamente más pesados que el aire.</a:t>
            </a:r>
          </a:p>
          <a:p>
            <a:pPr algn="just">
              <a:buNone/>
            </a:pPr>
            <a:endParaRPr lang="es-ES" b="1" i="1" dirty="0" smtClean="0"/>
          </a:p>
          <a:p>
            <a:pPr algn="just">
              <a:buNone/>
            </a:pPr>
            <a:r>
              <a:rPr lang="es-ES" dirty="0" smtClean="0"/>
              <a:t>Nunca van a subir espontáneamente hacia el techo; tienden a estratificarse y acumularse a nivel del suelo o sobre los planos de trabajo.</a:t>
            </a:r>
          </a:p>
          <a:p>
            <a:pPr algn="just">
              <a:buNone/>
            </a:pPr>
            <a:r>
              <a:rPr lang="es-ES" b="1" dirty="0" smtClean="0"/>
              <a:t>Sistemas de Extracción Localizada (VLE) con Captación Descendente:</a:t>
            </a:r>
            <a:r>
              <a:rPr lang="es-ES" dirty="0" smtClean="0"/>
              <a:t> Instalar rejillas o ranuras de aspiración integradas directamente en las mesas de trabajo o zonas de pintura/laminado. El flujo de aire debe "tirar" los vapores hacia abajo, alejándolos de forma inmediata de la zona de respiración del operario.</a:t>
            </a:r>
          </a:p>
          <a:p>
            <a:pPr algn="just">
              <a:buNone/>
            </a:pPr>
            <a:r>
              <a:rPr lang="es-ES" b="1" dirty="0" smtClean="0"/>
              <a:t>Cabinas de Flujo Laminar Descendente o Diagonal:</a:t>
            </a:r>
            <a:r>
              <a:rPr lang="es-ES" dirty="0" smtClean="0"/>
              <a:t> Para la aplicación industrial de pinturas con soplete o resinas con </a:t>
            </a:r>
            <a:r>
              <a:rPr lang="es-ES" dirty="0" err="1" smtClean="0"/>
              <a:t>estireno</a:t>
            </a:r>
            <a:r>
              <a:rPr lang="es-ES" dirty="0" smtClean="0"/>
              <a:t>, el aire limpio debe ingresar por el techo de la cabina y ser extraído por filtros ubicados en el piso o en la base de las paredes.</a:t>
            </a:r>
          </a:p>
          <a:p>
            <a:pPr algn="just">
              <a:buNone/>
            </a:pPr>
            <a:r>
              <a:rPr lang="es-ES" b="1" dirty="0" smtClean="0"/>
              <a:t>Sistemas de Aire Acondicionado y Renovación Mecánica Continua:</a:t>
            </a:r>
            <a:r>
              <a:rPr lang="es-ES" dirty="0" smtClean="0"/>
              <a:t> En áreas de almacenamiento de solventes, mantener una presión negativa respecto al resto de la fábrica para evitar que los vapores se fuguen hacia oficinas o sectores limpios.</a:t>
            </a:r>
          </a:p>
          <a:p>
            <a:pPr algn="just">
              <a:buNone/>
            </a:pPr>
            <a:r>
              <a:rPr lang="es-ES" b="1" dirty="0" smtClean="0"/>
              <a:t>Instalaciones Eléctricas Antiexplosivas:</a:t>
            </a:r>
            <a:r>
              <a:rPr lang="es-ES" dirty="0" smtClean="0"/>
              <a:t> Debido al bajísimo punto de inflamación de estos compuestos, todos los motores de extracción, luminarias y tableros eléctricos del sector deben estar blindados contra explosiones para evitar que una chispa mecánica genere una catástrofe.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14290"/>
            <a:ext cx="8572560" cy="614127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3.  Controles Administrativos y Prácticas Operativas</a:t>
            </a:r>
          </a:p>
          <a:p>
            <a:pPr algn="just"/>
            <a:endParaRPr lang="es-E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s-ES" b="1" dirty="0" smtClean="0"/>
              <a:t>Vigilancia de Tiempos de Exposición (Control de Picos/STEL):</a:t>
            </a:r>
            <a:r>
              <a:rPr lang="es-ES" dirty="0" smtClean="0"/>
              <a:t> Diseñar rotaciones programadas de personal en puestos críticos (como el laminado con </a:t>
            </a:r>
            <a:r>
              <a:rPr lang="es-ES" dirty="0" err="1" smtClean="0"/>
              <a:t>estireno</a:t>
            </a:r>
            <a:r>
              <a:rPr lang="es-ES" dirty="0" smtClean="0"/>
              <a:t> o la limpieza de tanques). </a:t>
            </a:r>
          </a:p>
          <a:p>
            <a:pPr algn="just">
              <a:buNone/>
            </a:pPr>
            <a:r>
              <a:rPr lang="es-ES" dirty="0" smtClean="0"/>
              <a:t>Ningún trabajador debe permanecer en áreas de alta concentración por encima de los 15 minutos continuos establecidos por el STEL.</a:t>
            </a:r>
          </a:p>
          <a:p>
            <a:pPr algn="just">
              <a:buNone/>
            </a:pPr>
            <a:r>
              <a:rPr lang="es-ES" b="1" dirty="0" smtClean="0"/>
              <a:t>Higiene del Personal Extrema:</a:t>
            </a:r>
            <a:r>
              <a:rPr lang="es-ES" dirty="0" smtClean="0"/>
              <a:t> Habilitar vestuarios dobles obligatorios (separación estricta de la ropa de calle y la ropa de trabajo).</a:t>
            </a:r>
          </a:p>
          <a:p>
            <a:pPr algn="just">
              <a:buNone/>
            </a:pPr>
            <a:r>
              <a:rPr lang="es-ES" dirty="0" smtClean="0"/>
              <a:t>Los solventes impregnan los textiles; si el operario vuelve a su casa con la ropa de fábrica, continuará absorbiendo vapores por vía </a:t>
            </a:r>
            <a:r>
              <a:rPr lang="es-ES" dirty="0" err="1" smtClean="0"/>
              <a:t>inhalatoria</a:t>
            </a:r>
            <a:r>
              <a:rPr lang="es-ES" dirty="0" smtClean="0"/>
              <a:t> y dérmica fuera del horario laboral. Prohibir el consumo de alimentos o cigarrillos en las líneas productivas.</a:t>
            </a:r>
          </a:p>
          <a:p>
            <a:pPr algn="just">
              <a:buNone/>
            </a:pPr>
            <a:r>
              <a:rPr lang="es-ES" b="1" dirty="0" smtClean="0"/>
              <a:t>Señalización y Delimitación de Áreas:</a:t>
            </a:r>
            <a:r>
              <a:rPr lang="es-ES" dirty="0" smtClean="0"/>
              <a:t> Restringir el ingreso a las áreas de uso de solventes únicamente al personal autorizado y capacitado que cuente con su correspondiente aptitud médica y EPP.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42852"/>
            <a:ext cx="8643998" cy="6500858"/>
          </a:xfrm>
        </p:spPr>
        <p:txBody>
          <a:bodyPr>
            <a:normAutofit fontScale="70000" lnSpcReduction="20000"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4. Controles en el Receptor (Elementos de Protección Personal)</a:t>
            </a:r>
          </a:p>
          <a:p>
            <a:endParaRPr lang="es-E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s-ES" b="1" dirty="0" smtClean="0"/>
              <a:t>A. Protección Respiratoria </a:t>
            </a:r>
          </a:p>
          <a:p>
            <a:pPr algn="just"/>
            <a:r>
              <a:rPr lang="es-ES" b="1" dirty="0" smtClean="0"/>
              <a:t>Prohibición de mascarillas mecánicas:</a:t>
            </a:r>
            <a:r>
              <a:rPr lang="es-ES" dirty="0" smtClean="0"/>
              <a:t> Quedan descartadas las mascarillas de tela o para polvo común.</a:t>
            </a:r>
          </a:p>
          <a:p>
            <a:pPr algn="just"/>
            <a:r>
              <a:rPr lang="es-ES" b="1" dirty="0" smtClean="0"/>
              <a:t>Máscaras de Medio Rostro o Rostro Completo (Full </a:t>
            </a:r>
            <a:r>
              <a:rPr lang="es-ES" b="1" dirty="0" err="1" smtClean="0"/>
              <a:t>Face</a:t>
            </a:r>
            <a:r>
              <a:rPr lang="es-ES" b="1" dirty="0" smtClean="0"/>
              <a:t>):</a:t>
            </a:r>
            <a:r>
              <a:rPr lang="es-ES" dirty="0" smtClean="0"/>
              <a:t> Equipadas con </a:t>
            </a:r>
            <a:r>
              <a:rPr lang="es-ES" b="1" dirty="0" smtClean="0"/>
              <a:t>cartuchos químicos para Vapores Orgánicos (Identificados internacionalmente con una banda de color MARRÓN)</a:t>
            </a:r>
            <a:r>
              <a:rPr lang="es-ES" dirty="0" smtClean="0"/>
              <a:t>.</a:t>
            </a:r>
          </a:p>
          <a:p>
            <a:pPr algn="just"/>
            <a:r>
              <a:rPr lang="es-ES" i="1" dirty="0" smtClean="0"/>
              <a:t>Gestión del filtro:</a:t>
            </a:r>
            <a:r>
              <a:rPr lang="es-ES" dirty="0" smtClean="0"/>
              <a:t> Establecer un protocolo de recambio basado en horas de uso o saturación del carbón activado. Si el operario percibe olor al solvente dentro de la máscara, el cartucho perdió efectividad y debe reemplazarse inmediatamente.</a:t>
            </a:r>
          </a:p>
          <a:p>
            <a:pPr algn="just">
              <a:buNone/>
            </a:pPr>
            <a:r>
              <a:rPr lang="es-ES" b="1" dirty="0" smtClean="0"/>
              <a:t>B. Protección Dérmica (Evitando la "Vía Dérmica")</a:t>
            </a:r>
          </a:p>
          <a:p>
            <a:pPr algn="just"/>
            <a:r>
              <a:rPr lang="es-ES" b="1" dirty="0" smtClean="0"/>
              <a:t>Uso obligatorio de Guantes de Alta Resistencia Química:</a:t>
            </a:r>
            <a:r>
              <a:rPr lang="es-ES" dirty="0" smtClean="0"/>
              <a:t> Queda prohibido el látex o el vinilo común. Se deben proveer guantes de </a:t>
            </a:r>
            <a:r>
              <a:rPr lang="es-ES" b="1" dirty="0" smtClean="0"/>
              <a:t>Nitrilo de alto espesor, Neopreno o </a:t>
            </a:r>
            <a:r>
              <a:rPr lang="es-ES" b="1" dirty="0" err="1" smtClean="0"/>
              <a:t>Vitón</a:t>
            </a:r>
            <a:r>
              <a:rPr lang="es-ES" dirty="0" smtClean="0"/>
              <a:t>, dependiendo del solvente específico (el </a:t>
            </a:r>
            <a:r>
              <a:rPr lang="es-ES" dirty="0" err="1" smtClean="0"/>
              <a:t>Vitón</a:t>
            </a:r>
            <a:r>
              <a:rPr lang="es-ES" dirty="0" smtClean="0"/>
              <a:t> es el material de excelencia para hidrocarburos aromáticos pero su costo es elevado).</a:t>
            </a:r>
          </a:p>
          <a:p>
            <a:pPr algn="just"/>
            <a:r>
              <a:rPr lang="es-ES" b="1" dirty="0" smtClean="0"/>
              <a:t>Delantales y Trajes de Protección Impermeables:</a:t>
            </a:r>
            <a:r>
              <a:rPr lang="es-ES" dirty="0" smtClean="0"/>
              <a:t> Para tareas de trasvase o limpieza con salpicaduras latentes, utilizar mamelucos de protección química impermeable (como </a:t>
            </a:r>
            <a:r>
              <a:rPr lang="es-ES" dirty="0" err="1" smtClean="0"/>
              <a:t>Tychem</a:t>
            </a:r>
            <a:r>
              <a:rPr lang="es-ES" dirty="0" smtClean="0"/>
              <a:t> o equivalentes con certificación de barrera para aromáticos).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290"/>
            <a:ext cx="8715436" cy="614366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5. Auditoría del Ambiente (Monitoreo Higiénico)</a:t>
            </a:r>
          </a:p>
          <a:p>
            <a:pPr algn="just">
              <a:buNone/>
            </a:pPr>
            <a:endParaRPr lang="es-E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s-ES" sz="2800" b="1" dirty="0" smtClean="0"/>
              <a:t>Dosimetría Pasiva / Activa Semestral:</a:t>
            </a:r>
            <a:r>
              <a:rPr lang="es-ES" sz="2800" dirty="0" smtClean="0"/>
              <a:t> Colocar tubos de carbón activado en la solapa de los trabajadores expuestos durante jornadas completas de 8 horas para calcular el TWA (CMP) real del aire que respiran.</a:t>
            </a:r>
          </a:p>
          <a:p>
            <a:pPr algn="just">
              <a:buNone/>
            </a:pPr>
            <a:endParaRPr lang="es-ES" sz="2800" dirty="0" smtClean="0"/>
          </a:p>
          <a:p>
            <a:pPr algn="just">
              <a:buNone/>
            </a:pPr>
            <a:r>
              <a:rPr lang="es-ES" sz="2800" b="1" dirty="0" smtClean="0"/>
              <a:t>Control Analítico de Laboratorio (BEI):</a:t>
            </a:r>
            <a:r>
              <a:rPr lang="es-ES" sz="2800" dirty="0" smtClean="0"/>
              <a:t> Cruzar siempre los datos del aire con los análisis semestrales de orina (Ácido S-</a:t>
            </a:r>
            <a:r>
              <a:rPr lang="es-ES" sz="2800" dirty="0" err="1" smtClean="0"/>
              <a:t>fenilmercaptúrico</a:t>
            </a:r>
            <a:r>
              <a:rPr lang="es-ES" sz="2800" dirty="0" smtClean="0"/>
              <a:t> para Benceno, Ácido Hipúrico para Tolueno, Ácido </a:t>
            </a:r>
            <a:r>
              <a:rPr lang="es-ES" sz="2800" dirty="0" err="1" smtClean="0"/>
              <a:t>Metilhipúrico</a:t>
            </a:r>
            <a:r>
              <a:rPr lang="es-ES" sz="2800" dirty="0" smtClean="0"/>
              <a:t> para Xileno y Ácidos </a:t>
            </a:r>
            <a:r>
              <a:rPr lang="es-ES" sz="2800" dirty="0" err="1" smtClean="0"/>
              <a:t>Mandélico</a:t>
            </a:r>
            <a:r>
              <a:rPr lang="es-ES" sz="2800" dirty="0" smtClean="0"/>
              <a:t>/</a:t>
            </a:r>
            <a:r>
              <a:rPr lang="es-ES" sz="2800" dirty="0" err="1" smtClean="0"/>
              <a:t>Fenilglioxílico</a:t>
            </a:r>
            <a:r>
              <a:rPr lang="es-ES" sz="2800" dirty="0" smtClean="0"/>
              <a:t> para </a:t>
            </a:r>
            <a:r>
              <a:rPr lang="es-ES" sz="2800" dirty="0" err="1" smtClean="0"/>
              <a:t>Estireno</a:t>
            </a:r>
            <a:r>
              <a:rPr lang="es-ES" sz="2800" dirty="0" smtClean="0"/>
              <a:t>) para validar que los métodos de control en planta estén funcionando a la perfección.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283612"/>
          </a:xfrm>
        </p:spPr>
        <p:txBody>
          <a:bodyPr/>
          <a:lstStyle/>
          <a:p>
            <a:pPr algn="just"/>
            <a:r>
              <a:rPr lang="es-ES" sz="2800" b="1" dirty="0" smtClean="0"/>
              <a:t>Características generales de los solventes orgánicos.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71546"/>
            <a:ext cx="8858280" cy="5284014"/>
          </a:xfrm>
        </p:spPr>
        <p:txBody>
          <a:bodyPr>
            <a:normAutofit fontScale="70000" lnSpcReduction="20000"/>
          </a:bodyPr>
          <a:lstStyle/>
          <a:p>
            <a:r>
              <a:rPr lang="es-AR" dirty="0" smtClean="0"/>
              <a:t>VOLATILIDAD</a:t>
            </a:r>
          </a:p>
          <a:p>
            <a:r>
              <a:rPr lang="es-AR" dirty="0" smtClean="0"/>
              <a:t>LIPOSUBILIDAD</a:t>
            </a:r>
          </a:p>
          <a:p>
            <a:r>
              <a:rPr lang="es-AR" dirty="0" smtClean="0"/>
              <a:t>INFLAMABILIDAD</a:t>
            </a:r>
          </a:p>
          <a:p>
            <a:r>
              <a:rPr lang="es-AR" dirty="0" smtClean="0"/>
              <a:t>OLOR CARACTERÍSTICO 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u="sng" dirty="0" smtClean="0"/>
              <a:t>Principales usos industriales:</a:t>
            </a:r>
          </a:p>
          <a:p>
            <a:pPr>
              <a:buNone/>
            </a:pPr>
            <a:r>
              <a:rPr lang="es-ES" dirty="0" smtClean="0"/>
              <a:t>Los solventes se utilizan para:</a:t>
            </a:r>
          </a:p>
          <a:p>
            <a:r>
              <a:rPr lang="es-ES" dirty="0" smtClean="0"/>
              <a:t>Disolver pinturas y barnices. </a:t>
            </a:r>
          </a:p>
          <a:p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Fabricar plásticos. </a:t>
            </a:r>
          </a:p>
          <a:p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Limpiar piezas metálicas. </a:t>
            </a:r>
          </a:p>
          <a:p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Elaborar adhesivos. </a:t>
            </a:r>
          </a:p>
          <a:p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Desengrasar maquinaria. </a:t>
            </a:r>
          </a:p>
          <a:p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Fabricar combustibles. </a:t>
            </a:r>
          </a:p>
          <a:p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Producir tintas y pesticidas.</a:t>
            </a:r>
          </a:p>
          <a:p>
            <a:r>
              <a:rPr lang="es-AR" dirty="0" smtClean="0">
                <a:solidFill>
                  <a:schemeClr val="tx1">
                    <a:lumMod val="95000"/>
                  </a:schemeClr>
                </a:solidFill>
              </a:rPr>
              <a:t>Industria alimenticia.</a:t>
            </a:r>
            <a:endParaRPr lang="es-ES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endParaRPr lang="es-E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914400"/>
          </a:xfrm>
        </p:spPr>
        <p:txBody>
          <a:bodyPr/>
          <a:lstStyle/>
          <a:p>
            <a:r>
              <a:rPr lang="es-ES" sz="2800" b="1" dirty="0" smtClean="0"/>
              <a:t>Vías de ingreso al organismo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621510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400" dirty="0" smtClean="0"/>
              <a:t>Los solventes pueden ingresar por:</a:t>
            </a:r>
          </a:p>
          <a:p>
            <a:pPr algn="just">
              <a:buNone/>
            </a:pPr>
            <a:r>
              <a:rPr lang="es-ES" sz="2400" b="1" dirty="0" smtClean="0"/>
              <a:t>Vía </a:t>
            </a:r>
            <a:r>
              <a:rPr lang="es-ES" sz="2400" b="1" dirty="0" err="1" smtClean="0"/>
              <a:t>inhalatoria</a:t>
            </a:r>
            <a:r>
              <a:rPr lang="es-ES" sz="2400" b="1" dirty="0" smtClean="0"/>
              <a:t> (principal)</a:t>
            </a:r>
          </a:p>
          <a:p>
            <a:pPr algn="just">
              <a:buNone/>
            </a:pPr>
            <a:r>
              <a:rPr lang="es-ES" sz="2400" dirty="0" smtClean="0"/>
              <a:t>Es la más importante debido a la evaporación constante de vapores.</a:t>
            </a:r>
          </a:p>
          <a:p>
            <a:pPr algn="just">
              <a:buNone/>
            </a:pPr>
            <a:r>
              <a:rPr lang="es-ES" sz="2400" dirty="0" smtClean="0"/>
              <a:t>Una vez inhalados:</a:t>
            </a:r>
          </a:p>
          <a:p>
            <a:pPr algn="just"/>
            <a:r>
              <a:rPr lang="es-ES" sz="2400" dirty="0" smtClean="0"/>
              <a:t>Llegan a los pulmones. </a:t>
            </a:r>
          </a:p>
          <a:p>
            <a:pPr algn="just"/>
            <a:r>
              <a:rPr lang="es-ES" sz="2400" dirty="0" smtClean="0"/>
              <a:t>Pasan rápidamente a la sangre. </a:t>
            </a:r>
          </a:p>
          <a:p>
            <a:pPr algn="just"/>
            <a:r>
              <a:rPr lang="es-ES" sz="2400" dirty="0" smtClean="0"/>
              <a:t>Se distribuyen por todo el organismo.</a:t>
            </a:r>
          </a:p>
          <a:p>
            <a:pPr>
              <a:buNone/>
            </a:pPr>
            <a:r>
              <a:rPr lang="es-ES" sz="2400" b="1" dirty="0" smtClean="0"/>
              <a:t>Vía cutánea</a:t>
            </a:r>
          </a:p>
          <a:p>
            <a:pPr>
              <a:buNone/>
            </a:pPr>
            <a:r>
              <a:rPr lang="es-ES" sz="2400" dirty="0" smtClean="0"/>
              <a:t>Muchos solventes atraviesan fácilmente la piel, especialmente cuando:</a:t>
            </a:r>
          </a:p>
          <a:p>
            <a:r>
              <a:rPr lang="es-ES" sz="2400" dirty="0" smtClean="0"/>
              <a:t>Existe contacto prolongado. </a:t>
            </a:r>
          </a:p>
          <a:p>
            <a:r>
              <a:rPr lang="es-ES" sz="2400" dirty="0" smtClean="0"/>
              <a:t>La piel está lesionada. </a:t>
            </a:r>
          </a:p>
          <a:p>
            <a:r>
              <a:rPr lang="es-ES" sz="2400" dirty="0" smtClean="0"/>
              <a:t>Se trabaja sin guantes adecuados.</a:t>
            </a:r>
          </a:p>
          <a:p>
            <a:pPr algn="just">
              <a:buNone/>
            </a:pPr>
            <a:endParaRPr lang="es-ES" sz="24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914400"/>
          </a:xfrm>
        </p:spPr>
        <p:txBody>
          <a:bodyPr/>
          <a:lstStyle/>
          <a:p>
            <a:pPr algn="just"/>
            <a:r>
              <a:rPr lang="es-AR" sz="2800" dirty="0" smtClean="0"/>
              <a:t>Vías de ingreso al organismo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571480"/>
            <a:ext cx="8572560" cy="60007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sz="2800" b="1" dirty="0" smtClean="0"/>
              <a:t>Vía digestiva (</a:t>
            </a:r>
            <a:r>
              <a:rPr lang="es-ES" sz="2800" dirty="0" smtClean="0"/>
              <a:t>Menos frecuente).</a:t>
            </a:r>
            <a:br>
              <a:rPr lang="es-ES" sz="2800" dirty="0" smtClean="0"/>
            </a:br>
            <a:r>
              <a:rPr lang="es-ES" sz="2800" dirty="0" smtClean="0"/>
              <a:t>Puede ocurrir por:</a:t>
            </a:r>
          </a:p>
          <a:p>
            <a:r>
              <a:rPr lang="es-ES" sz="2800" dirty="0" smtClean="0"/>
              <a:t>Comer con manos contaminadas. </a:t>
            </a:r>
          </a:p>
          <a:p>
            <a:r>
              <a:rPr lang="es-ES" sz="2800" dirty="0" smtClean="0"/>
              <a:t>Uso incorrecto de recipientes. </a:t>
            </a:r>
          </a:p>
          <a:p>
            <a:r>
              <a:rPr lang="es-ES" sz="2800" dirty="0" smtClean="0"/>
              <a:t>Accidentes.</a:t>
            </a:r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Distribución y metabolismo</a:t>
            </a:r>
          </a:p>
          <a:p>
            <a:pPr>
              <a:buNone/>
            </a:pPr>
            <a:r>
              <a:rPr lang="es-ES" dirty="0" smtClean="0"/>
              <a:t>Una vez absorbidos:</a:t>
            </a:r>
          </a:p>
          <a:p>
            <a:r>
              <a:rPr lang="es-ES" dirty="0" smtClean="0"/>
              <a:t>Se distribuyen rápidamente. </a:t>
            </a:r>
          </a:p>
          <a:p>
            <a:r>
              <a:rPr lang="es-ES" dirty="0" smtClean="0"/>
              <a:t>Muchos atraviesan la barrera </a:t>
            </a:r>
            <a:r>
              <a:rPr lang="es-ES" dirty="0" err="1" smtClean="0"/>
              <a:t>hematoencefálica</a:t>
            </a:r>
            <a:r>
              <a:rPr lang="es-ES" dirty="0" smtClean="0"/>
              <a:t>. </a:t>
            </a:r>
          </a:p>
          <a:p>
            <a:r>
              <a:rPr lang="es-ES" dirty="0" smtClean="0"/>
              <a:t>Son metabolizados principalmente en hígado. </a:t>
            </a:r>
          </a:p>
          <a:p>
            <a:r>
              <a:rPr lang="es-ES" b="1" dirty="0" smtClean="0"/>
              <a:t>Se eliminan por: </a:t>
            </a:r>
          </a:p>
          <a:p>
            <a:pPr lvl="1"/>
            <a:r>
              <a:rPr lang="es-ES" b="1" dirty="0" smtClean="0"/>
              <a:t>Orina. </a:t>
            </a:r>
          </a:p>
          <a:p>
            <a:pPr lvl="1"/>
            <a:r>
              <a:rPr lang="es-ES" b="1" dirty="0" smtClean="0"/>
              <a:t>Aire exhalado. </a:t>
            </a:r>
          </a:p>
          <a:p>
            <a:pPr lvl="1"/>
            <a:r>
              <a:rPr lang="es-ES" b="1" dirty="0" smtClean="0"/>
              <a:t>Sudor.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914400"/>
          </a:xfrm>
        </p:spPr>
        <p:txBody>
          <a:bodyPr/>
          <a:lstStyle/>
          <a:p>
            <a:r>
              <a:rPr lang="es-AR" sz="2800" dirty="0" smtClean="0"/>
              <a:t>¿QUÉ SON LOS HIDROCARBUROS?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928670"/>
            <a:ext cx="8715436" cy="55721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400" dirty="0" smtClean="0"/>
              <a:t>Los hidrocarburos son compuestos orgánicos formados únicamente por átomos de carbono e hidrógeno, enlazados entre sí por uniones covalentes. Su estructura molecular comprende átomos de carbono unidos entre sí a los cuales se unen los átomos de hidrógeno.</a:t>
            </a:r>
          </a:p>
          <a:p>
            <a:pPr algn="just">
              <a:buNone/>
            </a:pPr>
            <a:r>
              <a:rPr lang="es-ES" sz="2400" dirty="0" smtClean="0"/>
              <a:t>Los hidrocarburos pueden presentarse como gases (ejemplo: metano y propano del gas natural), líquidos (ejemplo: hexano) o sólidos de bajo punto de fusión (ejemplo: parafina, naftaleno). </a:t>
            </a:r>
            <a:endParaRPr lang="es-ES" sz="2400" smtClean="0"/>
          </a:p>
          <a:p>
            <a:pPr algn="just">
              <a:buNone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8786842" cy="914400"/>
          </a:xfrm>
        </p:spPr>
        <p:txBody>
          <a:bodyPr/>
          <a:lstStyle/>
          <a:p>
            <a:r>
              <a:rPr lang="es-AR" sz="2800" dirty="0" smtClean="0"/>
              <a:t>HIDROCARBUROS ALIFÁTICOS</a:t>
            </a:r>
            <a:endParaRPr lang="es-ES" sz="2800" dirty="0"/>
          </a:p>
        </p:txBody>
      </p:sp>
      <p:pic>
        <p:nvPicPr>
          <p:cNvPr id="26626" name="Picture 2" descr="C:\Users\Educacion4.0\Downloads\ChatGPT Image 27 may 2026, 07_23_02 p.m.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8410" y="928688"/>
            <a:ext cx="8141493" cy="542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914400"/>
          </a:xfrm>
        </p:spPr>
        <p:txBody>
          <a:bodyPr/>
          <a:lstStyle/>
          <a:p>
            <a:r>
              <a:rPr lang="es-AR" sz="2800" b="1" dirty="0" smtClean="0"/>
              <a:t>HIDROCARBUROS ALIFÁTICOS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500042"/>
            <a:ext cx="8643998" cy="61436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b="1" dirty="0" smtClean="0"/>
              <a:t>Toxicidad</a:t>
            </a:r>
          </a:p>
          <a:p>
            <a:pPr>
              <a:buNone/>
            </a:pPr>
            <a:r>
              <a:rPr lang="es-ES" dirty="0" smtClean="0"/>
              <a:t>En general producen depresión del SNC, porque actúan como anestésicos o narcóticos.</a:t>
            </a:r>
          </a:p>
          <a:p>
            <a:pPr>
              <a:buNone/>
            </a:pPr>
            <a:r>
              <a:rPr lang="es-ES" b="1" dirty="0" smtClean="0"/>
              <a:t>Síntomas:</a:t>
            </a:r>
          </a:p>
          <a:p>
            <a:r>
              <a:rPr lang="es-ES" dirty="0" smtClean="0"/>
              <a:t>Mareos. </a:t>
            </a:r>
          </a:p>
          <a:p>
            <a:r>
              <a:rPr lang="es-ES" dirty="0" smtClean="0"/>
              <a:t>Somnolencia. </a:t>
            </a:r>
          </a:p>
          <a:p>
            <a:r>
              <a:rPr lang="es-ES" dirty="0" smtClean="0"/>
              <a:t>Cefalea. </a:t>
            </a:r>
          </a:p>
          <a:p>
            <a:r>
              <a:rPr lang="es-ES" dirty="0" smtClean="0"/>
              <a:t>Confusión. </a:t>
            </a:r>
          </a:p>
          <a:p>
            <a:r>
              <a:rPr lang="es-ES" dirty="0" smtClean="0"/>
              <a:t>Pérdida de coordinación. </a:t>
            </a:r>
          </a:p>
          <a:p>
            <a:pPr>
              <a:buNone/>
            </a:pPr>
            <a:r>
              <a:rPr lang="es-ES" b="1" dirty="0" smtClean="0"/>
              <a:t>Irritación</a:t>
            </a:r>
          </a:p>
          <a:p>
            <a:r>
              <a:rPr lang="es-ES" dirty="0" smtClean="0"/>
              <a:t>Ojos. </a:t>
            </a:r>
          </a:p>
          <a:p>
            <a:r>
              <a:rPr lang="es-ES" dirty="0" smtClean="0"/>
              <a:t>Nariz. </a:t>
            </a:r>
          </a:p>
          <a:p>
            <a:r>
              <a:rPr lang="es-ES" dirty="0" smtClean="0"/>
              <a:t>Garganta. </a:t>
            </a:r>
          </a:p>
          <a:p>
            <a:r>
              <a:rPr lang="es-ES" dirty="0" smtClean="0"/>
              <a:t>Piel. </a:t>
            </a:r>
          </a:p>
          <a:p>
            <a:pPr>
              <a:buNone/>
            </a:pPr>
            <a:r>
              <a:rPr lang="es-ES" b="1" dirty="0" smtClean="0"/>
              <a:t>Neuropatías</a:t>
            </a:r>
          </a:p>
          <a:p>
            <a:pPr>
              <a:buNone/>
            </a:pPr>
            <a:r>
              <a:rPr lang="es-ES" b="1" dirty="0" smtClean="0"/>
              <a:t>Algunos compuestos, especialmente el n-hexano, producen daño nervioso periférico.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914400"/>
          </a:xfrm>
        </p:spPr>
        <p:txBody>
          <a:bodyPr/>
          <a:lstStyle/>
          <a:p>
            <a:pPr algn="ctr"/>
            <a:r>
              <a:rPr lang="es-AR" dirty="0" smtClean="0"/>
              <a:t>HEXANO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714356"/>
            <a:ext cx="8929718" cy="592935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ES" sz="2400" dirty="0" smtClean="0"/>
              <a:t>El compuesto estrella aquí es el </a:t>
            </a:r>
            <a:r>
              <a:rPr lang="es-ES" sz="2400" b="1" dirty="0" smtClean="0"/>
              <a:t>(n)-Hexano (C</a:t>
            </a:r>
            <a:r>
              <a:rPr lang="es-ES" sz="2400" b="1" baseline="-25000" dirty="0" smtClean="0"/>
              <a:t>6 </a:t>
            </a:r>
            <a:r>
              <a:rPr lang="es-ES" sz="2400" b="1" dirty="0" smtClean="0"/>
              <a:t>H14).</a:t>
            </a:r>
          </a:p>
          <a:p>
            <a:pPr algn="just">
              <a:buNone/>
            </a:pPr>
            <a:r>
              <a:rPr lang="es-ES" sz="2400" dirty="0" smtClean="0"/>
              <a:t>Compuesto muy volátil , no polar.</a:t>
            </a:r>
          </a:p>
          <a:p>
            <a:pPr algn="just">
              <a:buNone/>
            </a:pPr>
            <a:r>
              <a:rPr lang="es-ES" sz="2400" dirty="0" smtClean="0"/>
              <a:t>Su uso está muy extendido en industrias de calzado (pegamentos) y extracción de aceites vegetales.</a:t>
            </a:r>
          </a:p>
          <a:p>
            <a:pPr algn="just">
              <a:buNone/>
            </a:pPr>
            <a:r>
              <a:rPr lang="es-ES" sz="2400" dirty="0" smtClean="0"/>
              <a:t>Su peligro radica en que el cuerpo lo metaboliza en una sustancia llamada </a:t>
            </a:r>
            <a:r>
              <a:rPr lang="es-ES" sz="2400" i="1" dirty="0" smtClean="0"/>
              <a:t>2,5-hexanodiona</a:t>
            </a:r>
            <a:r>
              <a:rPr lang="es-ES" sz="2400" dirty="0" smtClean="0"/>
              <a:t>, la cual destruye las proteínas estructurales de los axones de las neuronas, interrumpiendo el impulso nervioso.</a:t>
            </a:r>
          </a:p>
          <a:p>
            <a:pPr algn="just">
              <a:buNone/>
            </a:pPr>
            <a:r>
              <a:rPr lang="es-ES" sz="2400" b="1" dirty="0" smtClean="0"/>
              <a:t>CMP: 50 ppm. VLA-ED: 20 ppm. TLV-TWA: 50 ppm.</a:t>
            </a:r>
          </a:p>
          <a:p>
            <a:pPr algn="just">
              <a:buNone/>
            </a:pPr>
            <a:r>
              <a:rPr lang="es-ES" sz="2400" dirty="0" smtClean="0"/>
              <a:t>El target o blanco del n-hexano es el SNP. Puede dar lugar a: </a:t>
            </a:r>
            <a:r>
              <a:rPr lang="es-ES" sz="2400" dirty="0" err="1" smtClean="0"/>
              <a:t>Polineuropatía</a:t>
            </a:r>
            <a:r>
              <a:rPr lang="es-ES" sz="2400" dirty="0" smtClean="0"/>
              <a:t> Sensitivo motora.</a:t>
            </a:r>
          </a:p>
          <a:p>
            <a:pPr algn="just">
              <a:buNone/>
            </a:pPr>
            <a:r>
              <a:rPr lang="es-ES" sz="2400" dirty="0" smtClean="0"/>
              <a:t>Examen periódico: Vigilancia biológica SEMESTRALMENTE </a:t>
            </a:r>
          </a:p>
          <a:p>
            <a:pPr algn="just">
              <a:buNone/>
            </a:pPr>
            <a:r>
              <a:rPr lang="es-ES" sz="2400" dirty="0" smtClean="0"/>
              <a:t>• 2,5-HEXANODIONA EN ORINA</a:t>
            </a:r>
          </a:p>
          <a:p>
            <a:pPr algn="just">
              <a:buNone/>
            </a:pPr>
            <a:r>
              <a:rPr lang="es-ES" sz="2400" dirty="0" smtClean="0"/>
              <a:t>Índice Biológico de Exposición: 0,4 mg/L de 2,5 </a:t>
            </a:r>
            <a:r>
              <a:rPr lang="es-ES" sz="2400" dirty="0" err="1" smtClean="0"/>
              <a:t>hexanodiona</a:t>
            </a:r>
            <a:r>
              <a:rPr lang="es-ES" sz="2400" dirty="0" smtClean="0"/>
              <a:t> libre (sin hidrólisis) en orina (ACGIH, 2015). (Final de la semana laboral). Solo para la n-</a:t>
            </a:r>
            <a:r>
              <a:rPr lang="es-ES" sz="2400" dirty="0" err="1" smtClean="0"/>
              <a:t>hexanodiona</a:t>
            </a:r>
            <a:r>
              <a:rPr lang="es-ES" sz="2400" dirty="0" smtClean="0"/>
              <a:t> libre.</a:t>
            </a:r>
          </a:p>
          <a:p>
            <a:pPr algn="just">
              <a:buNone/>
            </a:pPr>
            <a:endParaRPr lang="es-ES" sz="2400" b="1" dirty="0" smtClean="0"/>
          </a:p>
          <a:p>
            <a:pPr algn="just">
              <a:buNone/>
            </a:pPr>
            <a:endParaRPr lang="es-ES" dirty="0"/>
          </a:p>
        </p:txBody>
      </p:sp>
      <p:pic>
        <p:nvPicPr>
          <p:cNvPr id="1027" name="Picture 3" descr="C:\Users\Educacion4.0\Downloads\download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42852"/>
            <a:ext cx="1976433" cy="1063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618</TotalTime>
  <Words>3085</Words>
  <Application>Microsoft Office PowerPoint</Application>
  <PresentationFormat>Presentación en pantalla (4:3)</PresentationFormat>
  <Paragraphs>212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Metro</vt:lpstr>
      <vt:lpstr>Diapositiva 1</vt:lpstr>
      <vt:lpstr>¿QUÉ SON LOS SOLVENTES? </vt:lpstr>
      <vt:lpstr>Características generales de los solventes orgánicos.</vt:lpstr>
      <vt:lpstr>Vías de ingreso al organismo </vt:lpstr>
      <vt:lpstr>Vías de ingreso al organismo</vt:lpstr>
      <vt:lpstr>¿QUÉ SON LOS HIDROCARBUROS?</vt:lpstr>
      <vt:lpstr>HIDROCARBUROS ALIFÁTICOS</vt:lpstr>
      <vt:lpstr>HIDROCARBUROS ALIFÁTICOS</vt:lpstr>
      <vt:lpstr>HEXANO </vt:lpstr>
      <vt:lpstr>HEXANO </vt:lpstr>
      <vt:lpstr>HEXANO </vt:lpstr>
      <vt:lpstr>Hexano</vt:lpstr>
      <vt:lpstr>HEXANO</vt:lpstr>
      <vt:lpstr>HIDROCARBUROS AROMÁTICOS </vt:lpstr>
      <vt:lpstr>Diapositiva 15</vt:lpstr>
      <vt:lpstr>Características de los hidrocarburos aromáticos</vt:lpstr>
      <vt:lpstr>1. BENCENO(C6H6) — El Carcinógeno Sistemático </vt:lpstr>
      <vt:lpstr>2. TOLUENO (C7H8) o Metilbenceno— El Neurotóxico Central </vt:lpstr>
      <vt:lpstr>3. XILENO (C8H10) o Dimetilbenceno) — El Irritante Sistémico </vt:lpstr>
      <vt:lpstr>4. ESTIRENO (C8H8) o Vinilbenceno) — El Contaminante de los Plásticos </vt:lpstr>
      <vt:lpstr>Tabla de Valores Límite Umbral (Aire y Orina) </vt:lpstr>
      <vt:lpstr>Métodos de Control Integral para Hidrocarburos Aromáticos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Educacion4.0</dc:creator>
  <cp:lastModifiedBy>Educacion4.0</cp:lastModifiedBy>
  <cp:revision>8</cp:revision>
  <dcterms:created xsi:type="dcterms:W3CDTF">2026-05-27T21:30:24Z</dcterms:created>
  <dcterms:modified xsi:type="dcterms:W3CDTF">2026-06-01T16:41:15Z</dcterms:modified>
</cp:coreProperties>
</file>