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7" r:id="rId4"/>
    <p:sldId id="283" r:id="rId5"/>
    <p:sldId id="284" r:id="rId6"/>
    <p:sldId id="257" r:id="rId7"/>
    <p:sldId id="285" r:id="rId8"/>
    <p:sldId id="258" r:id="rId9"/>
    <p:sldId id="259" r:id="rId10"/>
    <p:sldId id="260" r:id="rId11"/>
    <p:sldId id="261" r:id="rId12"/>
    <p:sldId id="262" r:id="rId13"/>
    <p:sldId id="286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6F8F25-2242-4507-BA0F-49FCA7F09C26}" type="datetimeFigureOut">
              <a:rPr lang="es-ES" smtClean="0"/>
              <a:pPr/>
              <a:t>08/06/2026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73E8F3-7120-4BEC-AAE3-58B4DC7568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142853"/>
            <a:ext cx="7358114" cy="1000132"/>
          </a:xfrm>
        </p:spPr>
        <p:txBody>
          <a:bodyPr/>
          <a:lstStyle/>
          <a:p>
            <a:r>
              <a:rPr lang="es-AR" b="1" dirty="0" smtClean="0"/>
              <a:t>UNIDAD VI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2571744"/>
            <a:ext cx="6400800" cy="17526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Educacion4.0\Downloads\ChatGPT Image 3 jun 2026, 04_28_34 p.m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86808" cy="515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Propiedades generales de los hidrocarburos </a:t>
            </a:r>
            <a:r>
              <a:rPr lang="es-ES" dirty="0" err="1" smtClean="0"/>
              <a:t>halogenados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b="1" dirty="0" smtClean="0"/>
              <a:t>Propiedades toxicológicas relevantes</a:t>
            </a:r>
          </a:p>
          <a:p>
            <a:r>
              <a:rPr lang="es-ES" dirty="0" smtClean="0"/>
              <a:t>Son </a:t>
            </a:r>
            <a:r>
              <a:rPr lang="es-ES" b="1" dirty="0" smtClean="0"/>
              <a:t>liposolubles</a:t>
            </a:r>
            <a:r>
              <a:rPr lang="es-ES" dirty="0" smtClean="0"/>
              <a:t>, por lo que atraviesan fácilmente las membranas biológicas. </a:t>
            </a:r>
          </a:p>
          <a:p>
            <a:r>
              <a:rPr lang="es-ES" dirty="0" smtClean="0"/>
              <a:t>Se absorben principalmente por: </a:t>
            </a:r>
          </a:p>
          <a:p>
            <a:pPr lvl="1"/>
            <a:r>
              <a:rPr lang="es-ES" dirty="0" smtClean="0"/>
              <a:t>Inhalación. </a:t>
            </a:r>
          </a:p>
          <a:p>
            <a:pPr lvl="1"/>
            <a:r>
              <a:rPr lang="es-ES" dirty="0" smtClean="0"/>
              <a:t>Contacto dérmico. </a:t>
            </a:r>
          </a:p>
          <a:p>
            <a:r>
              <a:rPr lang="es-ES" dirty="0" smtClean="0"/>
              <a:t>Tienden a acumularse en tejidos ricos en grasa. </a:t>
            </a:r>
          </a:p>
          <a:p>
            <a:r>
              <a:rPr lang="es-ES" dirty="0" smtClean="0"/>
              <a:t>Muchos presentan acción depresora sobre el sistema nervioso central. </a:t>
            </a:r>
          </a:p>
          <a:p>
            <a:r>
              <a:rPr lang="es-ES" dirty="0" smtClean="0"/>
              <a:t>Algunos poseen efectos: </a:t>
            </a:r>
          </a:p>
          <a:p>
            <a:pPr lvl="1"/>
            <a:r>
              <a:rPr lang="es-ES" dirty="0" err="1" smtClean="0"/>
              <a:t>Hepatotóxicos</a:t>
            </a:r>
            <a:r>
              <a:rPr lang="es-ES" dirty="0" smtClean="0"/>
              <a:t>. </a:t>
            </a:r>
          </a:p>
          <a:p>
            <a:pPr lvl="1"/>
            <a:r>
              <a:rPr lang="es-ES" dirty="0" err="1" smtClean="0"/>
              <a:t>Nefrotóxicos</a:t>
            </a:r>
            <a:r>
              <a:rPr lang="es-ES" dirty="0" smtClean="0"/>
              <a:t>. </a:t>
            </a:r>
          </a:p>
          <a:p>
            <a:pPr lvl="1"/>
            <a:r>
              <a:rPr lang="es-ES" dirty="0" smtClean="0"/>
              <a:t>Cancerígenos. </a:t>
            </a:r>
          </a:p>
          <a:p>
            <a:pPr>
              <a:buNone/>
            </a:pPr>
            <a:r>
              <a:rPr lang="es-ES" b="1" dirty="0" smtClean="0"/>
              <a:t>Propiedades de seguridad e higiene laboral</a:t>
            </a:r>
          </a:p>
          <a:p>
            <a:r>
              <a:rPr lang="es-ES" dirty="0" smtClean="0"/>
              <a:t>Sus vapores pueden acumularse en lugares bajos o mal ventilados. </a:t>
            </a:r>
          </a:p>
          <a:p>
            <a:r>
              <a:rPr lang="es-ES" dirty="0" smtClean="0"/>
              <a:t>La mayoría requiere ventilación adecuada y monitoreo ambiental. </a:t>
            </a:r>
          </a:p>
          <a:p>
            <a:r>
              <a:rPr lang="es-ES" dirty="0" smtClean="0"/>
              <a:t>Algunos no son inflamables o presentan menor inflamabilidad que los hidrocarburos comunes, razón por la cual fueron muy utilizados industrialmente. </a:t>
            </a:r>
          </a:p>
          <a:p>
            <a:r>
              <a:rPr lang="es-ES" dirty="0" smtClean="0"/>
              <a:t>Sin embargo, durante incendios pueden generar gases altamente tóxicos y corrosivos.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¿Por qué son tan utilizados?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ES" dirty="0" smtClean="0"/>
              <a:t>Los más importantes en Higiene y Seguridad son los </a:t>
            </a:r>
            <a:r>
              <a:rPr lang="es-ES" b="1" dirty="0" smtClean="0"/>
              <a:t>clorados</a:t>
            </a:r>
            <a:r>
              <a:rPr lang="es-ES" dirty="0" smtClean="0"/>
              <a:t>, debido a su amplio uso industrial.</a:t>
            </a:r>
          </a:p>
          <a:p>
            <a:pPr algn="just">
              <a:buNone/>
            </a:pPr>
            <a:r>
              <a:rPr lang="es-ES" dirty="0" smtClean="0"/>
              <a:t>Presentan características muy valoradas por la industria:</a:t>
            </a:r>
          </a:p>
          <a:p>
            <a:pPr algn="just">
              <a:buNone/>
            </a:pPr>
            <a:r>
              <a:rPr lang="es-ES" dirty="0" smtClean="0"/>
              <a:t>✓ Excelente poder desengrasante.</a:t>
            </a:r>
          </a:p>
          <a:p>
            <a:pPr algn="just">
              <a:buNone/>
            </a:pPr>
            <a:r>
              <a:rPr lang="es-ES" dirty="0" smtClean="0"/>
              <a:t>✓ Capacidad para disolver aceites, grasas, resinas y ceras.</a:t>
            </a:r>
          </a:p>
          <a:p>
            <a:pPr algn="just">
              <a:buNone/>
            </a:pPr>
            <a:r>
              <a:rPr lang="es-ES" dirty="0" smtClean="0"/>
              <a:t>✓ Baja inflamabilidad comparada con otros solventes orgánicos.</a:t>
            </a:r>
          </a:p>
          <a:p>
            <a:pPr algn="just">
              <a:buNone/>
            </a:pPr>
            <a:r>
              <a:rPr lang="es-ES" dirty="0" smtClean="0"/>
              <a:t>✓ Estabilidad química.</a:t>
            </a:r>
          </a:p>
          <a:p>
            <a:pPr algn="just">
              <a:buNone/>
            </a:pPr>
            <a:r>
              <a:rPr lang="es-ES" dirty="0" smtClean="0"/>
              <a:t>✓ Fácil evaporación.</a:t>
            </a:r>
          </a:p>
          <a:p>
            <a:pPr algn="just">
              <a:buNone/>
            </a:pPr>
            <a:r>
              <a:rPr lang="es-ES" dirty="0" smtClean="0"/>
              <a:t>Por estas razones reemplazaron durante décadas a solventes más inflamables como la nafta o el hexano.</a:t>
            </a:r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Principales hidrocarburos </a:t>
            </a:r>
            <a:r>
              <a:rPr lang="es-ES" sz="2800" dirty="0" err="1" smtClean="0"/>
              <a:t>halogenados</a:t>
            </a:r>
            <a:r>
              <a:rPr lang="es-ES" sz="2800" dirty="0" smtClean="0"/>
              <a:t> utilizados en la industria</a:t>
            </a:r>
            <a:endParaRPr lang="es-ES" sz="2800" dirty="0"/>
          </a:p>
        </p:txBody>
      </p:sp>
      <p:pic>
        <p:nvPicPr>
          <p:cNvPr id="1026" name="Picture 2" descr="C:\Users\Educacion4.0\Downloads\ChatGPT Image 3 jun 2026, 06_46_28 p.m.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30225"/>
            <a:ext cx="7858180" cy="439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Propiedades físicas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1835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12"/>
                <a:gridCol w="1636712"/>
                <a:gridCol w="1636712"/>
                <a:gridCol w="1636712"/>
                <a:gridCol w="163671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Compuesto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Fórmula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Punto de ebullición (°C)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Presión de vapor (20°C)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Punto de inflamación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Cloroformo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CHCl₃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160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No inflamable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Diclorometano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CH₂Cl₂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350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No inflamable*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Tricloroetileno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C₂HCl₃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58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No inflamable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Tetracloruro de carbono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CCl₄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91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No inflamable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Percloroetileno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C₂Cl₄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14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inflamable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Tricloroetileno</a:t>
            </a:r>
            <a:r>
              <a:rPr lang="es-ES" dirty="0" smtClean="0"/>
              <a:t> (TCE)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9884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ES" dirty="0" smtClean="0"/>
              <a:t>Líquido volátil, con propiedades narcóticas, de olor característico. </a:t>
            </a:r>
          </a:p>
          <a:p>
            <a:pPr algn="just">
              <a:buNone/>
            </a:pPr>
            <a:r>
              <a:rPr lang="es-AR" dirty="0" smtClean="0"/>
              <a:t>Usos: 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a) Lavado en seco de las tintorerías antiguamente.</a:t>
            </a:r>
          </a:p>
          <a:p>
            <a:pPr algn="just">
              <a:buNone/>
            </a:pPr>
            <a:r>
              <a:rPr lang="es-ES" dirty="0" smtClean="0"/>
              <a:t>b) Desengrasante de piezas metálicas. </a:t>
            </a:r>
          </a:p>
          <a:p>
            <a:pPr algn="just">
              <a:buNone/>
            </a:pPr>
            <a:r>
              <a:rPr lang="es-ES" dirty="0" smtClean="0"/>
              <a:t>c) Retardador de fuego. </a:t>
            </a:r>
          </a:p>
          <a:p>
            <a:pPr algn="just">
              <a:buNone/>
            </a:pPr>
            <a:r>
              <a:rPr lang="es-ES" dirty="0" smtClean="0"/>
              <a:t>d) En adhesivos de lacas. </a:t>
            </a:r>
          </a:p>
          <a:p>
            <a:pPr algn="just">
              <a:buNone/>
            </a:pPr>
            <a:r>
              <a:rPr lang="es-ES" dirty="0" smtClean="0"/>
              <a:t>e) Como solvente para limpieza hogareña.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Intoxicación aguda: </a:t>
            </a:r>
          </a:p>
          <a:p>
            <a:pPr algn="just">
              <a:buNone/>
            </a:pPr>
            <a:r>
              <a:rPr lang="es-ES" dirty="0" smtClean="0"/>
              <a:t>a)Se comporta como depresor del S.N.C. </a:t>
            </a:r>
          </a:p>
          <a:p>
            <a:pPr algn="just">
              <a:buNone/>
            </a:pPr>
            <a:r>
              <a:rPr lang="es-ES" dirty="0" smtClean="0"/>
              <a:t>b)Se han descrito: 1. Necrosis hepática </a:t>
            </a:r>
            <a:r>
              <a:rPr lang="es-ES" dirty="0" err="1" smtClean="0"/>
              <a:t>centrolobular</a:t>
            </a:r>
            <a:r>
              <a:rPr lang="es-ES" dirty="0" smtClean="0"/>
              <a:t>. 2. Necrosis tubular. 3. Arritmias cardíacas.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Intoxicación crónica: </a:t>
            </a:r>
          </a:p>
          <a:p>
            <a:pPr algn="just">
              <a:buNone/>
            </a:pPr>
            <a:r>
              <a:rPr lang="es-ES" dirty="0" smtClean="0"/>
              <a:t>El target del </a:t>
            </a:r>
            <a:r>
              <a:rPr lang="es-ES" dirty="0" err="1" smtClean="0"/>
              <a:t>Tricloroetileno</a:t>
            </a:r>
            <a:r>
              <a:rPr lang="es-ES" dirty="0" smtClean="0"/>
              <a:t> es el Sistema Nervioso, especialmente nervios </a:t>
            </a:r>
            <a:r>
              <a:rPr lang="es-ES" dirty="0" err="1" smtClean="0"/>
              <a:t>cra</a:t>
            </a:r>
            <a:r>
              <a:rPr lang="es-ES" dirty="0" smtClean="0"/>
              <a:t> </a:t>
            </a:r>
            <a:r>
              <a:rPr lang="es-ES" dirty="0" err="1" smtClean="0"/>
              <a:t>neales</a:t>
            </a:r>
            <a:r>
              <a:rPr lang="es-ES" dirty="0" smtClean="0"/>
              <a:t>. Listado por IARC en el Grupo 1 . carcinógeno para el hombre.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CMP: 50 ppm / CMP-CPT: 100 ppm. VLA-ED: 10 ppm. TLV-TWA: 10 ppm / TLV-STEL: 25 ppm.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Tricloroetileno</a:t>
            </a:r>
            <a:r>
              <a:rPr lang="es-ES" dirty="0" smtClean="0"/>
              <a:t> (TCE)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s-ES" dirty="0" smtClean="0"/>
              <a:t>Examen periódico: Vigilancia biológica SEMESTRALMENTE </a:t>
            </a:r>
          </a:p>
          <a:p>
            <a:pPr algn="just">
              <a:buNone/>
            </a:pPr>
            <a:r>
              <a:rPr lang="es-ES" dirty="0" smtClean="0"/>
              <a:t>• ÁCIDO TRICLOROACÉTICO EN ORINA: Índice Biológico de Exposición: hasta 15 mg/L al final de la última jornada de trabajo de la semana laboral (ACGIH, 2015).</a:t>
            </a:r>
          </a:p>
          <a:p>
            <a:pPr algn="just">
              <a:buNone/>
            </a:pPr>
            <a:r>
              <a:rPr lang="es-ES" dirty="0" smtClean="0"/>
              <a:t> • TRICLOROETANOL EN SANGRE: Índice Biológico de Exposición: hasta 0,5 mg/L (sin hidrólisis) al final de la última jornada de trabajo de la semana laboral (ACGIH, 2015)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Toxicocinética</a:t>
            </a:r>
            <a:r>
              <a:rPr lang="es-ES" dirty="0" smtClean="0"/>
              <a:t> del </a:t>
            </a:r>
            <a:r>
              <a:rPr lang="es-ES" dirty="0" err="1" smtClean="0"/>
              <a:t>Tricloroetileno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es-ES" b="1" dirty="0" smtClean="0"/>
              <a:t>1. Absorción</a:t>
            </a:r>
          </a:p>
          <a:p>
            <a:pPr algn="just">
              <a:buNone/>
            </a:pPr>
            <a:r>
              <a:rPr lang="es-ES" b="1" dirty="0" smtClean="0"/>
              <a:t>Vía </a:t>
            </a:r>
            <a:r>
              <a:rPr lang="es-ES" b="1" dirty="0" err="1" smtClean="0"/>
              <a:t>inhalatoria</a:t>
            </a:r>
            <a:r>
              <a:rPr lang="es-ES" b="1" dirty="0" smtClean="0"/>
              <a:t> (principal)</a:t>
            </a:r>
          </a:p>
          <a:p>
            <a:pPr algn="just"/>
            <a:r>
              <a:rPr lang="es-ES" dirty="0" smtClean="0"/>
              <a:t>Es la vía más importante en el ámbito laboral.</a:t>
            </a:r>
          </a:p>
          <a:p>
            <a:pPr algn="just"/>
            <a:r>
              <a:rPr lang="es-ES" dirty="0" smtClean="0"/>
              <a:t>Los vapores son inhalados. </a:t>
            </a:r>
          </a:p>
          <a:p>
            <a:pPr algn="just"/>
            <a:r>
              <a:rPr lang="es-ES" dirty="0" smtClean="0"/>
              <a:t>Pasan rápidamente desde los alvéolos pulmonares a la sangre. </a:t>
            </a:r>
          </a:p>
          <a:p>
            <a:pPr algn="just"/>
            <a:r>
              <a:rPr lang="es-ES" dirty="0" smtClean="0"/>
              <a:t>La absorción aumenta con: </a:t>
            </a:r>
          </a:p>
          <a:p>
            <a:pPr lvl="1" algn="just"/>
            <a:r>
              <a:rPr lang="es-ES" dirty="0" smtClean="0"/>
              <a:t>Mayor concentración ambiental. </a:t>
            </a:r>
          </a:p>
          <a:p>
            <a:pPr lvl="1" algn="just"/>
            <a:r>
              <a:rPr lang="es-ES" dirty="0" smtClean="0"/>
              <a:t>Mayor tiempo de exposición. </a:t>
            </a:r>
          </a:p>
          <a:p>
            <a:pPr lvl="1" algn="just"/>
            <a:r>
              <a:rPr lang="es-ES" dirty="0" smtClean="0"/>
              <a:t>Mayor esfuerzo físico del trabajador. </a:t>
            </a:r>
          </a:p>
          <a:p>
            <a:pPr algn="just">
              <a:buNone/>
            </a:pPr>
            <a:r>
              <a:rPr lang="es-ES" b="1" dirty="0" smtClean="0"/>
              <a:t>Vía dérmica</a:t>
            </a:r>
          </a:p>
          <a:p>
            <a:pPr algn="just"/>
            <a:r>
              <a:rPr lang="es-ES" dirty="0" smtClean="0"/>
              <a:t>También puede absorberse a través de la piel.</a:t>
            </a:r>
          </a:p>
          <a:p>
            <a:pPr algn="just"/>
            <a:r>
              <a:rPr lang="es-ES" dirty="0" smtClean="0"/>
              <a:t>Especialmente cuando existe contacto prolongado con el líquido. </a:t>
            </a:r>
          </a:p>
          <a:p>
            <a:pPr algn="just"/>
            <a:r>
              <a:rPr lang="es-ES" dirty="0" smtClean="0"/>
              <a:t>Su importancia es menor que la </a:t>
            </a:r>
            <a:r>
              <a:rPr lang="es-ES" dirty="0" err="1" smtClean="0"/>
              <a:t>inhalatoria</a:t>
            </a:r>
            <a:r>
              <a:rPr lang="es-ES" dirty="0" smtClean="0"/>
              <a:t>, pero no debe despreciarse. </a:t>
            </a:r>
          </a:p>
          <a:p>
            <a:pPr algn="just">
              <a:buNone/>
            </a:pPr>
            <a:r>
              <a:rPr lang="es-ES" b="1" dirty="0" smtClean="0"/>
              <a:t>Vía digestiva</a:t>
            </a:r>
          </a:p>
          <a:p>
            <a:pPr algn="just"/>
            <a:r>
              <a:rPr lang="es-ES" dirty="0" smtClean="0"/>
              <a:t>Poco frecuente en el ámbito laboral.</a:t>
            </a:r>
          </a:p>
          <a:p>
            <a:pPr algn="just"/>
            <a:r>
              <a:rPr lang="es-ES" dirty="0" smtClean="0"/>
              <a:t>Puede ocurrir por contaminación accidental.</a:t>
            </a:r>
          </a:p>
          <a:p>
            <a:pPr>
              <a:buNone/>
            </a:pPr>
            <a:r>
              <a:rPr lang="es-ES" b="1" dirty="0" smtClean="0"/>
              <a:t>2. Distribución</a:t>
            </a:r>
          </a:p>
          <a:p>
            <a:pPr>
              <a:buNone/>
            </a:pPr>
            <a:r>
              <a:rPr lang="es-ES" dirty="0" smtClean="0"/>
              <a:t>Una vez absorbido se distribuye rápidamente por el torrente sanguíneo. Debido a su elevada </a:t>
            </a:r>
            <a:r>
              <a:rPr lang="es-ES" dirty="0" err="1" smtClean="0"/>
              <a:t>liposolubilidad</a:t>
            </a:r>
            <a:r>
              <a:rPr lang="es-ES" dirty="0" smtClean="0"/>
              <a:t> atraviesa fácilmente membranas biológicas.  Se concentra principalmente en: Cerebro - Hígado - Riñones - Tejido adiposo. Esta distribución explica sus efectos neurológicos tempranos.</a:t>
            </a:r>
          </a:p>
          <a:p>
            <a:pPr>
              <a:buNone/>
            </a:pPr>
            <a:r>
              <a:rPr lang="es-ES" b="1" dirty="0" smtClean="0"/>
              <a:t>3. Metabolismo</a:t>
            </a:r>
          </a:p>
          <a:p>
            <a:pPr>
              <a:buNone/>
            </a:pPr>
            <a:r>
              <a:rPr lang="es-ES" dirty="0" smtClean="0"/>
              <a:t>Se produce principalmente en el hígado. Intervienen enzimas del sistema: </a:t>
            </a:r>
            <a:r>
              <a:rPr lang="es-ES" b="1" dirty="0" err="1" smtClean="0"/>
              <a:t>Citocromo</a:t>
            </a:r>
            <a:r>
              <a:rPr lang="es-ES" b="1" dirty="0" smtClean="0"/>
              <a:t> P450 (CYP2E1). </a:t>
            </a:r>
            <a:r>
              <a:rPr lang="es-ES" dirty="0" smtClean="0"/>
              <a:t>Durante el metabolismo se generan varios </a:t>
            </a:r>
            <a:r>
              <a:rPr lang="es-ES" dirty="0" err="1" smtClean="0"/>
              <a:t>metabolitos</a:t>
            </a:r>
            <a:r>
              <a:rPr lang="es-ES" dirty="0" smtClean="0"/>
              <a:t>: Cloral hidratado - </a:t>
            </a:r>
            <a:r>
              <a:rPr lang="es-ES" dirty="0" err="1" smtClean="0"/>
              <a:t>Tricloroetanol</a:t>
            </a:r>
            <a:r>
              <a:rPr lang="es-ES" dirty="0" smtClean="0"/>
              <a:t> - Ácido </a:t>
            </a:r>
            <a:r>
              <a:rPr lang="es-ES" dirty="0" err="1" smtClean="0"/>
              <a:t>tricloroacético</a:t>
            </a:r>
            <a:r>
              <a:rPr lang="es-ES" dirty="0" smtClean="0"/>
              <a:t> - Ácido </a:t>
            </a:r>
            <a:r>
              <a:rPr lang="es-ES" dirty="0" err="1" smtClean="0"/>
              <a:t>dicloroacético</a:t>
            </a:r>
            <a:r>
              <a:rPr lang="es-ES" dirty="0" smtClean="0"/>
              <a:t> . Algunos de estos </a:t>
            </a:r>
            <a:r>
              <a:rPr lang="es-ES" dirty="0" err="1" smtClean="0"/>
              <a:t>metabolitos</a:t>
            </a:r>
            <a:r>
              <a:rPr lang="es-ES" dirty="0" smtClean="0"/>
              <a:t> son responsables de parte de la toxicidad hepática y renal.</a:t>
            </a:r>
          </a:p>
          <a:p>
            <a:pPr>
              <a:buNone/>
            </a:pPr>
            <a:r>
              <a:rPr lang="es-ES" b="1" dirty="0" smtClean="0"/>
              <a:t>4. Eliminación</a:t>
            </a:r>
          </a:p>
          <a:p>
            <a:pPr>
              <a:buNone/>
            </a:pPr>
            <a:r>
              <a:rPr lang="es-ES" dirty="0" smtClean="0"/>
              <a:t>Se elimina por:</a:t>
            </a:r>
          </a:p>
          <a:p>
            <a:pPr>
              <a:buNone/>
            </a:pPr>
            <a:r>
              <a:rPr lang="es-ES" b="1" dirty="0" smtClean="0"/>
              <a:t>Aire exhalado: </a:t>
            </a:r>
            <a:r>
              <a:rPr lang="es-ES" dirty="0" smtClean="0"/>
              <a:t>Una parte importante se elimina sin metabolizar.</a:t>
            </a:r>
          </a:p>
          <a:p>
            <a:pPr>
              <a:buNone/>
            </a:pPr>
            <a:r>
              <a:rPr lang="es-ES" b="1" dirty="0" smtClean="0"/>
              <a:t>Orina: </a:t>
            </a:r>
            <a:r>
              <a:rPr lang="es-ES" dirty="0" smtClean="0"/>
              <a:t>Principalmente en forma de </a:t>
            </a:r>
            <a:r>
              <a:rPr lang="es-ES" dirty="0" err="1" smtClean="0"/>
              <a:t>metabolitos</a:t>
            </a:r>
            <a:r>
              <a:rPr lang="es-ES" dirty="0" smtClean="0"/>
              <a:t> (Ácido </a:t>
            </a:r>
            <a:r>
              <a:rPr lang="es-ES" dirty="0" err="1" smtClean="0"/>
              <a:t>tricloroacético</a:t>
            </a:r>
            <a:r>
              <a:rPr lang="es-ES" dirty="0" smtClean="0"/>
              <a:t>.  </a:t>
            </a:r>
            <a:r>
              <a:rPr lang="es-ES" dirty="0" err="1" smtClean="0"/>
              <a:t>Tricloroetanol</a:t>
            </a:r>
            <a:r>
              <a:rPr lang="es-ES" dirty="0" smtClean="0"/>
              <a:t>). Estos </a:t>
            </a:r>
            <a:r>
              <a:rPr lang="es-ES" dirty="0" err="1" smtClean="0"/>
              <a:t>metabolitos</a:t>
            </a:r>
            <a:r>
              <a:rPr lang="es-ES" dirty="0" smtClean="0"/>
              <a:t> suelen utilizarse para el monitoreo biológico de trabajadores expuestos.</a:t>
            </a:r>
          </a:p>
          <a:p>
            <a:pPr algn="just"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/>
              <a:t>Toxicodinamica</a:t>
            </a:r>
            <a:r>
              <a:rPr lang="es-AR" dirty="0" smtClean="0"/>
              <a:t> del </a:t>
            </a:r>
            <a:r>
              <a:rPr lang="es-AR" dirty="0" err="1" smtClean="0"/>
              <a:t>tricloroetileno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Acción sobre el sistema nervioso central: </a:t>
            </a:r>
            <a:r>
              <a:rPr lang="es-ES" dirty="0" smtClean="0"/>
              <a:t>Es el efecto más importante en exposiciones agudas. El </a:t>
            </a:r>
            <a:r>
              <a:rPr lang="es-ES" dirty="0" err="1" smtClean="0"/>
              <a:t>tricloroetileno</a:t>
            </a:r>
            <a:r>
              <a:rPr lang="es-ES" dirty="0" smtClean="0"/>
              <a:t> actúa como un depresor del sistema nervioso central, de manera similar a los anestésicos. Produce: Disminución de la actividad neuronal.  Alteración de la transmisión nerviosa.  Depresión cortical. </a:t>
            </a:r>
          </a:p>
          <a:p>
            <a:pPr>
              <a:buNone/>
            </a:pPr>
            <a:r>
              <a:rPr lang="es-ES" b="1" dirty="0" smtClean="0"/>
              <a:t>Acción hepática: </a:t>
            </a:r>
            <a:r>
              <a:rPr lang="es-ES" dirty="0" smtClean="0"/>
              <a:t>Durante su metabolismo se generan especies reactivas que producen: Estrés </a:t>
            </a:r>
            <a:r>
              <a:rPr lang="es-ES" dirty="0" err="1" smtClean="0"/>
              <a:t>oxidativo</a:t>
            </a:r>
            <a:r>
              <a:rPr lang="es-ES" dirty="0" smtClean="0"/>
              <a:t>.  </a:t>
            </a:r>
            <a:r>
              <a:rPr lang="es-ES" dirty="0" err="1" smtClean="0"/>
              <a:t>Peroxidación</a:t>
            </a:r>
            <a:r>
              <a:rPr lang="es-ES" dirty="0" smtClean="0"/>
              <a:t> </a:t>
            </a:r>
            <a:r>
              <a:rPr lang="es-ES" dirty="0" err="1" smtClean="0"/>
              <a:t>lipídica</a:t>
            </a:r>
            <a:r>
              <a:rPr lang="es-ES" dirty="0" smtClean="0"/>
              <a:t>.  Daño celular.  Consecuencias: Hepatitis tóxica.  Alteración de enzimas hepáticas. Necrosis </a:t>
            </a:r>
            <a:r>
              <a:rPr lang="es-ES" dirty="0" err="1" smtClean="0"/>
              <a:t>hepatocelular</a:t>
            </a:r>
            <a:r>
              <a:rPr lang="es-ES" dirty="0" smtClean="0"/>
              <a:t>. </a:t>
            </a:r>
          </a:p>
          <a:p>
            <a:pPr>
              <a:buNone/>
            </a:pPr>
            <a:r>
              <a:rPr lang="es-ES" b="1" dirty="0" smtClean="0"/>
              <a:t>Acción renal: </a:t>
            </a:r>
            <a:r>
              <a:rPr lang="es-ES" dirty="0" smtClean="0"/>
              <a:t>Los </a:t>
            </a:r>
            <a:r>
              <a:rPr lang="es-ES" dirty="0" err="1" smtClean="0"/>
              <a:t>metabolitos</a:t>
            </a:r>
            <a:r>
              <a:rPr lang="es-ES" dirty="0" smtClean="0"/>
              <a:t> pueden provocar: Lesión tubular renal.  Disminución de la función renal.  La exposición crónica aumenta este riesgo.</a:t>
            </a:r>
          </a:p>
          <a:p>
            <a:pPr>
              <a:buNone/>
            </a:pPr>
            <a:r>
              <a:rPr lang="es-ES" b="1" dirty="0" smtClean="0"/>
              <a:t>Acción inmunológica: </a:t>
            </a:r>
            <a:r>
              <a:rPr lang="es-ES" dirty="0" smtClean="0"/>
              <a:t>Reacciones de hipersensibilidad.  Dermatitis. Alteraciones autoinmunes en algunos trabajadores. </a:t>
            </a:r>
          </a:p>
          <a:p>
            <a:pPr>
              <a:buNone/>
            </a:pPr>
            <a:r>
              <a:rPr lang="es-ES" b="1" dirty="0" smtClean="0"/>
              <a:t>Acción carcinogénica: </a:t>
            </a:r>
            <a:r>
              <a:rPr lang="es-ES" dirty="0" smtClean="0"/>
              <a:t>El aspecto más importante actualmente. Los </a:t>
            </a:r>
            <a:r>
              <a:rPr lang="es-ES" dirty="0" err="1" smtClean="0"/>
              <a:t>metabolitos</a:t>
            </a:r>
            <a:r>
              <a:rPr lang="es-ES" dirty="0" smtClean="0"/>
              <a:t> reactivos pueden: Unirse al ADN, Producir mutaciones, Alterar la reparación celular. Por ello, la International </a:t>
            </a:r>
            <a:r>
              <a:rPr lang="es-ES" dirty="0" err="1" smtClean="0"/>
              <a:t>Agency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Cancer</a:t>
            </a:r>
            <a:r>
              <a:rPr lang="es-ES" dirty="0" smtClean="0"/>
              <a:t> clasifica al </a:t>
            </a:r>
            <a:r>
              <a:rPr lang="es-ES" dirty="0" err="1" smtClean="0"/>
              <a:t>tricloroetileno</a:t>
            </a:r>
            <a:r>
              <a:rPr lang="es-ES" dirty="0" smtClean="0"/>
              <a:t> como </a:t>
            </a:r>
            <a:r>
              <a:rPr lang="es-ES" b="1" dirty="0" smtClean="0"/>
              <a:t>carcinógeno para los seres humanos (Grupo 1)</a:t>
            </a:r>
            <a:r>
              <a:rPr lang="es-ES" dirty="0" smtClean="0"/>
              <a:t>. Los cánceres más asociados son:</a:t>
            </a:r>
          </a:p>
          <a:p>
            <a:r>
              <a:rPr lang="es-ES" dirty="0" smtClean="0"/>
              <a:t>Cáncer de riñón. </a:t>
            </a:r>
          </a:p>
          <a:p>
            <a:r>
              <a:rPr lang="es-ES" dirty="0" smtClean="0"/>
              <a:t>Cáncer hepático. </a:t>
            </a:r>
          </a:p>
          <a:p>
            <a:r>
              <a:rPr lang="es-ES" dirty="0" smtClean="0"/>
              <a:t>Algunos tipos de linfoma.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Prevención y métodos de control para el </a:t>
            </a:r>
            <a:r>
              <a:rPr lang="es-ES" dirty="0" err="1" smtClean="0"/>
              <a:t>Tricloroetileno</a:t>
            </a:r>
            <a:r>
              <a:rPr lang="es-ES" dirty="0" smtClean="0"/>
              <a:t> (TCE)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ES" dirty="0" smtClean="0"/>
              <a:t>El </a:t>
            </a:r>
            <a:r>
              <a:rPr lang="es-ES" dirty="0" err="1" smtClean="0"/>
              <a:t>tricloroetileno</a:t>
            </a:r>
            <a:r>
              <a:rPr lang="es-ES" dirty="0" smtClean="0"/>
              <a:t> es un solvente </a:t>
            </a:r>
            <a:r>
              <a:rPr lang="es-ES" dirty="0" err="1" smtClean="0"/>
              <a:t>halogenado</a:t>
            </a:r>
            <a:r>
              <a:rPr lang="es-ES" dirty="0" smtClean="0"/>
              <a:t> utilizado principalmente en el desengrase de piezas metálicas y limpieza industrial. Debido a que puede afectar el sistema nervioso central, hígado, riñones y ha sido clasificado como carcinógeno para humanos, la exposición debe minimizarse al máximo. </a:t>
            </a:r>
          </a:p>
          <a:p>
            <a:pPr algn="just">
              <a:buNone/>
            </a:pPr>
            <a:r>
              <a:rPr lang="es-ES" b="1" dirty="0" smtClean="0"/>
              <a:t>1. Eliminación o sustitución (medida más eficaz)</a:t>
            </a:r>
          </a:p>
          <a:p>
            <a:pPr algn="just">
              <a:buNone/>
            </a:pPr>
            <a:r>
              <a:rPr lang="es-ES" dirty="0" smtClean="0"/>
              <a:t>Siempre debe evaluarse:</a:t>
            </a:r>
          </a:p>
          <a:p>
            <a:pPr algn="just"/>
            <a:r>
              <a:rPr lang="es-ES" dirty="0" smtClean="0"/>
              <a:t>Eliminar el uso del producto cuando sea posible. </a:t>
            </a:r>
          </a:p>
          <a:p>
            <a:pPr algn="just"/>
            <a:r>
              <a:rPr lang="es-ES" dirty="0" smtClean="0"/>
              <a:t>Sustituirlo por solventes menos tóxicos. </a:t>
            </a:r>
          </a:p>
          <a:p>
            <a:pPr algn="just"/>
            <a:r>
              <a:rPr lang="es-ES" dirty="0" smtClean="0"/>
              <a:t>Automatizar procesos de limpieza para disminuir la exposición directa del trabajador.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Educacion4.0\Downloads\ChatGPT Image 4 jun 2026, 11_36_06 a.m.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30225"/>
            <a:ext cx="8072494" cy="5399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183880" cy="4629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Historia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214290"/>
            <a:ext cx="8183880" cy="58579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4000" b="1" dirty="0" smtClean="0"/>
              <a:t>1. Origen y descubrimiento (siglo XIX): </a:t>
            </a:r>
            <a:r>
              <a:rPr lang="es-ES" sz="4000" dirty="0" smtClean="0"/>
              <a:t>Durante el siglo XIX, el desarrollo de la química orgánica permitió a los científicos comenzar a reemplazar átomos de hidrógeno de los hidrocarburos por halógenos (cloro, bromo, flúor o yodo). Algunos de los primeros compuestos sintetizados fueron:</a:t>
            </a:r>
          </a:p>
          <a:p>
            <a:r>
              <a:rPr lang="es-ES" sz="4000" dirty="0" smtClean="0"/>
              <a:t>Cloroformo (</a:t>
            </a:r>
            <a:r>
              <a:rPr lang="es-ES" sz="4000" dirty="0" err="1" smtClean="0"/>
              <a:t>CHCl</a:t>
            </a:r>
            <a:r>
              <a:rPr lang="es-ES" sz="4000" dirty="0" smtClean="0"/>
              <a:t>₃) → descubierto en 1831. </a:t>
            </a:r>
          </a:p>
          <a:p>
            <a:r>
              <a:rPr lang="es-ES" sz="4000" dirty="0" err="1" smtClean="0"/>
              <a:t>Tetracloruro</a:t>
            </a:r>
            <a:r>
              <a:rPr lang="es-ES" sz="4000" dirty="0" smtClean="0"/>
              <a:t> de carbono (</a:t>
            </a:r>
            <a:r>
              <a:rPr lang="es-ES" sz="4000" dirty="0" err="1" smtClean="0"/>
              <a:t>CCl</a:t>
            </a:r>
            <a:r>
              <a:rPr lang="es-ES" sz="4000" dirty="0" smtClean="0"/>
              <a:t>₄) → obtenido alrededor de 1839. </a:t>
            </a:r>
          </a:p>
          <a:p>
            <a:r>
              <a:rPr lang="es-ES" sz="4000" dirty="0" err="1" smtClean="0"/>
              <a:t>Diclorometano</a:t>
            </a:r>
            <a:r>
              <a:rPr lang="es-ES" sz="4000" dirty="0" smtClean="0"/>
              <a:t> (</a:t>
            </a:r>
            <a:r>
              <a:rPr lang="es-ES" sz="4000" dirty="0" err="1" smtClean="0"/>
              <a:t>CH₂Cl</a:t>
            </a:r>
            <a:r>
              <a:rPr lang="es-ES" sz="4000" dirty="0" smtClean="0"/>
              <a:t>₂) → sintetizado durante la primera mitad del siglo XIX. </a:t>
            </a:r>
          </a:p>
          <a:p>
            <a:pPr>
              <a:buNone/>
            </a:pPr>
            <a:r>
              <a:rPr lang="es-ES" sz="4000" dirty="0" smtClean="0"/>
              <a:t>Los investigadores observaron rápidamente que estos compuestos poseían propiedades muy diferentes a las de los hidrocarburos comunes.</a:t>
            </a:r>
          </a:p>
          <a:p>
            <a:pPr>
              <a:buNone/>
            </a:pPr>
            <a:r>
              <a:rPr lang="es-ES" sz="4000" b="1" dirty="0" smtClean="0"/>
              <a:t>2. Expansión industrial (1900-1950): </a:t>
            </a:r>
            <a:r>
              <a:rPr lang="es-ES" sz="4000" dirty="0" smtClean="0"/>
              <a:t>A comienzos del siglo XX la industria descubrió que los hidrocarburos </a:t>
            </a:r>
            <a:r>
              <a:rPr lang="es-ES" sz="4000" dirty="0" err="1" smtClean="0"/>
              <a:t>halogenados</a:t>
            </a:r>
            <a:r>
              <a:rPr lang="es-ES" sz="4000" dirty="0" smtClean="0"/>
              <a:t> tenían características muy atractivas:</a:t>
            </a:r>
          </a:p>
          <a:p>
            <a:pPr>
              <a:buNone/>
            </a:pPr>
            <a:r>
              <a:rPr lang="es-ES" sz="4000" dirty="0" smtClean="0"/>
              <a:t>✅ Excelente capacidad para disolver grasas y aceites.</a:t>
            </a:r>
          </a:p>
          <a:p>
            <a:pPr>
              <a:buNone/>
            </a:pPr>
            <a:r>
              <a:rPr lang="es-ES" sz="4000" dirty="0" smtClean="0"/>
              <a:t>✅ Baja inflamabilidad.</a:t>
            </a:r>
          </a:p>
          <a:p>
            <a:pPr>
              <a:buNone/>
            </a:pPr>
            <a:r>
              <a:rPr lang="es-ES" sz="4000" dirty="0" smtClean="0"/>
              <a:t>✅ Buena estabilidad química.</a:t>
            </a:r>
          </a:p>
          <a:p>
            <a:pPr>
              <a:buNone/>
            </a:pPr>
            <a:r>
              <a:rPr lang="es-ES" sz="4000" dirty="0" smtClean="0"/>
              <a:t>✅ Fácil evaporación.</a:t>
            </a:r>
          </a:p>
          <a:p>
            <a:pPr>
              <a:buNone/>
            </a:pPr>
            <a:r>
              <a:rPr lang="es-ES" sz="4000" dirty="0" smtClean="0"/>
              <a:t>Por estas razones comenzaron a utilizarse ampliamente como:</a:t>
            </a:r>
          </a:p>
          <a:p>
            <a:r>
              <a:rPr lang="es-ES" sz="4000" dirty="0" smtClean="0"/>
              <a:t>Solventes industriales. </a:t>
            </a:r>
          </a:p>
          <a:p>
            <a:r>
              <a:rPr lang="es-ES" sz="4000" dirty="0" smtClean="0"/>
              <a:t>Desengrasantes de piezas metálicas. </a:t>
            </a:r>
          </a:p>
          <a:p>
            <a:r>
              <a:rPr lang="es-ES" sz="4000" dirty="0" smtClean="0"/>
              <a:t>Limpieza en seco de prendas. </a:t>
            </a:r>
          </a:p>
          <a:p>
            <a:r>
              <a:rPr lang="es-ES" sz="4000" dirty="0" smtClean="0"/>
              <a:t>Fabricación de pinturas y adhesivos. </a:t>
            </a:r>
          </a:p>
          <a:p>
            <a:r>
              <a:rPr lang="es-ES" sz="4000" dirty="0" smtClean="0"/>
              <a:t>Refrigerantes. </a:t>
            </a:r>
          </a:p>
          <a:p>
            <a:pPr>
              <a:buNone/>
            </a:pPr>
            <a:r>
              <a:rPr lang="es-ES" sz="4000" dirty="0" smtClean="0"/>
              <a:t>Durante esta época se los consideraba productos relativamente seguros porque no producían incendios con facilidad, a diferencia de la nafta o el benceno.</a:t>
            </a:r>
          </a:p>
          <a:p>
            <a:pPr>
              <a:buNone/>
            </a:pPr>
            <a:r>
              <a:rPr lang="es-ES" sz="4000" b="1" dirty="0" smtClean="0"/>
              <a:t>3. Auge industrial (1950-1980):</a:t>
            </a:r>
            <a:r>
              <a:rPr lang="es-ES" sz="4000" dirty="0" smtClean="0"/>
              <a:t>Entre las décadas de 1950 y 1980 el uso de hidrocarburos </a:t>
            </a:r>
            <a:r>
              <a:rPr lang="es-ES" sz="4000" dirty="0" err="1" smtClean="0"/>
              <a:t>halogenados</a:t>
            </a:r>
            <a:r>
              <a:rPr lang="es-ES" sz="4000" dirty="0" smtClean="0"/>
              <a:t> alcanzó su máximo desarrollo. Algunos ejemplos:</a:t>
            </a:r>
          </a:p>
          <a:p>
            <a:r>
              <a:rPr lang="es-ES" sz="4000" dirty="0" smtClean="0"/>
              <a:t>El </a:t>
            </a:r>
            <a:r>
              <a:rPr lang="es-ES" sz="4000" dirty="0" err="1" smtClean="0"/>
              <a:t>percloroetileno</a:t>
            </a:r>
            <a:r>
              <a:rPr lang="es-ES" sz="4000" dirty="0" smtClean="0"/>
              <a:t> se convirtió en el solvente más utilizado en tintorerías. </a:t>
            </a:r>
          </a:p>
          <a:p>
            <a:r>
              <a:rPr lang="es-ES" sz="4000" dirty="0" smtClean="0"/>
              <a:t>El </a:t>
            </a:r>
            <a:r>
              <a:rPr lang="es-ES" sz="4000" dirty="0" err="1" smtClean="0"/>
              <a:t>tricloroetileno</a:t>
            </a:r>
            <a:r>
              <a:rPr lang="es-ES" sz="4000" dirty="0" smtClean="0"/>
              <a:t> fue ampliamente empleado para desengrasar piezas metálicas en industrias automotrices y aeronáuticas. </a:t>
            </a:r>
          </a:p>
          <a:p>
            <a:r>
              <a:rPr lang="es-ES" sz="4000" dirty="0" smtClean="0"/>
              <a:t>El </a:t>
            </a:r>
            <a:r>
              <a:rPr lang="es-ES" sz="4000" dirty="0" err="1" smtClean="0"/>
              <a:t>tetracloruro</a:t>
            </a:r>
            <a:r>
              <a:rPr lang="es-ES" sz="4000" dirty="0" smtClean="0"/>
              <a:t> de carbono se utilizó incluso en extintores de incendios. </a:t>
            </a:r>
          </a:p>
          <a:p>
            <a:r>
              <a:rPr lang="es-ES" sz="4000" dirty="0" smtClean="0"/>
              <a:t>Los </a:t>
            </a:r>
            <a:r>
              <a:rPr lang="es-ES" sz="4000" dirty="0" err="1" smtClean="0"/>
              <a:t>clorofluorocarbonos</a:t>
            </a:r>
            <a:r>
              <a:rPr lang="es-ES" sz="4000" dirty="0" smtClean="0"/>
              <a:t> (CFC) revolucionaron la refrigeración. </a:t>
            </a:r>
          </a:p>
          <a:p>
            <a:pPr>
              <a:buNone/>
            </a:pPr>
            <a:r>
              <a:rPr lang="es-ES" sz="4000" dirty="0" smtClean="0"/>
              <a:t>En esta etapa miles de trabajadores estuvieron expuestos diariamente a estos productos.</a:t>
            </a:r>
          </a:p>
          <a:p>
            <a:pPr>
              <a:buNone/>
            </a:pPr>
            <a:r>
              <a:rPr lang="es-ES" sz="4000" b="1" dirty="0" smtClean="0"/>
              <a:t>4. Aparición de los problemas toxicológicos: </a:t>
            </a:r>
            <a:r>
              <a:rPr lang="es-ES" sz="4000" dirty="0" smtClean="0"/>
              <a:t>A medida que aumentaba su uso comenzaron a observarse efectos adversos en trabajadores expuestos: Mareos. Somnolencia.  Pérdida de coordinación.  Hepatitis tóxicas.  Daño renal.  Alteraciones neurológicas. </a:t>
            </a:r>
          </a:p>
          <a:p>
            <a:pPr>
              <a:buNone/>
            </a:pPr>
            <a:r>
              <a:rPr lang="es-ES" sz="4000" dirty="0" smtClean="0"/>
              <a:t>Posteriormente surgieron estudios que relacionaron algunos hidrocarburos </a:t>
            </a:r>
            <a:r>
              <a:rPr lang="es-ES" sz="4000" dirty="0" err="1" smtClean="0"/>
              <a:t>halogenados</a:t>
            </a:r>
            <a:r>
              <a:rPr lang="es-ES" sz="4000" dirty="0" smtClean="0"/>
              <a:t> con distintos tipos de cáncer. Esto llevó a que organismos internacionales como la International </a:t>
            </a:r>
            <a:r>
              <a:rPr lang="es-ES" sz="4000" dirty="0" err="1" smtClean="0"/>
              <a:t>Agency</a:t>
            </a:r>
            <a:r>
              <a:rPr lang="es-ES" sz="4000" dirty="0" smtClean="0"/>
              <a:t> </a:t>
            </a:r>
            <a:r>
              <a:rPr lang="es-ES" sz="4000" dirty="0" err="1" smtClean="0"/>
              <a:t>for</a:t>
            </a:r>
            <a:r>
              <a:rPr lang="es-ES" sz="4000" dirty="0" smtClean="0"/>
              <a:t> </a:t>
            </a:r>
            <a:r>
              <a:rPr lang="es-ES" sz="4000" dirty="0" err="1" smtClean="0"/>
              <a:t>Research</a:t>
            </a:r>
            <a:r>
              <a:rPr lang="es-ES" sz="4000" dirty="0" smtClean="0"/>
              <a:t> </a:t>
            </a:r>
            <a:r>
              <a:rPr lang="es-ES" sz="4000" dirty="0" err="1" smtClean="0"/>
              <a:t>on</a:t>
            </a:r>
            <a:r>
              <a:rPr lang="es-ES" sz="4000" dirty="0" smtClean="0"/>
              <a:t> </a:t>
            </a:r>
            <a:r>
              <a:rPr lang="es-ES" sz="4000" dirty="0" err="1" smtClean="0"/>
              <a:t>Cancer</a:t>
            </a:r>
            <a:r>
              <a:rPr lang="es-ES" sz="4000" dirty="0" smtClean="0"/>
              <a:t> comenzaran a evaluarlos y clasificarlos según su potencial carcinogénico.</a:t>
            </a:r>
          </a:p>
          <a:p>
            <a:pPr>
              <a:buNone/>
            </a:pPr>
            <a:r>
              <a:rPr lang="es-ES" sz="4000" b="1" dirty="0" smtClean="0"/>
              <a:t>5. Situación actual: </a:t>
            </a:r>
            <a:r>
              <a:rPr lang="es-ES" sz="4000" dirty="0" smtClean="0"/>
              <a:t>Actualmente muchos hidrocarburos </a:t>
            </a:r>
            <a:r>
              <a:rPr lang="es-ES" sz="4000" dirty="0" err="1" smtClean="0"/>
              <a:t>halogenados</a:t>
            </a:r>
            <a:r>
              <a:rPr lang="es-ES" sz="4000" dirty="0" smtClean="0"/>
              <a:t>: Han sido prohibidos. Tienen usos restringidos. Han sido reemplazados por productos menos peligrosos. Sin embargo, algunos continúan utilizándose en: Desengrase industrial. Laboratorios químicos. Procesos de manufactura. Producción de sustancias químicas específicas. </a:t>
            </a:r>
          </a:p>
          <a:p>
            <a:pPr>
              <a:buNone/>
            </a:pPr>
            <a:r>
              <a:rPr lang="es-ES" sz="4000" dirty="0" smtClean="0"/>
              <a:t>Por ello siguen siendo un tema fundamental para la Higiene y Seguridad Laboral.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143380"/>
            <a:ext cx="8183880" cy="1891660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Prevención y métodos de control para el </a:t>
            </a:r>
            <a:r>
              <a:rPr lang="es-ES" sz="2200" dirty="0" err="1" smtClean="0"/>
              <a:t>Tricloroetileno</a:t>
            </a:r>
            <a:r>
              <a:rPr lang="es-ES" sz="2200" dirty="0" smtClean="0"/>
              <a:t> (TCE)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b="1" dirty="0" smtClean="0"/>
              <a:t>2. Controles de ingeniería</a:t>
            </a:r>
          </a:p>
          <a:p>
            <a:pPr>
              <a:buNone/>
            </a:pPr>
            <a:r>
              <a:rPr lang="es-ES" dirty="0" smtClean="0"/>
              <a:t>Son las medidas más importantes cuando el producto no puede reemplazarse.</a:t>
            </a:r>
          </a:p>
          <a:p>
            <a:pPr>
              <a:buNone/>
            </a:pPr>
            <a:r>
              <a:rPr lang="es-ES" b="1" dirty="0" smtClean="0"/>
              <a:t>Sistemas cerrados</a:t>
            </a:r>
          </a:p>
          <a:p>
            <a:r>
              <a:rPr lang="es-ES" dirty="0" smtClean="0"/>
              <a:t>Cubas de desengrase cerradas. </a:t>
            </a:r>
          </a:p>
          <a:p>
            <a:r>
              <a:rPr lang="es-ES" dirty="0" smtClean="0"/>
              <a:t>Equipos automatizados. </a:t>
            </a:r>
          </a:p>
          <a:p>
            <a:r>
              <a:rPr lang="es-ES" dirty="0" smtClean="0"/>
              <a:t>Minimizar la liberación de vapores al ambiente. </a:t>
            </a:r>
          </a:p>
          <a:p>
            <a:pPr>
              <a:buNone/>
            </a:pPr>
            <a:r>
              <a:rPr lang="es-ES" b="1" dirty="0" smtClean="0"/>
              <a:t>Extracción localizada</a:t>
            </a:r>
          </a:p>
          <a:p>
            <a:r>
              <a:rPr lang="es-ES" dirty="0" smtClean="0"/>
              <a:t>Campanas extractoras. </a:t>
            </a:r>
          </a:p>
          <a:p>
            <a:r>
              <a:rPr lang="es-ES" dirty="0" smtClean="0"/>
              <a:t>Brazos de extracción próximos al foco de emisión. </a:t>
            </a:r>
          </a:p>
          <a:p>
            <a:r>
              <a:rPr lang="es-ES" dirty="0" smtClean="0"/>
              <a:t>Captación de vapores en el lugar donde se generan. </a:t>
            </a:r>
          </a:p>
          <a:p>
            <a:pPr>
              <a:buNone/>
            </a:pPr>
            <a:r>
              <a:rPr lang="es-ES" b="1" dirty="0" smtClean="0"/>
              <a:t>Ventilación general</a:t>
            </a:r>
          </a:p>
          <a:p>
            <a:r>
              <a:rPr lang="es-ES" dirty="0" smtClean="0"/>
              <a:t>Renovación permanente del aire. </a:t>
            </a:r>
          </a:p>
          <a:p>
            <a:r>
              <a:rPr lang="es-ES" dirty="0" smtClean="0"/>
              <a:t>Evitar acumulación de vapores. </a:t>
            </a:r>
          </a:p>
          <a:p>
            <a:pPr>
              <a:buNone/>
            </a:pPr>
            <a:r>
              <a:rPr lang="es-ES" b="1" dirty="0" smtClean="0"/>
              <a:t>Monitoreo ambiental</a:t>
            </a:r>
          </a:p>
          <a:p>
            <a:r>
              <a:rPr lang="es-ES" dirty="0" smtClean="0"/>
              <a:t>Según la normativa argentina deben realizarse mediciones ambientales de contaminantes químicos para verificar que las concentraciones se mantengan por debajo de los límites permitidos.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Educacion4.0\Downloads\cuba-plaforizac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143272" cy="4000528"/>
          </a:xfrm>
          <a:prstGeom prst="rect">
            <a:avLst/>
          </a:prstGeom>
          <a:noFill/>
        </p:spPr>
      </p:pic>
      <p:pic>
        <p:nvPicPr>
          <p:cNvPr id="3079" name="Picture 7" descr="https://ar.all.biz/img/ar/catalog/1347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85860"/>
            <a:ext cx="44481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Prevención y métodos de control para el </a:t>
            </a:r>
            <a:r>
              <a:rPr lang="es-ES" dirty="0" err="1" smtClean="0"/>
              <a:t>Tricloroetileno</a:t>
            </a:r>
            <a:r>
              <a:rPr lang="es-ES" dirty="0" smtClean="0"/>
              <a:t> (TCE)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dirty="0" smtClean="0"/>
              <a:t>3. Controles administrativos</a:t>
            </a:r>
          </a:p>
          <a:p>
            <a:pPr>
              <a:buNone/>
            </a:pPr>
            <a:r>
              <a:rPr lang="es-ES" b="1" dirty="0" smtClean="0"/>
              <a:t>Capacitación</a:t>
            </a:r>
          </a:p>
          <a:p>
            <a:r>
              <a:rPr lang="es-ES" dirty="0" smtClean="0"/>
              <a:t>Los trabajadores deben recibir formación sobre:</a:t>
            </a:r>
          </a:p>
          <a:p>
            <a:r>
              <a:rPr lang="es-ES" dirty="0" smtClean="0"/>
              <a:t>Riesgos del </a:t>
            </a:r>
            <a:r>
              <a:rPr lang="es-ES" dirty="0" err="1" smtClean="0"/>
              <a:t>tricloroetileno</a:t>
            </a:r>
            <a:r>
              <a:rPr lang="es-ES" dirty="0" smtClean="0"/>
              <a:t>. </a:t>
            </a:r>
          </a:p>
          <a:p>
            <a:r>
              <a:rPr lang="es-ES" dirty="0" smtClean="0"/>
              <a:t>Síntomas tempranos de intoxicación. </a:t>
            </a:r>
          </a:p>
          <a:p>
            <a:r>
              <a:rPr lang="es-ES" dirty="0" smtClean="0"/>
              <a:t>Procedimientos seguros de trabajo. </a:t>
            </a:r>
          </a:p>
          <a:p>
            <a:r>
              <a:rPr lang="es-ES" dirty="0" smtClean="0"/>
              <a:t>Uso correcto de los EPP. </a:t>
            </a:r>
          </a:p>
          <a:p>
            <a:pPr>
              <a:buNone/>
            </a:pPr>
            <a:r>
              <a:rPr lang="es-ES" b="1" dirty="0" smtClean="0"/>
              <a:t>Procedimientos escritos</a:t>
            </a:r>
          </a:p>
          <a:p>
            <a:r>
              <a:rPr lang="es-ES" dirty="0" smtClean="0"/>
              <a:t>Instrucciones de trabajo seguro. </a:t>
            </a:r>
          </a:p>
          <a:p>
            <a:r>
              <a:rPr lang="es-ES" dirty="0" smtClean="0"/>
              <a:t>Protocolos de actuación ante derrames. </a:t>
            </a:r>
          </a:p>
          <a:p>
            <a:r>
              <a:rPr lang="es-ES" dirty="0" smtClean="0"/>
              <a:t>Procedimientos de emergencia. </a:t>
            </a:r>
          </a:p>
          <a:p>
            <a:pPr>
              <a:buNone/>
            </a:pPr>
            <a:r>
              <a:rPr lang="es-ES" b="1" dirty="0" smtClean="0"/>
              <a:t>Higiene personal</a:t>
            </a:r>
          </a:p>
          <a:p>
            <a:r>
              <a:rPr lang="es-ES" dirty="0" smtClean="0"/>
              <a:t>Lavado de manos antes de comer o fumar. </a:t>
            </a:r>
          </a:p>
          <a:p>
            <a:r>
              <a:rPr lang="es-ES" dirty="0" smtClean="0"/>
              <a:t>Prohibición de consumir alimentos en áreas contaminadas. </a:t>
            </a:r>
          </a:p>
          <a:p>
            <a:r>
              <a:rPr lang="es-ES" dirty="0" smtClean="0"/>
              <a:t>Cambio de ropa de trabajo al finalizar la jornada.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Prevención y métodos de control para el </a:t>
            </a:r>
            <a:r>
              <a:rPr lang="es-ES" dirty="0" err="1" smtClean="0"/>
              <a:t>Tricloroetileno</a:t>
            </a:r>
            <a:r>
              <a:rPr lang="es-ES" dirty="0" smtClean="0"/>
              <a:t> (TCE)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es-ES" b="1" dirty="0" smtClean="0"/>
              <a:t>4. Almacenamiento seguro</a:t>
            </a:r>
          </a:p>
          <a:p>
            <a:pPr algn="just">
              <a:buNone/>
            </a:pPr>
            <a:r>
              <a:rPr lang="es-ES" dirty="0" smtClean="0"/>
              <a:t>Los recipientes deben:</a:t>
            </a:r>
          </a:p>
          <a:p>
            <a:pPr algn="just"/>
            <a:r>
              <a:rPr lang="es-ES" dirty="0" smtClean="0"/>
              <a:t>Mantenerse herméticamente cerrados. </a:t>
            </a:r>
          </a:p>
          <a:p>
            <a:pPr algn="just"/>
            <a:r>
              <a:rPr lang="es-ES" dirty="0" smtClean="0"/>
              <a:t>Almacenarse en lugares frescos y ventilados. </a:t>
            </a:r>
          </a:p>
          <a:p>
            <a:pPr algn="just"/>
            <a:r>
              <a:rPr lang="es-ES" dirty="0" smtClean="0"/>
              <a:t>Estar alejados de fuentes de calor. </a:t>
            </a:r>
          </a:p>
          <a:p>
            <a:pPr algn="just"/>
            <a:r>
              <a:rPr lang="es-ES" dirty="0" smtClean="0"/>
              <a:t>Contar con identificación y etiquetado según el Sistema Globalmente Armonizado (SGA).</a:t>
            </a:r>
          </a:p>
          <a:p>
            <a:pPr>
              <a:buNone/>
            </a:pPr>
            <a:r>
              <a:rPr lang="es-ES" b="1" dirty="0" smtClean="0"/>
              <a:t>Elementos de Protección Personal (EPP)</a:t>
            </a:r>
          </a:p>
          <a:p>
            <a:pPr>
              <a:buNone/>
            </a:pPr>
            <a:r>
              <a:rPr lang="es-ES" dirty="0" smtClean="0"/>
              <a:t>En Argentina, la provisión de EPP se encuentra contemplada por la </a:t>
            </a:r>
            <a:r>
              <a:rPr lang="es-ES" b="1" dirty="0" smtClean="0"/>
              <a:t>Ley 19.587</a:t>
            </a:r>
            <a:r>
              <a:rPr lang="es-ES" dirty="0" smtClean="0"/>
              <a:t>, el </a:t>
            </a:r>
            <a:r>
              <a:rPr lang="es-ES" b="1" dirty="0" smtClean="0"/>
              <a:t>Decreto 351/79</a:t>
            </a:r>
            <a:r>
              <a:rPr lang="es-ES" dirty="0" smtClean="0"/>
              <a:t> y la </a:t>
            </a:r>
            <a:r>
              <a:rPr lang="es-ES" b="1" dirty="0" smtClean="0"/>
              <a:t>Resolución SRT 299/2011</a:t>
            </a:r>
            <a:r>
              <a:rPr lang="es-ES" dirty="0" smtClean="0"/>
              <a:t>. </a:t>
            </a:r>
          </a:p>
          <a:p>
            <a:pPr>
              <a:buNone/>
            </a:pPr>
            <a:r>
              <a:rPr lang="es-ES" b="1" dirty="0" smtClean="0"/>
              <a:t>Protección respiratoria</a:t>
            </a:r>
          </a:p>
          <a:p>
            <a:pPr>
              <a:buNone/>
            </a:pPr>
            <a:r>
              <a:rPr lang="es-ES" dirty="0" smtClean="0"/>
              <a:t>Cuando la ventilación no garantiza niveles seguros:</a:t>
            </a:r>
          </a:p>
          <a:p>
            <a:r>
              <a:rPr lang="es-ES" dirty="0" smtClean="0"/>
              <a:t>Respirador de media máscara o máscara completa. </a:t>
            </a:r>
          </a:p>
          <a:p>
            <a:r>
              <a:rPr lang="es-ES" dirty="0" smtClean="0"/>
              <a:t>Filtros para vapores orgánicos. </a:t>
            </a:r>
          </a:p>
          <a:p>
            <a:r>
              <a:rPr lang="es-ES" dirty="0" smtClean="0"/>
              <a:t>En espacios confinados o altas concentraciones:</a:t>
            </a:r>
          </a:p>
          <a:p>
            <a:r>
              <a:rPr lang="es-ES" dirty="0" smtClean="0"/>
              <a:t>Equipos de respiración autónoma. </a:t>
            </a:r>
          </a:p>
          <a:p>
            <a:pPr>
              <a:buNone/>
            </a:pPr>
            <a:r>
              <a:rPr lang="es-ES" b="1" dirty="0" smtClean="0"/>
              <a:t>Protección de manos</a:t>
            </a:r>
          </a:p>
          <a:p>
            <a:pPr>
              <a:buNone/>
            </a:pPr>
            <a:r>
              <a:rPr lang="es-ES" dirty="0" smtClean="0"/>
              <a:t>No todos los guantes protegen contra solventes. Se recomiendan:</a:t>
            </a:r>
          </a:p>
          <a:p>
            <a:r>
              <a:rPr lang="es-ES" dirty="0" smtClean="0"/>
              <a:t>Guantes de nitrilo. </a:t>
            </a:r>
          </a:p>
          <a:p>
            <a:r>
              <a:rPr lang="es-ES" dirty="0" smtClean="0"/>
              <a:t>Guantes de neopreno. </a:t>
            </a:r>
          </a:p>
          <a:p>
            <a:r>
              <a:rPr lang="es-ES" dirty="0" smtClean="0"/>
              <a:t>Guantes laminados para solventes específicos. </a:t>
            </a:r>
          </a:p>
          <a:p>
            <a:r>
              <a:rPr lang="es-ES" dirty="0" smtClean="0"/>
              <a:t>Debe verificarse siempre la compatibilidad química indicada por el fabricante.</a:t>
            </a:r>
          </a:p>
          <a:p>
            <a:pPr>
              <a:buNone/>
            </a:pPr>
            <a:r>
              <a:rPr lang="es-ES" b="1" dirty="0" smtClean="0"/>
              <a:t>Protección ocular y facial</a:t>
            </a:r>
          </a:p>
          <a:p>
            <a:r>
              <a:rPr lang="es-ES" dirty="0" smtClean="0"/>
              <a:t>Antiparras químicas cerradas. </a:t>
            </a:r>
          </a:p>
          <a:p>
            <a:r>
              <a:rPr lang="es-ES" dirty="0" smtClean="0"/>
              <a:t>Protector facial cuando exista riesgo de salpicaduras. </a:t>
            </a:r>
          </a:p>
          <a:p>
            <a:pPr>
              <a:buNone/>
            </a:pPr>
            <a:r>
              <a:rPr lang="es-ES" b="1" dirty="0" smtClean="0"/>
              <a:t>Protección corporal</a:t>
            </a:r>
          </a:p>
          <a:p>
            <a:r>
              <a:rPr lang="es-ES" dirty="0" smtClean="0"/>
              <a:t>Delantal o mameluco resistente a productos químicos. </a:t>
            </a:r>
          </a:p>
          <a:p>
            <a:r>
              <a:rPr lang="es-ES" dirty="0" smtClean="0"/>
              <a:t>Ropa de manga larga. </a:t>
            </a:r>
          </a:p>
          <a:p>
            <a:r>
              <a:rPr lang="es-ES" dirty="0" smtClean="0"/>
              <a:t>Calzado de seguridad resistente a sustancias químicas.</a:t>
            </a:r>
          </a:p>
          <a:p>
            <a:pPr algn="just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hatGPT Image 5 jun 2026, 06_18_46 p.m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348691" cy="5541981"/>
          </a:xfrm>
        </p:spPr>
      </p:pic>
      <p:sp>
        <p:nvSpPr>
          <p:cNvPr id="28674" name="AutoShape 2" descr="https://http2.mlstatic.com/D_NQ_NP_2X_835321-MLA105003443218_012026-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es el </a:t>
            </a:r>
            <a:r>
              <a:rPr lang="es-ES" dirty="0" err="1" smtClean="0"/>
              <a:t>percloroetileno</a:t>
            </a:r>
            <a:r>
              <a:rPr lang="es-ES" dirty="0" smtClean="0"/>
              <a:t> (PCE)?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ES" dirty="0" smtClean="0"/>
              <a:t>El </a:t>
            </a:r>
            <a:r>
              <a:rPr lang="es-ES" dirty="0" err="1" smtClean="0"/>
              <a:t>percloroetileno</a:t>
            </a:r>
            <a:r>
              <a:rPr lang="es-ES" dirty="0" smtClean="0"/>
              <a:t> (CASRN 127-18-4) —también llamado PCE o </a:t>
            </a:r>
            <a:r>
              <a:rPr lang="es-ES" dirty="0" err="1" smtClean="0"/>
              <a:t>perc</a:t>
            </a:r>
            <a:r>
              <a:rPr lang="es-ES" dirty="0" smtClean="0"/>
              <a:t>— es un líquido incoloro y una sustancia química volátil con un olor ligeramente dulce.</a:t>
            </a:r>
          </a:p>
          <a:p>
            <a:pPr algn="just">
              <a:buNone/>
            </a:pPr>
            <a:r>
              <a:rPr lang="es-ES" dirty="0" smtClean="0"/>
              <a:t> El PCE es un solvente que se usa ampliamente con fines de consumo como limpiadores de frenos y adhesivos, en aplicaciones comerciales como la limpieza en seco y en muchos entornos industriales. </a:t>
            </a:r>
          </a:p>
          <a:p>
            <a:pPr algn="just">
              <a:buNone/>
            </a:pPr>
            <a:r>
              <a:rPr lang="es-ES" dirty="0" smtClean="0"/>
              <a:t>Por ejemplo, el PCE se usa como sustancia intermedia en la producción de refrigerantes y como coadyuvante de procesamiento en refinerías de petróleo. </a:t>
            </a:r>
          </a:p>
          <a:p>
            <a:pPr algn="just">
              <a:buNone/>
            </a:pPr>
            <a:r>
              <a:rPr lang="es-ES" dirty="0" smtClean="0"/>
              <a:t>Usos: </a:t>
            </a:r>
          </a:p>
          <a:p>
            <a:pPr marL="514350" indent="-514350" algn="just">
              <a:buAutoNum type="alphaLcParenR"/>
            </a:pPr>
            <a:r>
              <a:rPr lang="es-ES" dirty="0" smtClean="0"/>
              <a:t>Se ha utilizado en la industria textil para limpieza en seco. </a:t>
            </a:r>
          </a:p>
          <a:p>
            <a:pPr marL="514350" indent="-514350" algn="just">
              <a:buAutoNum type="alphaLcParenR"/>
            </a:pPr>
            <a:r>
              <a:rPr lang="es-ES" dirty="0" smtClean="0"/>
              <a:t>Como desengrasante de piezas metálicas. </a:t>
            </a:r>
          </a:p>
          <a:p>
            <a:pPr marL="514350" indent="-514350" algn="just">
              <a:buAutoNum type="alphaLcParenR"/>
            </a:pPr>
            <a:r>
              <a:rPr lang="es-ES" dirty="0" smtClean="0"/>
              <a:t>En la manufactura de freones. </a:t>
            </a:r>
          </a:p>
          <a:p>
            <a:pPr marL="514350" indent="-514350" algn="just">
              <a:buAutoNum type="alphaLcParenR"/>
            </a:pPr>
            <a:r>
              <a:rPr lang="es-ES" dirty="0" smtClean="0"/>
              <a:t>Se lo utilizó como antihelmíntico para animales. </a:t>
            </a:r>
          </a:p>
          <a:p>
            <a:pPr marL="514350" indent="-514350" algn="just">
              <a:buNone/>
            </a:pPr>
            <a:r>
              <a:rPr lang="es-ES" dirty="0" smtClean="0"/>
              <a:t>CMP: 25 ppm / CMP-CPT: 100 ppm. VLA-ED: 25 ppm / VLA-EC: 100 ppm. TLV-TWA: 25 ppm / TLV-STEL: 100 ppm.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Percloroetileno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s-ES" dirty="0" smtClean="0"/>
              <a:t>Toxicidad 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Intoxicación aguda: </a:t>
            </a:r>
          </a:p>
          <a:p>
            <a:pPr marL="514350" indent="-514350" algn="just">
              <a:buAutoNum type="alphaLcParenR"/>
            </a:pPr>
            <a:r>
              <a:rPr lang="es-ES" dirty="0" smtClean="0"/>
              <a:t>Se comporta como depresor del S.N.C.</a:t>
            </a:r>
          </a:p>
          <a:p>
            <a:pPr marL="514350" indent="-514350" algn="just">
              <a:buAutoNum type="alphaLcParenR"/>
            </a:pPr>
            <a:r>
              <a:rPr lang="es-ES" dirty="0" smtClean="0"/>
              <a:t>Irritante de ojos y de vías respiratorias.</a:t>
            </a:r>
          </a:p>
          <a:p>
            <a:pPr marL="514350" indent="-514350" algn="just">
              <a:buNone/>
            </a:pPr>
            <a:r>
              <a:rPr lang="es-ES" dirty="0" smtClean="0"/>
              <a:t>Exposición crónica:</a:t>
            </a:r>
          </a:p>
          <a:p>
            <a:pPr marL="514350" indent="-514350" algn="just">
              <a:buNone/>
            </a:pPr>
            <a:r>
              <a:rPr lang="es-ES" dirty="0" smtClean="0"/>
              <a:t>El target para el </a:t>
            </a:r>
            <a:r>
              <a:rPr lang="es-ES" dirty="0" err="1" smtClean="0"/>
              <a:t>tetracloroetileno</a:t>
            </a:r>
            <a:r>
              <a:rPr lang="es-ES" dirty="0" smtClean="0"/>
              <a:t> es el S.N.C. y la piel.</a:t>
            </a:r>
          </a:p>
          <a:p>
            <a:pPr marL="514350" indent="-514350" algn="just">
              <a:buNone/>
            </a:pPr>
            <a:r>
              <a:rPr lang="es-ES" dirty="0" smtClean="0"/>
              <a:t>Eventualmente el hígado puede </a:t>
            </a:r>
            <a:r>
              <a:rPr lang="es-ES" dirty="0" err="1" smtClean="0"/>
              <a:t>ac</a:t>
            </a:r>
            <a:r>
              <a:rPr lang="es-ES" dirty="0" smtClean="0"/>
              <a:t> </a:t>
            </a:r>
            <a:r>
              <a:rPr lang="es-ES" dirty="0" err="1" smtClean="0"/>
              <a:t>tuar</a:t>
            </a:r>
            <a:r>
              <a:rPr lang="es-ES" dirty="0" smtClean="0"/>
              <a:t> como órgano blanco. </a:t>
            </a:r>
          </a:p>
          <a:p>
            <a:pPr marL="514350" indent="-514350" algn="just">
              <a:buNone/>
            </a:pPr>
            <a:r>
              <a:rPr lang="es-ES" dirty="0" smtClean="0"/>
              <a:t>Listado por IARC en el Grupo 2A. Probable carcinógeno para el hombre</a:t>
            </a:r>
          </a:p>
          <a:p>
            <a:pPr marL="514350" indent="-514350" algn="just">
              <a:buNone/>
            </a:pPr>
            <a:endParaRPr lang="es-ES" dirty="0" smtClean="0"/>
          </a:p>
          <a:p>
            <a:pPr marL="514350" indent="-514350" algn="just">
              <a:buNone/>
            </a:pPr>
            <a:r>
              <a:rPr lang="es-ES" dirty="0" smtClean="0"/>
              <a:t>Examen periódico: Vigilancia biológica</a:t>
            </a:r>
          </a:p>
          <a:p>
            <a:pPr marL="514350" indent="-514350" algn="just">
              <a:buNone/>
            </a:pPr>
            <a:endParaRPr lang="es-ES" dirty="0" smtClean="0"/>
          </a:p>
          <a:p>
            <a:pPr marL="514350" indent="-514350" algn="just">
              <a:buNone/>
            </a:pPr>
            <a:r>
              <a:rPr lang="es-ES" dirty="0" smtClean="0"/>
              <a:t>• TETRACLOROETILENO EN EL AIRE EXHALADO Índice Biológico de Exposición: hasta 3 ppm (Antes del turno laboral) ACGIH, 2015. </a:t>
            </a:r>
          </a:p>
          <a:p>
            <a:pPr marL="514350" indent="-514350" algn="just">
              <a:buNone/>
            </a:pPr>
            <a:r>
              <a:rPr lang="es-ES" dirty="0" smtClean="0"/>
              <a:t>• TETRACLOROETILENO EN SANGRE: Índice Biológico de Exposición: hasta 0,5 mg/L (Antes del turno laboral) AC GIH, 2015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DICLOROMETANO (cloruro de metileno)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s-ES" dirty="0" smtClean="0"/>
              <a:t>Características </a:t>
            </a:r>
          </a:p>
          <a:p>
            <a:pPr algn="just">
              <a:buNone/>
            </a:pPr>
            <a:r>
              <a:rPr lang="es-ES" dirty="0" smtClean="0"/>
              <a:t>Es un líquido incoloro y volátil. </a:t>
            </a:r>
          </a:p>
          <a:p>
            <a:pPr algn="just">
              <a:buNone/>
            </a:pPr>
            <a:r>
              <a:rPr lang="es-ES" dirty="0" smtClean="0"/>
              <a:t>Usos: </a:t>
            </a:r>
          </a:p>
          <a:p>
            <a:pPr marL="514350" indent="-514350" algn="just">
              <a:buAutoNum type="alphaLcParenR"/>
            </a:pPr>
            <a:r>
              <a:rPr lang="es-ES" dirty="0" smtClean="0"/>
              <a:t>Como disolvente. </a:t>
            </a:r>
          </a:p>
          <a:p>
            <a:pPr marL="514350" indent="-514350" algn="just">
              <a:buAutoNum type="alphaLcParenR"/>
            </a:pPr>
            <a:r>
              <a:rPr lang="es-ES" dirty="0" smtClean="0"/>
              <a:t>Como </a:t>
            </a:r>
            <a:r>
              <a:rPr lang="es-ES" dirty="0" err="1" smtClean="0"/>
              <a:t>propelente</a:t>
            </a:r>
            <a:r>
              <a:rPr lang="es-ES" dirty="0" smtClean="0"/>
              <a:t> de aerosoles (25% en combinación con </a:t>
            </a:r>
            <a:r>
              <a:rPr lang="es-ES" dirty="0" err="1" smtClean="0"/>
              <a:t>Fluoro</a:t>
            </a:r>
            <a:r>
              <a:rPr lang="es-ES" dirty="0" smtClean="0"/>
              <a:t> alcanos). </a:t>
            </a:r>
          </a:p>
          <a:p>
            <a:pPr marL="514350" indent="-514350" algn="just">
              <a:buNone/>
            </a:pPr>
            <a:r>
              <a:rPr lang="es-ES" dirty="0" smtClean="0"/>
              <a:t>CMP: 50 ppm. VLA-ED: 50 ppm. TLV-TWA: 50 ppm.</a:t>
            </a:r>
          </a:p>
          <a:p>
            <a:pPr marL="514350" indent="-514350" algn="just">
              <a:buNone/>
            </a:pPr>
            <a:endParaRPr lang="es-ES" dirty="0" smtClean="0"/>
          </a:p>
          <a:p>
            <a:pPr marL="514350" indent="-514350" algn="just">
              <a:buNone/>
            </a:pPr>
            <a:r>
              <a:rPr lang="es-ES" dirty="0" smtClean="0"/>
              <a:t>Toxicidad </a:t>
            </a:r>
          </a:p>
          <a:p>
            <a:pPr marL="514350" indent="-514350" algn="just">
              <a:buNone/>
            </a:pPr>
            <a:r>
              <a:rPr lang="es-ES" dirty="0" smtClean="0"/>
              <a:t>Intoxicación aguda: </a:t>
            </a:r>
          </a:p>
          <a:p>
            <a:pPr marL="514350" indent="-514350" algn="just">
              <a:buNone/>
            </a:pPr>
            <a:r>
              <a:rPr lang="es-ES" dirty="0" smtClean="0"/>
              <a:t>Es depresor del S.N.C. a) Embriaguez. b) Incoordinación.</a:t>
            </a:r>
          </a:p>
          <a:p>
            <a:pPr marL="514350" indent="-514350" algn="just">
              <a:buNone/>
            </a:pPr>
            <a:r>
              <a:rPr lang="es-ES" dirty="0" smtClean="0"/>
              <a:t>En su metabolización produce: MONÓXIDO DE CARBONO(</a:t>
            </a:r>
            <a:r>
              <a:rPr lang="es-ES" dirty="0" err="1" smtClean="0"/>
              <a:t>carboxihemoglobina</a:t>
            </a:r>
            <a:r>
              <a:rPr lang="es-ES" dirty="0" smtClean="0"/>
              <a:t>).</a:t>
            </a:r>
          </a:p>
          <a:p>
            <a:pPr marL="514350" indent="-514350" algn="just">
              <a:buNone/>
            </a:pPr>
            <a:r>
              <a:rPr lang="es-ES" dirty="0" smtClean="0"/>
              <a:t>Listado por IARC en el Grupo 2B. Posible carcinógeno para el hombre.</a:t>
            </a:r>
          </a:p>
          <a:p>
            <a:pPr marL="514350" indent="-514350" algn="just">
              <a:buNone/>
            </a:pPr>
            <a:endParaRPr lang="es-ES" dirty="0" smtClean="0"/>
          </a:p>
          <a:p>
            <a:pPr marL="514350" indent="-514350" algn="just">
              <a:buNone/>
            </a:pPr>
            <a:r>
              <a:rPr lang="es-ES" dirty="0" smtClean="0"/>
              <a:t>Examen periódico: Vigilancia biológica </a:t>
            </a:r>
          </a:p>
          <a:p>
            <a:pPr marL="514350" indent="-514350" algn="just">
              <a:buNone/>
            </a:pPr>
            <a:r>
              <a:rPr lang="es-ES" dirty="0" smtClean="0"/>
              <a:t>SEMESTRALMENTE </a:t>
            </a:r>
          </a:p>
          <a:p>
            <a:pPr marL="514350" indent="-514350" algn="just">
              <a:buNone/>
            </a:pPr>
            <a:r>
              <a:rPr lang="es-ES" dirty="0" smtClean="0"/>
              <a:t>CARBOXIHEMOGLOBINA: Índice Biológico de Exposición: 5% de la hemoglobina total. Propuesto por otros organismos pero no por la ACGIH 2015.</a:t>
            </a:r>
          </a:p>
          <a:p>
            <a:pPr marL="514350" indent="-514350" algn="just">
              <a:buNone/>
            </a:pPr>
            <a:r>
              <a:rPr lang="es-ES" dirty="0" err="1" smtClean="0"/>
              <a:t>Diclorometano</a:t>
            </a:r>
            <a:r>
              <a:rPr lang="es-ES" dirty="0" smtClean="0"/>
              <a:t> en sangre: 1 mg/L al finalizar la jornada laboral. Actualmente la ACGIH no lo considera. </a:t>
            </a:r>
            <a:r>
              <a:rPr lang="es-ES" dirty="0" err="1" smtClean="0"/>
              <a:t>Diclorometano</a:t>
            </a:r>
            <a:r>
              <a:rPr lang="es-ES" dirty="0" smtClean="0"/>
              <a:t> en orina: 0,3 mg/L (Final de la jornada laboral). ACGIH, 2015.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 smtClean="0"/>
              <a:t>¿Qué es el </a:t>
            </a:r>
            <a:r>
              <a:rPr lang="es-ES" sz="2800" dirty="0" err="1" smtClean="0"/>
              <a:t>tetracloruro</a:t>
            </a:r>
            <a:r>
              <a:rPr lang="es-ES" sz="2800" dirty="0" smtClean="0"/>
              <a:t> de carbono?</a:t>
            </a:r>
            <a:r>
              <a:rPr lang="es-ES" sz="2800" b="0" dirty="0" smtClean="0"/>
              <a:t/>
            </a:r>
            <a:br>
              <a:rPr lang="es-ES" sz="2800" b="0" dirty="0" smtClean="0"/>
            </a:b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S" dirty="0" smtClean="0"/>
              <a:t>El </a:t>
            </a:r>
            <a:r>
              <a:rPr lang="es-ES" dirty="0" err="1" smtClean="0"/>
              <a:t>tetracloruro</a:t>
            </a:r>
            <a:r>
              <a:rPr lang="es-ES" dirty="0" smtClean="0"/>
              <a:t> de carbono es una sustancia manufacturada que no ocurre naturalmente. </a:t>
            </a:r>
          </a:p>
          <a:p>
            <a:pPr algn="just"/>
            <a:r>
              <a:rPr lang="es-ES" dirty="0" smtClean="0"/>
              <a:t>Es un líquido incoloro de olor dulce que puede ser detectado a bajos niveles. Se conoce también como cloruro de carbono, </a:t>
            </a:r>
            <a:r>
              <a:rPr lang="es-ES" dirty="0" err="1" smtClean="0"/>
              <a:t>tetracloruro</a:t>
            </a:r>
            <a:r>
              <a:rPr lang="es-ES" dirty="0" smtClean="0"/>
              <a:t> de metano, </a:t>
            </a:r>
            <a:r>
              <a:rPr lang="es-ES" dirty="0" err="1" smtClean="0"/>
              <a:t>perclorometano</a:t>
            </a:r>
            <a:r>
              <a:rPr lang="es-ES" dirty="0" smtClean="0"/>
              <a:t>, </a:t>
            </a:r>
            <a:r>
              <a:rPr lang="es-ES" dirty="0" err="1" smtClean="0"/>
              <a:t>tetracloroetano</a:t>
            </a:r>
            <a:r>
              <a:rPr lang="es-ES" dirty="0" smtClean="0"/>
              <a:t> o </a:t>
            </a:r>
            <a:r>
              <a:rPr lang="es-ES" dirty="0" err="1" smtClean="0"/>
              <a:t>benciformo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El </a:t>
            </a:r>
            <a:r>
              <a:rPr lang="es-ES" dirty="0" err="1" smtClean="0"/>
              <a:t>tetracloruro</a:t>
            </a:r>
            <a:r>
              <a:rPr lang="es-ES" dirty="0" smtClean="0"/>
              <a:t> de carbono se encuentra frecuentemente en el aire en forma de gas incoloro. </a:t>
            </a:r>
          </a:p>
          <a:p>
            <a:pPr algn="just"/>
            <a:r>
              <a:rPr lang="es-ES" dirty="0" smtClean="0"/>
              <a:t>No es inflamable y no se disuelve en agua muy fácilmente. En el pasado se usó en la producción de líquido refrigerante y propulsor de aerosoles, como plaguicida, como agente para limpiar y desgrasar, en extinguidores de fuego y para remover manchas.</a:t>
            </a:r>
          </a:p>
          <a:p>
            <a:pPr algn="just"/>
            <a:r>
              <a:rPr lang="es-ES" dirty="0" smtClean="0"/>
              <a:t>Debido a sus efectos perjudiciales, estos usos están prohibidos y solamente se usa en ciertas aplicaciones industriales.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 smtClean="0"/>
              <a:t>¿Qué le sucede al </a:t>
            </a:r>
            <a:r>
              <a:rPr lang="es-ES" sz="2400" dirty="0" err="1" smtClean="0"/>
              <a:t>tetracloruro</a:t>
            </a:r>
            <a:r>
              <a:rPr lang="es-ES" sz="2400" dirty="0" smtClean="0"/>
              <a:t> de carbono cuando entra al medio ambiente?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sz="2900" dirty="0" smtClean="0"/>
              <a:t> </a:t>
            </a:r>
            <a:r>
              <a:rPr lang="es-ES" sz="2900" b="1" dirty="0" smtClean="0"/>
              <a:t>Pasa rápidamente al aire</a:t>
            </a:r>
            <a:endParaRPr lang="es-ES" sz="2900" dirty="0" smtClean="0"/>
          </a:p>
          <a:p>
            <a:pPr>
              <a:buNone/>
            </a:pPr>
            <a:r>
              <a:rPr lang="es-ES" sz="2900" dirty="0" smtClean="0"/>
              <a:t>Como es una sustancia muy volátil, cuando se derrama en el suelo o en el agua, gran parte se transforma en vapor y pasa a la atmósfera. </a:t>
            </a:r>
          </a:p>
          <a:p>
            <a:pPr>
              <a:buNone/>
            </a:pPr>
            <a:r>
              <a:rPr lang="es-ES" sz="2900" b="1" dirty="0" smtClean="0"/>
              <a:t>Se evapora con facilidad</a:t>
            </a:r>
            <a:endParaRPr lang="es-ES" sz="2900" dirty="0" smtClean="0"/>
          </a:p>
          <a:p>
            <a:pPr>
              <a:buNone/>
            </a:pPr>
            <a:r>
              <a:rPr lang="es-ES" sz="2900" dirty="0" smtClean="0"/>
              <a:t>Si cae sobre un charco, un río o el suelo, no permanece mucho tiempo allí porque se evapora rápidamente. </a:t>
            </a:r>
          </a:p>
          <a:p>
            <a:pPr>
              <a:buNone/>
            </a:pPr>
            <a:r>
              <a:rPr lang="es-ES" sz="2900" b="1" dirty="0" smtClean="0"/>
              <a:t>Una pequeña parte puede infiltrarse</a:t>
            </a:r>
            <a:endParaRPr lang="es-ES" sz="2900" dirty="0" smtClean="0"/>
          </a:p>
          <a:p>
            <a:pPr>
              <a:buNone/>
            </a:pPr>
            <a:r>
              <a:rPr lang="es-ES" sz="2900" dirty="0" smtClean="0"/>
              <a:t>No todo se evapora. Una pequeña cantidad puede penetrar en el suelo y llegar a las aguas subterráneas (napas). </a:t>
            </a:r>
          </a:p>
          <a:p>
            <a:pPr>
              <a:buNone/>
            </a:pPr>
            <a:r>
              <a:rPr lang="es-ES" sz="2900" b="1" dirty="0" smtClean="0"/>
              <a:t>Permanece mucho tiempo en la atmósfera</a:t>
            </a:r>
            <a:endParaRPr lang="es-ES" sz="2900" dirty="0" smtClean="0"/>
          </a:p>
          <a:p>
            <a:pPr>
              <a:buNone/>
            </a:pPr>
            <a:r>
              <a:rPr lang="es-ES" sz="2900" dirty="0" smtClean="0"/>
              <a:t>Una vez en el aire, puede permanecer entre 30 y 100 años antes de degradarse completamente. </a:t>
            </a:r>
          </a:p>
          <a:p>
            <a:pPr>
              <a:buNone/>
            </a:pPr>
            <a:r>
              <a:rPr lang="es-ES" sz="2900" dirty="0" smtClean="0"/>
              <a:t>Por eso se considera un contaminante ambiental persistente. </a:t>
            </a:r>
          </a:p>
          <a:p>
            <a:pPr>
              <a:buNone/>
            </a:pPr>
            <a:r>
              <a:rPr lang="es-ES" sz="2900" b="1" dirty="0" smtClean="0"/>
              <a:t>Contribuye al deterioro de la capa de ozono</a:t>
            </a:r>
            <a:endParaRPr lang="es-ES" sz="2900" dirty="0" smtClean="0"/>
          </a:p>
          <a:p>
            <a:pPr>
              <a:buNone/>
            </a:pPr>
            <a:r>
              <a:rPr lang="es-ES" sz="2900" dirty="0" smtClean="0"/>
              <a:t>Cuando llega a las capas altas de la atmósfera y se descompone por acción de la radiación solar, libera átomos de cloro. </a:t>
            </a:r>
          </a:p>
          <a:p>
            <a:pPr>
              <a:buNone/>
            </a:pPr>
            <a:r>
              <a:rPr lang="es-ES" sz="2900" dirty="0" smtClean="0"/>
              <a:t>Estos átomos reaccionan con el ozono (O₃) y contribuyen a la destrucción de la capa de ozono. </a:t>
            </a:r>
          </a:p>
          <a:p>
            <a:pPr>
              <a:buNone/>
            </a:pPr>
            <a:r>
              <a:rPr lang="es-ES" sz="2900" b="1" dirty="0" smtClean="0"/>
              <a:t>No se acumula significativamente en los animales</a:t>
            </a:r>
            <a:endParaRPr lang="es-ES" sz="2900" dirty="0" smtClean="0"/>
          </a:p>
          <a:p>
            <a:pPr>
              <a:buNone/>
            </a:pPr>
            <a:r>
              <a:rPr lang="es-ES" sz="2900" dirty="0" smtClean="0"/>
              <a:t>A diferencia de otros contaminantes, no parece concentrarse en los tejidos de los animales a medida que avanza en la cadena alimentaria. </a:t>
            </a:r>
          </a:p>
          <a:p>
            <a:pPr>
              <a:buNone/>
            </a:pPr>
            <a:r>
              <a:rPr lang="es-ES" sz="2900" dirty="0" smtClean="0"/>
              <a:t>En las plantas todavía no existe información suficiente para asegurarlo.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183880" cy="1051560"/>
          </a:xfrm>
        </p:spPr>
        <p:txBody>
          <a:bodyPr/>
          <a:lstStyle/>
          <a:p>
            <a:r>
              <a:rPr lang="es-AR" dirty="0" smtClean="0"/>
              <a:t>Historia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Compuesto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Uso histórico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Situación actual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Tricloroetileno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Desengrasado industrial y anestésico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Uso mucho más restringido por carcinogenicidad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Percloroetileno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Limpieza en seco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Sigue utilizándose, pero con controles y reemplazos progresivos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Tetracloruro de carbono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Extintores y limpieza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Prácticamente eliminado en muchos países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Cloroformo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Anestésico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Ya no se utiliza con ese fin por su toxicidad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Diclorometano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Decapantes y removedores de pintura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Uso restringido en varios países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TETRACLORURO DE CARBONO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dirty="0" smtClean="0"/>
              <a:t>EXPOSICIÓN Y EFECTOS SOBRE LA SALUD</a:t>
            </a:r>
          </a:p>
          <a:p>
            <a:pPr>
              <a:buNone/>
            </a:pPr>
            <a:endParaRPr lang="es-ES" dirty="0" smtClean="0"/>
          </a:p>
          <a:p>
            <a:r>
              <a:rPr lang="es-ES" b="1" dirty="0" smtClean="0"/>
              <a:t>Vías de exposición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La sustancia se puede absorber por inhalación, a través de la piel y por ingestión. </a:t>
            </a:r>
          </a:p>
          <a:p>
            <a:r>
              <a:rPr lang="es-ES" b="1" dirty="0" smtClean="0"/>
              <a:t>Efectos de exposición de corta duración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La sustancia irrita los ojos. La sustancia puede afectar al hígado, a los riñones y al sistema nervioso central. Esto puede dar lugar a pérdida del conocimiento. Se recomienda vigilancia médica. </a:t>
            </a:r>
          </a:p>
          <a:p>
            <a:r>
              <a:rPr lang="es-ES" b="1" dirty="0" smtClean="0"/>
              <a:t>Riesgo de inhalación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Por evaporación de esta sustancia a 20°C se puede alcanzar muy rápidamente una concentración nociva en el aire. </a:t>
            </a:r>
          </a:p>
          <a:p>
            <a:r>
              <a:rPr lang="es-ES" b="1" dirty="0" smtClean="0"/>
              <a:t>Efectos de exposición prolongada o repetida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contacto prolongado o repetido con la piel puede producir dermatitis. La sustancia puede afectar al hígado y a los riñones. Esto puede dar lugar a alteraciones funcionales de los órganos y cirrosis. Esta sustancia es posiblemente carcinógena para los seres humanos. 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LÍMITES DE EXPOSICIÓN LABORAL</a:t>
            </a:r>
          </a:p>
          <a:p>
            <a:pPr>
              <a:buNone/>
            </a:pPr>
            <a:r>
              <a:rPr lang="es-ES" dirty="0" smtClean="0"/>
              <a:t>TLV: 5 ppm como TWA; 10 ppm como STEL; (piel); G2 (sospechoso de ser cancerígeno humano).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Cloroformo (</a:t>
            </a:r>
            <a:r>
              <a:rPr lang="es-ES" dirty="0" err="1" smtClean="0"/>
              <a:t>Triclorometano</a:t>
            </a:r>
            <a:r>
              <a:rPr lang="es-ES" dirty="0" smtClean="0"/>
              <a:t>)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s-ES" dirty="0" smtClean="0"/>
              <a:t>El </a:t>
            </a:r>
            <a:r>
              <a:rPr lang="es-ES" b="1" dirty="0" smtClean="0"/>
              <a:t>cloroformo</a:t>
            </a:r>
            <a:r>
              <a:rPr lang="es-ES" dirty="0" smtClean="0"/>
              <a:t>, también conocido químicamente como </a:t>
            </a:r>
            <a:r>
              <a:rPr lang="es-ES" b="1" dirty="0" err="1" smtClean="0"/>
              <a:t>triclorometano</a:t>
            </a:r>
            <a:r>
              <a:rPr lang="es-ES" dirty="0" smtClean="0"/>
              <a:t> o </a:t>
            </a:r>
            <a:r>
              <a:rPr lang="es-ES" b="1" dirty="0" smtClean="0"/>
              <a:t>tricloruro de metilo</a:t>
            </a:r>
            <a:r>
              <a:rPr lang="es-ES" dirty="0" smtClean="0"/>
              <a:t>, es un compuesto químico de fórmula </a:t>
            </a:r>
            <a:r>
              <a:rPr lang="es-ES" dirty="0" err="1" smtClean="0"/>
              <a:t>CHCl</a:t>
            </a:r>
            <a:r>
              <a:rPr lang="es-ES" dirty="0" smtClean="0"/>
              <a:t>₃. </a:t>
            </a:r>
          </a:p>
          <a:p>
            <a:pPr algn="just"/>
            <a:r>
              <a:rPr lang="es-ES" dirty="0" smtClean="0"/>
              <a:t>Se trata de un </a:t>
            </a:r>
            <a:r>
              <a:rPr lang="es-ES" b="1" dirty="0" smtClean="0"/>
              <a:t>líquido incoloro, altamente volátil, no inflamable</a:t>
            </a:r>
            <a:r>
              <a:rPr lang="es-ES" dirty="0" smtClean="0"/>
              <a:t> y con un característico </a:t>
            </a:r>
            <a:r>
              <a:rPr lang="es-ES" b="1" dirty="0" smtClean="0"/>
              <a:t>olor dulzón</a:t>
            </a:r>
            <a:r>
              <a:rPr lang="es-ES" dirty="0" smtClean="0"/>
              <a:t> y sabor ligeramente dulce.</a:t>
            </a:r>
          </a:p>
          <a:p>
            <a:pPr algn="just">
              <a:buNone/>
            </a:pPr>
            <a:endParaRPr lang="es-ES" b="1" dirty="0" smtClean="0"/>
          </a:p>
          <a:p>
            <a:pPr algn="just">
              <a:buNone/>
            </a:pPr>
            <a:r>
              <a:rPr lang="es-ES" b="1" dirty="0" smtClean="0"/>
              <a:t>Propiedades químicas y físicas</a:t>
            </a:r>
          </a:p>
          <a:p>
            <a:pPr algn="just">
              <a:buNone/>
            </a:pPr>
            <a:endParaRPr lang="es-ES" b="1" dirty="0" smtClean="0"/>
          </a:p>
          <a:p>
            <a:pPr algn="just"/>
            <a:r>
              <a:rPr lang="es-ES" b="1" dirty="0" smtClean="0"/>
              <a:t>Fórmula química</a:t>
            </a:r>
            <a:r>
              <a:rPr lang="es-ES" dirty="0" smtClean="0"/>
              <a:t>: </a:t>
            </a:r>
            <a:r>
              <a:rPr lang="es-ES" dirty="0" err="1" smtClean="0"/>
              <a:t>CHCl</a:t>
            </a:r>
            <a:r>
              <a:rPr lang="es-ES" dirty="0" smtClean="0"/>
              <a:t>₃</a:t>
            </a:r>
          </a:p>
          <a:p>
            <a:pPr algn="just"/>
            <a:r>
              <a:rPr lang="es-ES" b="1" dirty="0" smtClean="0"/>
              <a:t>Densidad</a:t>
            </a:r>
            <a:r>
              <a:rPr lang="es-ES" dirty="0" smtClean="0"/>
              <a:t>: Es notablemente </a:t>
            </a:r>
            <a:r>
              <a:rPr lang="es-ES" b="1" dirty="0" smtClean="0"/>
              <a:t>más denso que el agua</a:t>
            </a:r>
            <a:r>
              <a:rPr lang="es-ES" dirty="0" smtClean="0"/>
              <a:t> y no se mezcla con ella (es inmiscible), por lo que se asienta en el fondo en mezclas acuosas.</a:t>
            </a:r>
          </a:p>
          <a:p>
            <a:pPr algn="just"/>
            <a:r>
              <a:rPr lang="es-ES" b="1" dirty="0" smtClean="0"/>
              <a:t>Volatilidad</a:t>
            </a:r>
            <a:r>
              <a:rPr lang="es-ES" dirty="0" smtClean="0"/>
              <a:t>: Se evapora con mucha facilidad a temperatura ambiente.</a:t>
            </a:r>
          </a:p>
          <a:p>
            <a:pPr algn="just"/>
            <a:r>
              <a:rPr lang="es-ES" b="1" dirty="0" smtClean="0"/>
              <a:t>Sensibilidad</a:t>
            </a:r>
            <a:r>
              <a:rPr lang="es-ES" dirty="0" smtClean="0"/>
              <a:t>: Se descompone lentamente ante la presencia de luz y oxígeno, transformándose en gases altamente tóxicos como el </a:t>
            </a:r>
            <a:r>
              <a:rPr lang="es-ES" b="1" dirty="0" smtClean="0"/>
              <a:t>fosgeno </a:t>
            </a:r>
            <a:r>
              <a:rPr lang="es-ES" dirty="0" smtClean="0"/>
              <a:t>(químicamente conocido como </a:t>
            </a:r>
            <a:r>
              <a:rPr lang="es-ES" b="1" dirty="0" err="1" smtClean="0"/>
              <a:t>dicloruro</a:t>
            </a:r>
            <a:r>
              <a:rPr lang="es-ES" b="1" dirty="0" smtClean="0"/>
              <a:t> de carbonilo</a:t>
            </a:r>
            <a:r>
              <a:rPr lang="es-ES" dirty="0" smtClean="0"/>
              <a:t> u óxido del </a:t>
            </a:r>
            <a:r>
              <a:rPr lang="es-ES" dirty="0" err="1" smtClean="0"/>
              <a:t>dicloruro</a:t>
            </a:r>
            <a:r>
              <a:rPr lang="es-ES" dirty="0" smtClean="0"/>
              <a:t>. Es un compuesto químico industrial altamente tóxico que se presenta en forma de gas incoloro a temperatura ambiente.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Cloroformo (</a:t>
            </a:r>
            <a:r>
              <a:rPr lang="es-ES" dirty="0" err="1" smtClean="0"/>
              <a:t>Triclorometano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s-ES" b="1" dirty="0" smtClean="0"/>
              <a:t>Usos principales</a:t>
            </a:r>
          </a:p>
          <a:p>
            <a:pPr algn="just">
              <a:buNone/>
            </a:pPr>
            <a:r>
              <a:rPr lang="es-ES" dirty="0" smtClean="0"/>
              <a:t>Históricamente, el cloroformo cobró gran fama mundial por ser utilizado como uno de los </a:t>
            </a:r>
            <a:r>
              <a:rPr lang="es-ES" b="1" dirty="0" smtClean="0"/>
              <a:t>primeros anestésicos por inhalación</a:t>
            </a:r>
            <a:r>
              <a:rPr lang="es-ES" dirty="0" smtClean="0"/>
              <a:t> en cirugías médicas del siglo XIX. Sin embargo, debido a su elevada toxicidad y la facilidad con la que provocaba paros </a:t>
            </a:r>
            <a:r>
              <a:rPr lang="es-ES" dirty="0" err="1" smtClean="0"/>
              <a:t>cardiorrespiratorios</a:t>
            </a:r>
            <a:r>
              <a:rPr lang="es-ES" dirty="0" smtClean="0"/>
              <a:t>, </a:t>
            </a:r>
            <a:r>
              <a:rPr lang="es-ES" b="1" dirty="0" smtClean="0"/>
              <a:t>este uso médico se abandonó por completo</a:t>
            </a:r>
            <a:r>
              <a:rPr lang="es-ES" dirty="0" smtClean="0"/>
              <a:t>. </a:t>
            </a:r>
          </a:p>
          <a:p>
            <a:pPr algn="just">
              <a:buNone/>
            </a:pPr>
            <a:r>
              <a:rPr lang="es-ES" dirty="0" smtClean="0"/>
              <a:t>En la actualidad, sus aplicaciones legítimas incluyen:</a:t>
            </a:r>
          </a:p>
          <a:p>
            <a:pPr algn="just"/>
            <a:r>
              <a:rPr lang="es-ES" b="1" dirty="0" smtClean="0"/>
              <a:t>Disolvente industrial</a:t>
            </a:r>
            <a:r>
              <a:rPr lang="es-ES" dirty="0" smtClean="0"/>
              <a:t>: Se utiliza ampliamente en laboratorios químicos para disolver grasas, resinas, ceras y otros compuestos orgánicos.</a:t>
            </a:r>
          </a:p>
          <a:p>
            <a:pPr algn="just"/>
            <a:r>
              <a:rPr lang="es-ES" b="1" dirty="0" smtClean="0"/>
              <a:t>Pegamento técnico</a:t>
            </a:r>
            <a:r>
              <a:rPr lang="es-ES" dirty="0" smtClean="0"/>
              <a:t>: En el ámbito industrial y de la construcción, sirve como un excelente pegamento y fundente para plásticos rígidos como el metacrilato y el policarbonato.</a:t>
            </a:r>
          </a:p>
          <a:p>
            <a:pPr algn="just"/>
            <a:r>
              <a:rPr lang="es-ES" b="1" dirty="0" smtClean="0"/>
              <a:t>Síntesis química</a:t>
            </a:r>
            <a:r>
              <a:rPr lang="es-ES" dirty="0" smtClean="0"/>
              <a:t>: Actúa como materia prima o intermediario en la producción de otros productos químicos, refrigerantes y colorantes.</a:t>
            </a:r>
          </a:p>
          <a:p>
            <a:pPr algn="just">
              <a:buNone/>
            </a:pPr>
            <a:r>
              <a:rPr lang="es-ES" b="1" dirty="0" smtClean="0"/>
              <a:t>Riesgos para la salud y toxicidad</a:t>
            </a:r>
          </a:p>
          <a:p>
            <a:pPr algn="just">
              <a:buNone/>
            </a:pPr>
            <a:r>
              <a:rPr lang="es-ES" dirty="0" smtClean="0"/>
              <a:t>El cloroformo es una sustancia </a:t>
            </a:r>
            <a:r>
              <a:rPr lang="es-ES" b="1" dirty="0" smtClean="0"/>
              <a:t>altamente peligrosa</a:t>
            </a:r>
            <a:r>
              <a:rPr lang="es-ES" dirty="0" smtClean="0"/>
              <a:t> y su manipulación casera o sin equipo de protección está fuertemente desaconsejada, el contacto con este compuesto genera severos riesgos:</a:t>
            </a:r>
          </a:p>
          <a:p>
            <a:pPr algn="just"/>
            <a:r>
              <a:rPr lang="es-ES" b="1" dirty="0" smtClean="0"/>
              <a:t>Inhalación</a:t>
            </a:r>
            <a:r>
              <a:rPr lang="es-ES" dirty="0" smtClean="0"/>
              <a:t>: Actúa como un potente depresor del sistema nervioso central. En concentraciones bajas provoca mareos, fatiga, dolor de cabeza y somnolencia. En concentraciones altas causa pérdida del conocimiento, coma y </a:t>
            </a:r>
            <a:r>
              <a:rPr lang="es-ES" b="1" dirty="0" smtClean="0"/>
              <a:t>muerte por paro </a:t>
            </a:r>
            <a:r>
              <a:rPr lang="es-ES" b="1" dirty="0" err="1" smtClean="0"/>
              <a:t>cardiorrespiratorio</a:t>
            </a:r>
            <a:r>
              <a:rPr lang="es-ES" dirty="0" smtClean="0"/>
              <a:t>.</a:t>
            </a:r>
          </a:p>
          <a:p>
            <a:pPr algn="just"/>
            <a:r>
              <a:rPr lang="es-ES" b="1" dirty="0" smtClean="0"/>
              <a:t>Contacto cutáneo y ocular</a:t>
            </a:r>
            <a:r>
              <a:rPr lang="es-ES" dirty="0" smtClean="0"/>
              <a:t>: Causa irritación grave, enrojecimiento y quemaduras químicas en los ojos y la piel.</a:t>
            </a:r>
          </a:p>
          <a:p>
            <a:pPr algn="just"/>
            <a:r>
              <a:rPr lang="es-ES" b="1" dirty="0" smtClean="0"/>
              <a:t>Daño a largo plazo</a:t>
            </a:r>
            <a:r>
              <a:rPr lang="es-ES" dirty="0" smtClean="0"/>
              <a:t>: La exposición repetida afecta severamente al hígado y los riñones, y la Agencia Internacional para la Investigación del Cáncer lo clasifica como una sustancia con sospechas de ser </a:t>
            </a:r>
            <a:r>
              <a:rPr lang="es-ES" b="1" dirty="0" smtClean="0"/>
              <a:t>carcinógena</a:t>
            </a:r>
            <a:r>
              <a:rPr lang="es-ES" dirty="0" smtClean="0"/>
              <a:t> para los seres humanos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o0RpiWzTx-aW8kZy4_O12A4HlEyCzNOGu1yWJdD64WiSjq679bTZwQbRYCQTW_Aorykk1Gsj251qlD2sznG2IQjb3XauhLH52Gb2OSh2dJWFBxSr4H3mNClHSUicH_egllT6cow3gO_e7rmN29umAkPZisA9lJVbY0RVqLILoNJzzRewrBIHR2SK2eme9iY8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3714776" cy="4187825"/>
          </a:xfrm>
        </p:spPr>
      </p:pic>
      <p:pic>
        <p:nvPicPr>
          <p:cNvPr id="5" name="4 Imagen" descr="Pr4oqf3Tb0KjkH58o345L92_IVaZ69b0w_Al25KYWUahNqcNtIHEn3NPS8VcGx5QDJSz_N2rxjwHllDStbdv13tJP1I1DIMBWutPNFTCgmXyJSrySRjMc92kWKb8KC6oHGac9qnyJcdPrcl6jEQB3n5KWkLVmcUMbKSH4ZbsgdDGVI2r43zCPBg6p7Rl04-F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500042"/>
            <a:ext cx="421484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-1ZqkYXQ3wqFzn5xdBYf8SN_MHS-MMaxnVaXhO5-BorY3CoUd7fkzKxpWRTrTsOTzn21yTTqWv7m0XGRFiulwbKG8ky-N8rJ-y8xVO97lU5Si9dJyr5-RMjqaUe8U7J5QyoebYNT4TiIReN1zF3qIaRe9FwR9B9g-hctP0w7zTjEb6kt08Md1OZnWc0iTWuN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599273" cy="482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030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¿Qué son?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Nordson-EFD-Periodic-Tab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8434" y="2214554"/>
            <a:ext cx="2992590" cy="3286148"/>
          </a:xfrm>
        </p:spPr>
      </p:pic>
      <p:sp>
        <p:nvSpPr>
          <p:cNvPr id="5" name="4 Rectángulo"/>
          <p:cNvSpPr/>
          <p:nvPr/>
        </p:nvSpPr>
        <p:spPr>
          <a:xfrm>
            <a:off x="642910" y="71435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Son hidrocarburos en los que uno o más átomos de hidrógeno fueron reemplazados por halógenos.</a:t>
            </a: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42910" y="1428736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Ejemplos:</a:t>
            </a:r>
          </a:p>
          <a:p>
            <a:pPr algn="just"/>
            <a:endParaRPr lang="es-ES" b="1" dirty="0" smtClean="0"/>
          </a:p>
          <a:p>
            <a:pPr algn="just">
              <a:buFont typeface="Arial" pitchFamily="34" charset="0"/>
              <a:buChar char="•"/>
            </a:pPr>
            <a:r>
              <a:rPr lang="es-ES" b="1" dirty="0" err="1" smtClean="0"/>
              <a:t>Tricloroetileno</a:t>
            </a:r>
            <a:r>
              <a:rPr lang="es-ES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err="1" smtClean="0"/>
              <a:t>Percloroetileno</a:t>
            </a:r>
            <a:r>
              <a:rPr lang="es-ES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/>
              <a:t>Cloroformo 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err="1" smtClean="0"/>
              <a:t>Diclorometano</a:t>
            </a:r>
            <a:r>
              <a:rPr lang="es-ES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err="1" smtClean="0"/>
              <a:t>Tetracloruro</a:t>
            </a:r>
            <a:r>
              <a:rPr lang="es-ES" b="1" dirty="0" smtClean="0"/>
              <a:t> de carbono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Hidrocarburos </a:t>
            </a:r>
            <a:r>
              <a:rPr lang="es-AR" dirty="0" err="1" smtClean="0"/>
              <a:t>halogenados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es-ES" b="1" dirty="0" smtClean="0"/>
              <a:t>Los hidrocarburos </a:t>
            </a:r>
            <a:r>
              <a:rPr lang="es-ES" b="1" dirty="0" err="1" smtClean="0"/>
              <a:t>halogenados</a:t>
            </a:r>
            <a:r>
              <a:rPr lang="es-ES" b="1" dirty="0" smtClean="0"/>
              <a:t> más utilizados como solventes son principalmente los clorados</a:t>
            </a:r>
            <a:r>
              <a:rPr lang="es-ES" dirty="0" smtClean="0"/>
              <a:t> (</a:t>
            </a:r>
            <a:r>
              <a:rPr lang="es-ES" dirty="0" err="1" smtClean="0"/>
              <a:t>tricloroetileno</a:t>
            </a:r>
            <a:r>
              <a:rPr lang="es-ES" dirty="0" smtClean="0"/>
              <a:t>, </a:t>
            </a:r>
            <a:r>
              <a:rPr lang="es-ES" dirty="0" err="1" smtClean="0"/>
              <a:t>percloroetileno</a:t>
            </a:r>
            <a:r>
              <a:rPr lang="es-ES" dirty="0" smtClean="0"/>
              <a:t>, </a:t>
            </a:r>
            <a:r>
              <a:rPr lang="es-ES" dirty="0" err="1" smtClean="0"/>
              <a:t>diclorometano</a:t>
            </a:r>
            <a:r>
              <a:rPr lang="es-ES" dirty="0" smtClean="0"/>
              <a:t>, cloroformo). Los que contienen </a:t>
            </a:r>
            <a:r>
              <a:rPr lang="es-ES" b="1" dirty="0" smtClean="0"/>
              <a:t>flúor, bromo o yodo</a:t>
            </a:r>
            <a:r>
              <a:rPr lang="es-ES" dirty="0" smtClean="0"/>
              <a:t> suelen tener otros usos más específicos.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Hidrocarburos </a:t>
            </a:r>
            <a:r>
              <a:rPr lang="es-ES" b="1" dirty="0" err="1" smtClean="0"/>
              <a:t>fluorados</a:t>
            </a:r>
            <a:endParaRPr lang="es-ES" b="1" dirty="0" smtClean="0"/>
          </a:p>
          <a:p>
            <a:pPr algn="just">
              <a:buNone/>
            </a:pPr>
            <a:r>
              <a:rPr lang="es-ES" dirty="0" smtClean="0"/>
              <a:t>Ejemplos:</a:t>
            </a:r>
          </a:p>
          <a:p>
            <a:pPr algn="just"/>
            <a:r>
              <a:rPr lang="es-ES" dirty="0" err="1" smtClean="0"/>
              <a:t>Fluoroformo</a:t>
            </a:r>
            <a:r>
              <a:rPr lang="es-ES" dirty="0" smtClean="0"/>
              <a:t> (CHF₃) </a:t>
            </a:r>
          </a:p>
          <a:p>
            <a:pPr algn="just"/>
            <a:r>
              <a:rPr lang="es-ES" dirty="0" err="1" smtClean="0"/>
              <a:t>Clorofluorocarbonos</a:t>
            </a:r>
            <a:r>
              <a:rPr lang="es-ES" dirty="0" smtClean="0"/>
              <a:t> (CFC) </a:t>
            </a:r>
          </a:p>
          <a:p>
            <a:pPr algn="just"/>
            <a:r>
              <a:rPr lang="es-ES" dirty="0" err="1" smtClean="0"/>
              <a:t>Hidrofluorocarbonos</a:t>
            </a:r>
            <a:r>
              <a:rPr lang="es-ES" dirty="0" smtClean="0"/>
              <a:t> (HFC) </a:t>
            </a:r>
          </a:p>
          <a:p>
            <a:pPr algn="just">
              <a:buNone/>
            </a:pPr>
            <a:r>
              <a:rPr lang="es-ES" b="1" dirty="0" smtClean="0"/>
              <a:t>Usos principales</a:t>
            </a:r>
          </a:p>
          <a:p>
            <a:pPr algn="just">
              <a:buNone/>
            </a:pPr>
            <a:r>
              <a:rPr lang="es-ES" dirty="0" smtClean="0"/>
              <a:t>✅ Refrigerantes en aire acondicionado y refrigeración.</a:t>
            </a:r>
          </a:p>
          <a:p>
            <a:pPr algn="just">
              <a:buNone/>
            </a:pPr>
            <a:r>
              <a:rPr lang="es-ES" dirty="0" smtClean="0"/>
              <a:t>✅ </a:t>
            </a:r>
            <a:r>
              <a:rPr lang="es-ES" dirty="0" err="1" smtClean="0"/>
              <a:t>Propelentes</a:t>
            </a:r>
            <a:r>
              <a:rPr lang="es-ES" dirty="0" smtClean="0"/>
              <a:t> de aerosoles.</a:t>
            </a:r>
          </a:p>
          <a:p>
            <a:pPr algn="just">
              <a:buNone/>
            </a:pPr>
            <a:r>
              <a:rPr lang="es-ES" dirty="0" smtClean="0"/>
              <a:t>✅ Agentes extintores especiales.</a:t>
            </a:r>
          </a:p>
          <a:p>
            <a:pPr algn="just">
              <a:buNone/>
            </a:pPr>
            <a:r>
              <a:rPr lang="es-ES" dirty="0" smtClean="0"/>
              <a:t>✅ Industria electrónica.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¿Se usan como solventes?</a:t>
            </a:r>
          </a:p>
          <a:p>
            <a:pPr algn="just">
              <a:buNone/>
            </a:pPr>
            <a:r>
              <a:rPr lang="es-ES" dirty="0" smtClean="0"/>
              <a:t>Aunque algunos </a:t>
            </a:r>
            <a:r>
              <a:rPr lang="es-ES" dirty="0" err="1" smtClean="0"/>
              <a:t>fluorados</a:t>
            </a:r>
            <a:r>
              <a:rPr lang="es-ES" dirty="0" smtClean="0"/>
              <a:t> se utilizan para limpieza de precisión en electrónica y aeronáutica, generalmente:</a:t>
            </a:r>
          </a:p>
          <a:p>
            <a:pPr algn="just">
              <a:buNone/>
            </a:pPr>
            <a:r>
              <a:rPr lang="es-ES" dirty="0" smtClean="0"/>
              <a:t>❌ Disuelven peor grasas y aceites.</a:t>
            </a:r>
          </a:p>
          <a:p>
            <a:pPr algn="just">
              <a:buNone/>
            </a:pPr>
            <a:r>
              <a:rPr lang="es-ES" dirty="0" smtClean="0"/>
              <a:t>❌ Son más costosos.</a:t>
            </a:r>
          </a:p>
          <a:p>
            <a:pPr algn="just">
              <a:buNone/>
            </a:pPr>
            <a:r>
              <a:rPr lang="es-ES" dirty="0" smtClean="0"/>
              <a:t>Por eso se destinan más a refrigeración que a desengrase.</a:t>
            </a:r>
          </a:p>
          <a:p>
            <a:pPr>
              <a:buNone/>
            </a:pPr>
            <a:r>
              <a:rPr lang="es-ES" dirty="0" smtClean="0"/>
              <a:t>Los bromados casi no se usan porque presentan:</a:t>
            </a:r>
          </a:p>
          <a:p>
            <a:pPr>
              <a:buNone/>
            </a:pPr>
            <a:r>
              <a:rPr lang="es-ES" dirty="0" smtClean="0"/>
              <a:t>❌ Mayor toxicidad. ❌ Mayor costo. ❌ Restricciones ambientales.</a:t>
            </a:r>
          </a:p>
          <a:p>
            <a:pPr>
              <a:buNone/>
            </a:pPr>
            <a:r>
              <a:rPr lang="es-ES" dirty="0" smtClean="0"/>
              <a:t>Su uso histórico fue más como fumigantes que como solventes.</a:t>
            </a:r>
          </a:p>
          <a:p>
            <a:pPr>
              <a:buNone/>
            </a:pPr>
            <a:r>
              <a:rPr lang="es-ES" dirty="0" smtClean="0"/>
              <a:t>Los yodados no se usan porque: ❌ Son muy caros. ❌ Son poco estables. ❌ Se degradan con facilidad. ❌ No son rentables para procesos industriales.</a:t>
            </a:r>
          </a:p>
          <a:p>
            <a:pPr>
              <a:buNone/>
            </a:pPr>
            <a:r>
              <a:rPr lang="es-ES" dirty="0" smtClean="0"/>
              <a:t>Se reservan principalmente para laboratorios e investigación.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Usos laborales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Se utilizan como:</a:t>
            </a:r>
          </a:p>
          <a:p>
            <a:pPr algn="just"/>
            <a:r>
              <a:rPr lang="es-ES" dirty="0" smtClean="0"/>
              <a:t>Desengrasantes industriales </a:t>
            </a:r>
          </a:p>
          <a:p>
            <a:pPr algn="just"/>
            <a:r>
              <a:rPr lang="es-ES" dirty="0" smtClean="0"/>
              <a:t>Limpieza de piezas metálicas </a:t>
            </a:r>
          </a:p>
          <a:p>
            <a:pPr algn="just"/>
            <a:r>
              <a:rPr lang="es-ES" dirty="0" smtClean="0"/>
              <a:t>Industria química </a:t>
            </a:r>
          </a:p>
          <a:p>
            <a:pPr algn="just"/>
            <a:r>
              <a:rPr lang="es-ES" dirty="0" smtClean="0"/>
              <a:t>Fabricación de plásticos </a:t>
            </a:r>
          </a:p>
          <a:p>
            <a:pPr algn="just"/>
            <a:r>
              <a:rPr lang="es-ES" dirty="0" smtClean="0"/>
              <a:t>Solventes </a:t>
            </a:r>
          </a:p>
          <a:p>
            <a:pPr algn="just"/>
            <a:r>
              <a:rPr lang="es-ES" dirty="0" smtClean="0"/>
              <a:t>Lavanderías industriales (</a:t>
            </a:r>
            <a:r>
              <a:rPr lang="es-ES" dirty="0" err="1" smtClean="0"/>
              <a:t>percloroetileno</a:t>
            </a:r>
            <a:r>
              <a:rPr lang="es-ES" dirty="0" smtClean="0"/>
              <a:t>)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Propiedades generales de los hidrocarburos </a:t>
            </a:r>
            <a:r>
              <a:rPr lang="es-ES" dirty="0" err="1" smtClean="0"/>
              <a:t>halogenados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7028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s-ES" b="1" dirty="0" smtClean="0"/>
              <a:t>Propiedades físicas</a:t>
            </a:r>
          </a:p>
          <a:p>
            <a:pPr algn="just"/>
            <a:r>
              <a:rPr lang="es-ES" b="1" dirty="0" smtClean="0"/>
              <a:t>Generalmente son líquidos incoloros y volátiles</a:t>
            </a:r>
            <a:r>
              <a:rPr lang="es-ES" dirty="0" smtClean="0"/>
              <a:t>, aunque algunos pueden presentarse como gases o sólidos. </a:t>
            </a:r>
          </a:p>
          <a:p>
            <a:pPr algn="just"/>
            <a:r>
              <a:rPr lang="es-ES" dirty="0" smtClean="0"/>
              <a:t>Poseen </a:t>
            </a:r>
            <a:r>
              <a:rPr lang="es-ES" b="1" dirty="0" smtClean="0"/>
              <a:t>olor característico</a:t>
            </a:r>
            <a:r>
              <a:rPr lang="es-ES" dirty="0" smtClean="0"/>
              <a:t>, generalmente dulce o similar al éter. </a:t>
            </a:r>
          </a:p>
          <a:p>
            <a:pPr algn="just"/>
            <a:r>
              <a:rPr lang="es-ES" dirty="0" smtClean="0"/>
              <a:t>Tienen </a:t>
            </a:r>
            <a:r>
              <a:rPr lang="es-ES" b="1" dirty="0" smtClean="0"/>
              <a:t>alta capacidad disolvente</a:t>
            </a:r>
            <a:r>
              <a:rPr lang="es-ES" dirty="0" smtClean="0"/>
              <a:t>, por lo que se utilizan ampliamente como solventes industriales y desengrasantes. </a:t>
            </a:r>
          </a:p>
          <a:p>
            <a:pPr algn="just"/>
            <a:r>
              <a:rPr lang="es-ES" dirty="0" smtClean="0"/>
              <a:t>Son </a:t>
            </a:r>
            <a:r>
              <a:rPr lang="es-ES" b="1" dirty="0" smtClean="0"/>
              <a:t>poco solubles en agua</a:t>
            </a:r>
            <a:r>
              <a:rPr lang="es-ES" dirty="0" smtClean="0"/>
              <a:t>. </a:t>
            </a:r>
          </a:p>
          <a:p>
            <a:pPr algn="just"/>
            <a:r>
              <a:rPr lang="es-ES" dirty="0" smtClean="0"/>
              <a:t>Son </a:t>
            </a:r>
            <a:r>
              <a:rPr lang="es-ES" b="1" dirty="0" smtClean="0"/>
              <a:t>solubles en grasas, aceites y solventes orgánicos</a:t>
            </a:r>
            <a:r>
              <a:rPr lang="es-ES" dirty="0" smtClean="0"/>
              <a:t>. </a:t>
            </a:r>
          </a:p>
          <a:p>
            <a:pPr algn="just"/>
            <a:r>
              <a:rPr lang="es-ES" dirty="0" smtClean="0"/>
              <a:t>Presentan </a:t>
            </a:r>
            <a:r>
              <a:rPr lang="es-ES" b="1" dirty="0" smtClean="0"/>
              <a:t>mayor densidad que el agua</a:t>
            </a:r>
            <a:r>
              <a:rPr lang="es-ES" dirty="0" smtClean="0"/>
              <a:t> debido a la presencia de halógenos pesados, especialmente cloro y bromo. </a:t>
            </a:r>
          </a:p>
          <a:p>
            <a:pPr algn="just"/>
            <a:r>
              <a:rPr lang="es-ES" dirty="0" smtClean="0"/>
              <a:t>Suelen tener </a:t>
            </a:r>
            <a:r>
              <a:rPr lang="es-ES" b="1" dirty="0" smtClean="0"/>
              <a:t>puntos de ebullición más elevados</a:t>
            </a:r>
            <a:r>
              <a:rPr lang="es-ES" dirty="0" smtClean="0"/>
              <a:t> que los hidrocarburos de estructura similar. </a:t>
            </a:r>
          </a:p>
          <a:p>
            <a:pPr algn="just">
              <a:buNone/>
            </a:pPr>
            <a:r>
              <a:rPr lang="es-ES" b="1" dirty="0" smtClean="0"/>
              <a:t>Propiedades químicas</a:t>
            </a:r>
          </a:p>
          <a:p>
            <a:pPr algn="just"/>
            <a:r>
              <a:rPr lang="es-ES" dirty="0" smtClean="0"/>
              <a:t>Son compuestos relativamente estables. </a:t>
            </a:r>
          </a:p>
          <a:p>
            <a:pPr algn="just"/>
            <a:r>
              <a:rPr lang="es-ES" dirty="0" smtClean="0"/>
              <a:t>Pueden sufrir procesos de degradación por acción del calor, la luz o la combustión. </a:t>
            </a:r>
          </a:p>
          <a:p>
            <a:pPr algn="just"/>
            <a:r>
              <a:rPr lang="es-ES" dirty="0" smtClean="0"/>
              <a:t>Algunos generan productos de descomposición extremadamente tóxicos. </a:t>
            </a:r>
          </a:p>
          <a:p>
            <a:pPr algn="just">
              <a:buNone/>
            </a:pPr>
            <a:r>
              <a:rPr lang="es-ES" dirty="0" smtClean="0"/>
              <a:t>Por ejemplo:</a:t>
            </a:r>
          </a:p>
          <a:p>
            <a:pPr algn="just"/>
            <a:r>
              <a:rPr lang="es-ES" dirty="0" smtClean="0"/>
              <a:t>El cloroformo puede producir fosgeno en determinadas condiciones. </a:t>
            </a:r>
          </a:p>
          <a:p>
            <a:pPr algn="just"/>
            <a:r>
              <a:rPr lang="es-ES" dirty="0" smtClean="0"/>
              <a:t>El </a:t>
            </a:r>
            <a:r>
              <a:rPr lang="es-ES" dirty="0" err="1" smtClean="0"/>
              <a:t>tetracloruro</a:t>
            </a:r>
            <a:r>
              <a:rPr lang="es-ES" dirty="0" smtClean="0"/>
              <a:t> de carbono puede liberar gases tóxicos durante incendios.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2110</TotalTime>
  <Words>3550</Words>
  <Application>Microsoft Office PowerPoint</Application>
  <PresentationFormat>Presentación en pantalla (4:3)</PresentationFormat>
  <Paragraphs>383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Aspecto</vt:lpstr>
      <vt:lpstr>UNIDAD VI</vt:lpstr>
      <vt:lpstr>Historia </vt:lpstr>
      <vt:lpstr>Historia </vt:lpstr>
      <vt:lpstr>Diapositiva 4</vt:lpstr>
      <vt:lpstr>Diapositiva 5</vt:lpstr>
      <vt:lpstr>       ¿Qué son? </vt:lpstr>
      <vt:lpstr>Hidrocarburos halogenados</vt:lpstr>
      <vt:lpstr>Usos laborales</vt:lpstr>
      <vt:lpstr>Propiedades generales de los hidrocarburos halogenados</vt:lpstr>
      <vt:lpstr>Propiedades generales de los hidrocarburos halogenados</vt:lpstr>
      <vt:lpstr>¿Por qué son tan utilizados?</vt:lpstr>
      <vt:lpstr>Principales hidrocarburos halogenados utilizados en la industria</vt:lpstr>
      <vt:lpstr>Propiedades físicas</vt:lpstr>
      <vt:lpstr>Tricloroetileno (TCE)</vt:lpstr>
      <vt:lpstr>Tricloroetileno (TCE)</vt:lpstr>
      <vt:lpstr>Toxicocinética del Tricloroetileno</vt:lpstr>
      <vt:lpstr>Toxicodinamica del tricloroetileno</vt:lpstr>
      <vt:lpstr>Prevención y métodos de control para el Tricloroetileno (TCE)</vt:lpstr>
      <vt:lpstr>Diapositiva 19</vt:lpstr>
      <vt:lpstr> Prevención y métodos de control para el Tricloroetileno (TCE)</vt:lpstr>
      <vt:lpstr>Diapositiva 21</vt:lpstr>
      <vt:lpstr>Prevención y métodos de control para el Tricloroetileno (TCE)</vt:lpstr>
      <vt:lpstr>Prevención y métodos de control para el Tricloroetileno (TCE)</vt:lpstr>
      <vt:lpstr>Diapositiva 24</vt:lpstr>
      <vt:lpstr>¿Qué es el percloroetileno (PCE)?</vt:lpstr>
      <vt:lpstr>Percloroetileno </vt:lpstr>
      <vt:lpstr>DICLOROMETANO (cloruro de metileno)</vt:lpstr>
      <vt:lpstr>¿Qué es el tetracloruro de carbono? </vt:lpstr>
      <vt:lpstr>¿Qué le sucede al tetracloruro de carbono cuando entra al medio ambiente?</vt:lpstr>
      <vt:lpstr>TETRACLORURO DE CARBONO</vt:lpstr>
      <vt:lpstr>  Cloroformo (Triclorometano) </vt:lpstr>
      <vt:lpstr>Cloroformo (Triclorometano)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VI</dc:title>
  <dc:creator>Educacion4.0</dc:creator>
  <cp:lastModifiedBy>Educacion4.0</cp:lastModifiedBy>
  <cp:revision>16</cp:revision>
  <dcterms:created xsi:type="dcterms:W3CDTF">2026-06-03T19:12:30Z</dcterms:created>
  <dcterms:modified xsi:type="dcterms:W3CDTF">2026-06-08T13:45:31Z</dcterms:modified>
</cp:coreProperties>
</file>