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0" r:id="rId2"/>
    <p:sldId id="256" r:id="rId3"/>
    <p:sldId id="278" r:id="rId4"/>
    <p:sldId id="257" r:id="rId5"/>
    <p:sldId id="258" r:id="rId6"/>
    <p:sldId id="259" r:id="rId7"/>
    <p:sldId id="279" r:id="rId8"/>
    <p:sldId id="280" r:id="rId9"/>
    <p:sldId id="281" r:id="rId10"/>
    <p:sldId id="282" r:id="rId11"/>
    <p:sldId id="283"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506"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0B2D991A-DA55-4EE8-9B20-C34728441955}" type="datetimeFigureOut">
              <a:rPr lang="es-ES" smtClean="0"/>
              <a:pPr/>
              <a:t>29/06/2026</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36112A37-B2A7-42E3-A348-351C5560BC53}"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B2D991A-DA55-4EE8-9B20-C34728441955}" type="datetimeFigureOut">
              <a:rPr lang="es-ES" smtClean="0"/>
              <a:pPr/>
              <a:t>29/06/2026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6112A37-B2A7-42E3-A348-351C5560BC5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B2D991A-DA55-4EE8-9B20-C34728441955}" type="datetimeFigureOut">
              <a:rPr lang="es-ES" smtClean="0"/>
              <a:pPr/>
              <a:t>29/06/2026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6112A37-B2A7-42E3-A348-351C5560BC5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B2D991A-DA55-4EE8-9B20-C34728441955}" type="datetimeFigureOut">
              <a:rPr lang="es-ES" smtClean="0"/>
              <a:pPr/>
              <a:t>29/06/2026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6112A37-B2A7-42E3-A348-351C5560BC5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0B2D991A-DA55-4EE8-9B20-C34728441955}" type="datetimeFigureOut">
              <a:rPr lang="es-ES" smtClean="0"/>
              <a:pPr/>
              <a:t>29/06/2026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6112A37-B2A7-42E3-A348-351C5560BC53}"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B2D991A-DA55-4EE8-9B20-C34728441955}" type="datetimeFigureOut">
              <a:rPr lang="es-ES" smtClean="0"/>
              <a:pPr/>
              <a:t>29/06/2026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6112A37-B2A7-42E3-A348-351C5560BC5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B2D991A-DA55-4EE8-9B20-C34728441955}" type="datetimeFigureOut">
              <a:rPr lang="es-ES" smtClean="0"/>
              <a:pPr/>
              <a:t>29/06/2026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36112A37-B2A7-42E3-A348-351C5560BC5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0B2D991A-DA55-4EE8-9B20-C34728441955}" type="datetimeFigureOut">
              <a:rPr lang="es-ES" smtClean="0"/>
              <a:pPr/>
              <a:t>29/06/2026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36112A37-B2A7-42E3-A348-351C5560BC5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0B2D991A-DA55-4EE8-9B20-C34728441955}" type="datetimeFigureOut">
              <a:rPr lang="es-ES" smtClean="0"/>
              <a:pPr/>
              <a:t>29/06/2026</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36112A37-B2A7-42E3-A348-351C5560BC53}"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B2D991A-DA55-4EE8-9B20-C34728441955}" type="datetimeFigureOut">
              <a:rPr lang="es-ES" smtClean="0"/>
              <a:pPr/>
              <a:t>29/06/2026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6112A37-B2A7-42E3-A348-351C5560BC5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0B2D991A-DA55-4EE8-9B20-C34728441955}" type="datetimeFigureOut">
              <a:rPr lang="es-ES" smtClean="0"/>
              <a:pPr/>
              <a:t>29/06/2026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6112A37-B2A7-42E3-A348-351C5560BC53}"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B2D991A-DA55-4EE8-9B20-C34728441955}" type="datetimeFigureOut">
              <a:rPr lang="es-ES" smtClean="0"/>
              <a:pPr/>
              <a:t>29/06/2026</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6112A37-B2A7-42E3-A348-351C5560BC53}"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rgentina.gob.ar/senasa/programas-sanitarios/productosveterinarios-fitosanitarios-y-fertilizantes/registro-nacional-de-terapeutica-vegetal" TargetMode="External"/><Relationship Id="rId2" Type="http://schemas.openxmlformats.org/officeDocument/2006/relationships/hyperlink" Target="https://www.argentina.gob.ar/senas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28728" y="0"/>
            <a:ext cx="7406640" cy="711648"/>
          </a:xfrm>
        </p:spPr>
        <p:txBody>
          <a:bodyPr>
            <a:normAutofit fontScale="90000"/>
          </a:bodyPr>
          <a:lstStyle/>
          <a:p>
            <a:pPr algn="ctr"/>
            <a:r>
              <a:rPr lang="es-AR" dirty="0" smtClean="0"/>
              <a:t>AGROQUÍMICOS</a:t>
            </a:r>
            <a:endParaRPr lang="es-ES" dirty="0"/>
          </a:p>
        </p:txBody>
      </p:sp>
      <p:sp>
        <p:nvSpPr>
          <p:cNvPr id="3" name="2 Subtítulo"/>
          <p:cNvSpPr>
            <a:spLocks noGrp="1"/>
          </p:cNvSpPr>
          <p:nvPr>
            <p:ph type="subTitle" idx="1"/>
          </p:nvPr>
        </p:nvSpPr>
        <p:spPr>
          <a:xfrm>
            <a:off x="571472" y="785794"/>
            <a:ext cx="8429684" cy="5857916"/>
          </a:xfrm>
        </p:spPr>
        <p:txBody>
          <a:bodyPr>
            <a:normAutofit fontScale="40000" lnSpcReduction="20000"/>
          </a:bodyPr>
          <a:lstStyle/>
          <a:p>
            <a:pPr algn="just"/>
            <a:r>
              <a:rPr lang="es-ES" sz="3400" dirty="0" smtClean="0"/>
              <a:t>En Argentina, las sustancias químicas de uso agrícola son certificadas y controladas por el </a:t>
            </a:r>
            <a:r>
              <a:rPr lang="es-ES" sz="3400" u="sng" dirty="0" smtClean="0">
                <a:hlinkClick r:id="rId2"/>
              </a:rPr>
              <a:t>Servicio Nacional de Sanidad y Calidad Agroalimentaria (SENASA).</a:t>
            </a:r>
            <a:r>
              <a:rPr lang="es-ES" sz="3400" dirty="0" smtClean="0"/>
              <a:t> En particular, los productos fitosanitarios y plaguicidas se encuentran registrados en el </a:t>
            </a:r>
            <a:r>
              <a:rPr lang="es-ES" sz="3400" u="sng" dirty="0" smtClean="0">
                <a:hlinkClick r:id="rId3"/>
              </a:rPr>
              <a:t>Registro Nacional de Terapéutica Vegetal</a:t>
            </a:r>
            <a:r>
              <a:rPr lang="es-ES" sz="3400" dirty="0" smtClean="0"/>
              <a:t> en el SENASA. </a:t>
            </a:r>
          </a:p>
          <a:p>
            <a:pPr algn="just"/>
            <a:r>
              <a:rPr lang="es-ES" sz="3400" dirty="0" smtClean="0"/>
              <a:t>Allí se encuentran identificados más de 400 principios activos que se utilizan para su formulación química. Si bien los plaguicidas han aumentado significativamente la capacidad productiva de alimentos, existen evidencias de que el uso excesivo e inadecuado causa impactos negativos en la salud de los seres vivos y el ambiente.</a:t>
            </a:r>
          </a:p>
          <a:p>
            <a:pPr algn="just"/>
            <a:endParaRPr lang="es-ES" sz="3400" dirty="0" smtClean="0"/>
          </a:p>
          <a:p>
            <a:pPr algn="just"/>
            <a:r>
              <a:rPr lang="es-ES" sz="3400" dirty="0" smtClean="0"/>
              <a:t>Los principales tipos y sus funciones son:</a:t>
            </a:r>
          </a:p>
          <a:p>
            <a:pPr algn="just"/>
            <a:r>
              <a:rPr lang="es-ES" sz="3400" b="1" dirty="0" smtClean="0"/>
              <a:t>Plaguicidas o Fitosanitarios:</a:t>
            </a:r>
            <a:r>
              <a:rPr lang="es-ES" sz="3400" dirty="0" smtClean="0"/>
              <a:t> Diseñados para prevenir, destruir o repeler organismos que dañan los cultivos.</a:t>
            </a:r>
          </a:p>
          <a:p>
            <a:pPr algn="just"/>
            <a:r>
              <a:rPr lang="es-ES" sz="3400" b="1" dirty="0" smtClean="0"/>
              <a:t>Insecticidas:</a:t>
            </a:r>
            <a:r>
              <a:rPr lang="es-ES" sz="3400" dirty="0" smtClean="0"/>
              <a:t> Controlan, repelen o eliminan insectos y plagas que afectan las hojas, tallos, frutos y raíces.</a:t>
            </a:r>
          </a:p>
          <a:p>
            <a:pPr algn="just"/>
            <a:r>
              <a:rPr lang="es-ES" sz="3400" b="1" dirty="0" smtClean="0"/>
              <a:t>Herbicidas:</a:t>
            </a:r>
            <a:r>
              <a:rPr lang="es-ES" sz="3400" dirty="0" smtClean="0"/>
              <a:t> Eliminan o controlan el crecimiento de plantas indeseadas o malezas que compiten con el cultivo por agua, luz y nutrientes.</a:t>
            </a:r>
          </a:p>
          <a:p>
            <a:pPr algn="just"/>
            <a:r>
              <a:rPr lang="es-ES" sz="3400" b="1" dirty="0" smtClean="0"/>
              <a:t>Fungicidas:</a:t>
            </a:r>
            <a:r>
              <a:rPr lang="es-ES" sz="3400" dirty="0" smtClean="0"/>
              <a:t> Previenen y erradican hongos y mohos que causan enfermedades severas en las plantas.</a:t>
            </a:r>
          </a:p>
          <a:p>
            <a:pPr algn="just"/>
            <a:r>
              <a:rPr lang="es-ES" sz="3400" b="1" dirty="0" smtClean="0"/>
              <a:t>Acaricidas y </a:t>
            </a:r>
            <a:r>
              <a:rPr lang="es-ES" sz="3400" b="1" dirty="0" err="1" smtClean="0"/>
              <a:t>Nematicidas</a:t>
            </a:r>
            <a:r>
              <a:rPr lang="es-ES" sz="3400" b="1" dirty="0" smtClean="0"/>
              <a:t>:</a:t>
            </a:r>
            <a:r>
              <a:rPr lang="es-ES" sz="3400" dirty="0" smtClean="0"/>
              <a:t> Eliminan ácaros y nematodos (pequeños gusanos microscópicos) que atacan directamente las raíces o el follaje.</a:t>
            </a:r>
          </a:p>
          <a:p>
            <a:pPr algn="just"/>
            <a:r>
              <a:rPr lang="es-ES" sz="3400" b="1" dirty="0" err="1" smtClean="0"/>
              <a:t>Rodenticidas</a:t>
            </a:r>
            <a:r>
              <a:rPr lang="es-ES" sz="3400" b="1" dirty="0" smtClean="0"/>
              <a:t>:</a:t>
            </a:r>
            <a:r>
              <a:rPr lang="es-ES" sz="3400" dirty="0" smtClean="0"/>
              <a:t> Controlan roedores (ratas o ratones) que dañan la infraestructura o consumen los granos en las cosechas. </a:t>
            </a:r>
          </a:p>
          <a:p>
            <a:pPr algn="just"/>
            <a:r>
              <a:rPr lang="es-ES" sz="3400" b="1" dirty="0" smtClean="0"/>
              <a:t>Fertilizantes y Nutrientes:</a:t>
            </a:r>
            <a:r>
              <a:rPr lang="es-ES" sz="3400" dirty="0" smtClean="0"/>
              <a:t> Aportan elementos esenciales (como nitrógeno, fósforo y potasio) para mejorar la fertilidad del suelo y favorecer un crecimiento vegetal vigoroso. </a:t>
            </a:r>
          </a:p>
          <a:p>
            <a:pPr algn="just"/>
            <a:r>
              <a:rPr lang="es-ES" sz="3400" b="1" dirty="0" err="1" smtClean="0"/>
              <a:t>Fitorreguladores</a:t>
            </a:r>
            <a:r>
              <a:rPr lang="es-ES" sz="3400" b="1" dirty="0" smtClean="0"/>
              <a:t> o Reguladores de crecimiento:</a:t>
            </a:r>
            <a:r>
              <a:rPr lang="es-ES" sz="3400" dirty="0" smtClean="0"/>
              <a:t> Sustancias que se utilizan para alterar el ritmo de crecimiento de las plantas, inducir la floración, controlar la caída de los frutos o acelerar la maduración. </a:t>
            </a:r>
          </a:p>
          <a:p>
            <a:pPr algn="just"/>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933688" cy="642918"/>
          </a:xfrm>
        </p:spPr>
        <p:txBody>
          <a:bodyPr>
            <a:normAutofit/>
          </a:bodyPr>
          <a:lstStyle/>
          <a:p>
            <a:pPr algn="just"/>
            <a:r>
              <a:rPr lang="es-ES" sz="2000" dirty="0" smtClean="0"/>
              <a:t>¿Dónde interviene dentro de la actividad regulada por la Ley 11.273?</a:t>
            </a:r>
            <a:endParaRPr lang="es-ES" sz="2000" dirty="0"/>
          </a:p>
        </p:txBody>
      </p:sp>
      <p:sp>
        <p:nvSpPr>
          <p:cNvPr id="3" name="2 Marcador de contenido"/>
          <p:cNvSpPr>
            <a:spLocks noGrp="1"/>
          </p:cNvSpPr>
          <p:nvPr>
            <p:ph idx="1"/>
          </p:nvPr>
        </p:nvSpPr>
        <p:spPr>
          <a:xfrm>
            <a:off x="285720" y="785794"/>
            <a:ext cx="8647968" cy="5462606"/>
          </a:xfrm>
        </p:spPr>
        <p:txBody>
          <a:bodyPr>
            <a:normAutofit/>
          </a:bodyPr>
          <a:lstStyle/>
          <a:p>
            <a:pPr algn="just"/>
            <a:r>
              <a:rPr lang="es-ES" sz="1800" b="1" dirty="0" smtClean="0"/>
              <a:t>E</a:t>
            </a:r>
            <a:r>
              <a:rPr lang="es-ES" sz="1800" b="1" dirty="0" smtClean="0"/>
              <a:t>l </a:t>
            </a:r>
            <a:r>
              <a:rPr lang="es-ES" sz="1800" b="1" dirty="0" smtClean="0"/>
              <a:t>Licenciado en Higiene y Seguridad tiene un papel muy importante</a:t>
            </a:r>
            <a:r>
              <a:rPr lang="es-ES" sz="1800" dirty="0" smtClean="0"/>
              <a:t>, </a:t>
            </a:r>
            <a:r>
              <a:rPr lang="es-ES" sz="1800" dirty="0" smtClean="0"/>
              <a:t>surge de la interacción entre </a:t>
            </a:r>
            <a:r>
              <a:rPr lang="es-ES" sz="1800" dirty="0" smtClean="0"/>
              <a:t>la Ley de </a:t>
            </a:r>
            <a:r>
              <a:rPr lang="es-ES" sz="1800" dirty="0" smtClean="0"/>
              <a:t>legislación de Higiene y Seguridad Laboral (como la Ley Nacional 19.587 y sus decretos reglamentarios), </a:t>
            </a:r>
            <a:r>
              <a:rPr lang="es-ES" sz="1800" dirty="0" smtClean="0"/>
              <a:t> y la Ley 11.273. </a:t>
            </a:r>
          </a:p>
          <a:p>
            <a:pPr algn="just">
              <a:buNone/>
            </a:pPr>
            <a:endParaRPr lang="es-ES" sz="1800" b="1" dirty="0" smtClean="0"/>
          </a:p>
          <a:p>
            <a:pPr algn="just">
              <a:buNone/>
            </a:pPr>
            <a:r>
              <a:rPr lang="es-ES" sz="1800" b="1" dirty="0" smtClean="0"/>
              <a:t>Funciones </a:t>
            </a:r>
            <a:r>
              <a:rPr lang="es-ES" sz="1800" b="1" dirty="0" smtClean="0"/>
              <a:t>que puede desempeñar</a:t>
            </a:r>
          </a:p>
          <a:p>
            <a:pPr algn="just">
              <a:buNone/>
            </a:pPr>
            <a:r>
              <a:rPr lang="es-ES" sz="1800" dirty="0" smtClean="0"/>
              <a:t>Por ejemplo, en una empresa que aplica fitosanitarios podría:</a:t>
            </a:r>
          </a:p>
          <a:p>
            <a:pPr algn="just"/>
            <a:r>
              <a:rPr lang="es-ES" sz="1800" dirty="0" smtClean="0"/>
              <a:t>Identificar y evaluar los riesgos de exposición a plaguicidas. </a:t>
            </a:r>
          </a:p>
          <a:p>
            <a:pPr algn="just"/>
            <a:r>
              <a:rPr lang="es-ES" sz="1800" dirty="0" smtClean="0"/>
              <a:t>Elaborar procedimientos seguros de trabajo. </a:t>
            </a:r>
          </a:p>
          <a:p>
            <a:pPr algn="just"/>
            <a:r>
              <a:rPr lang="es-ES" sz="1800" dirty="0" smtClean="0"/>
              <a:t>Seleccionar y controlar el uso correcto de los Elementos de Protección Personal (EPP). </a:t>
            </a:r>
          </a:p>
          <a:p>
            <a:pPr algn="just"/>
            <a:r>
              <a:rPr lang="es-ES" sz="1800" dirty="0" smtClean="0"/>
              <a:t>Capacitar a los operarios sobre manipulación segura de productos fitosanitarios. </a:t>
            </a:r>
          </a:p>
          <a:p>
            <a:pPr algn="just"/>
            <a:r>
              <a:rPr lang="es-ES" sz="1800" dirty="0" smtClean="0"/>
              <a:t>Supervisar las condiciones de almacenamiento de los productos. </a:t>
            </a:r>
          </a:p>
          <a:p>
            <a:pPr algn="just"/>
            <a:r>
              <a:rPr lang="es-ES" sz="1800" dirty="0" smtClean="0"/>
              <a:t>Elaborar planes de emergencia ante derrames o intoxicaciones. </a:t>
            </a:r>
          </a:p>
          <a:p>
            <a:pPr algn="just"/>
            <a:r>
              <a:rPr lang="es-ES" sz="1800" dirty="0" smtClean="0"/>
              <a:t>Gestionar residuos peligrosos y envases vacíos conforme a la normativa vigente. </a:t>
            </a:r>
          </a:p>
          <a:p>
            <a:pPr algn="just"/>
            <a:r>
              <a:rPr lang="es-ES" sz="1800" dirty="0" smtClean="0"/>
              <a:t>Controlar que se cumplan las medidas de seguridad durante la carga, mezcla y aplicación.</a:t>
            </a:r>
          </a:p>
          <a:p>
            <a:pPr algn="just"/>
            <a:endParaRPr lang="es-E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85818"/>
          </a:xfrm>
        </p:spPr>
        <p:txBody>
          <a:bodyPr>
            <a:normAutofit/>
          </a:bodyPr>
          <a:lstStyle/>
          <a:p>
            <a:r>
              <a:rPr lang="es-ES" sz="1300" b="1" dirty="0" smtClean="0"/>
              <a:t>Planillas </a:t>
            </a:r>
            <a:r>
              <a:rPr lang="es-ES" sz="1300" b="1" dirty="0" smtClean="0"/>
              <a:t>de gestión, control y registro</a:t>
            </a:r>
            <a:r>
              <a:rPr lang="es-ES" sz="1300" dirty="0" smtClean="0"/>
              <a:t>. Algunas son obligatorias por la normativa y otras forman parte de las buenas prácticas de prevención.</a:t>
            </a:r>
            <a:endParaRPr lang="es-ES" sz="1300" dirty="0"/>
          </a:p>
        </p:txBody>
      </p:sp>
      <p:graphicFrame>
        <p:nvGraphicFramePr>
          <p:cNvPr id="4" name="3 Marcador de contenido"/>
          <p:cNvGraphicFramePr>
            <a:graphicFrameLocks noGrp="1"/>
          </p:cNvGraphicFramePr>
          <p:nvPr>
            <p:ph idx="1"/>
          </p:nvPr>
        </p:nvGraphicFramePr>
        <p:xfrm>
          <a:off x="428596" y="857232"/>
          <a:ext cx="8358246" cy="5572163"/>
        </p:xfrm>
        <a:graphic>
          <a:graphicData uri="http://schemas.openxmlformats.org/drawingml/2006/table">
            <a:tbl>
              <a:tblPr firstRow="1" bandRow="1">
                <a:tableStyleId>{5C22544A-7EE6-4342-B048-85BDC9FD1C3A}</a:tableStyleId>
              </a:tblPr>
              <a:tblGrid>
                <a:gridCol w="4179123"/>
                <a:gridCol w="4179123"/>
              </a:tblGrid>
              <a:tr h="396074">
                <a:tc>
                  <a:txBody>
                    <a:bodyPr/>
                    <a:lstStyle/>
                    <a:p>
                      <a:r>
                        <a:rPr lang="es-ES" sz="900" dirty="0"/>
                        <a:t>Planilla</a:t>
                      </a:r>
                    </a:p>
                  </a:txBody>
                  <a:tcPr anchor="ctr"/>
                </a:tc>
                <a:tc>
                  <a:txBody>
                    <a:bodyPr/>
                    <a:lstStyle/>
                    <a:p>
                      <a:r>
                        <a:rPr lang="es-ES" sz="900"/>
                        <a:t>¿Para qué sirve?</a:t>
                      </a:r>
                    </a:p>
                  </a:txBody>
                  <a:tcPr anchor="ctr"/>
                </a:tc>
              </a:tr>
              <a:tr h="537141">
                <a:tc>
                  <a:txBody>
                    <a:bodyPr/>
                    <a:lstStyle/>
                    <a:p>
                      <a:r>
                        <a:rPr lang="es-ES" sz="900" b="1"/>
                        <a:t>Análisis de Riesgos de la Tarea (ART o ATS)</a:t>
                      </a:r>
                      <a:endParaRPr lang="es-ES" sz="900"/>
                    </a:p>
                  </a:txBody>
                  <a:tcPr anchor="ctr"/>
                </a:tc>
                <a:tc>
                  <a:txBody>
                    <a:bodyPr/>
                    <a:lstStyle/>
                    <a:p>
                      <a:r>
                        <a:rPr lang="es-ES" sz="900" dirty="0"/>
                        <a:t>Identifica los peligros antes de realizar la aplicación: exposición química, condiciones climáticas, maquinaria, riesgos eléctricos, etc., y define las medidas preventivas y los EPP. </a:t>
                      </a:r>
                    </a:p>
                  </a:txBody>
                  <a:tcPr anchor="ctr"/>
                </a:tc>
              </a:tr>
              <a:tr h="396074">
                <a:tc>
                  <a:txBody>
                    <a:bodyPr/>
                    <a:lstStyle/>
                    <a:p>
                      <a:r>
                        <a:rPr lang="es-ES" sz="900" b="1"/>
                        <a:t>Permiso de Trabajo</a:t>
                      </a:r>
                      <a:endParaRPr lang="es-ES" sz="900"/>
                    </a:p>
                  </a:txBody>
                  <a:tcPr anchor="ctr"/>
                </a:tc>
                <a:tc>
                  <a:txBody>
                    <a:bodyPr/>
                    <a:lstStyle/>
                    <a:p>
                      <a:r>
                        <a:rPr lang="es-ES" sz="900"/>
                        <a:t>Se utiliza cuando la tarea presenta riesgos especiales o requiere autorización previa.</a:t>
                      </a:r>
                    </a:p>
                  </a:txBody>
                  <a:tcPr anchor="ctr"/>
                </a:tc>
              </a:tr>
              <a:tr h="396074">
                <a:tc>
                  <a:txBody>
                    <a:bodyPr/>
                    <a:lstStyle/>
                    <a:p>
                      <a:r>
                        <a:rPr lang="es-ES" sz="900" b="1"/>
                        <a:t>Check list de pulverizadora</a:t>
                      </a:r>
                      <a:endParaRPr lang="es-ES" sz="900"/>
                    </a:p>
                  </a:txBody>
                  <a:tcPr anchor="ctr"/>
                </a:tc>
                <a:tc>
                  <a:txBody>
                    <a:bodyPr/>
                    <a:lstStyle/>
                    <a:p>
                      <a:r>
                        <a:rPr lang="es-ES" sz="900"/>
                        <a:t>Verifica el estado del equipo: bomba, mangueras, picos, tanque, pérdidas, presión, filtros, señalización y elementos de seguridad.</a:t>
                      </a:r>
                    </a:p>
                  </a:txBody>
                  <a:tcPr anchor="ctr"/>
                </a:tc>
              </a:tr>
              <a:tr h="537141">
                <a:tc>
                  <a:txBody>
                    <a:bodyPr/>
                    <a:lstStyle/>
                    <a:p>
                      <a:r>
                        <a:rPr lang="es-ES" sz="900" b="1"/>
                        <a:t>Inspección de EPP</a:t>
                      </a:r>
                      <a:endParaRPr lang="es-ES" sz="900"/>
                    </a:p>
                  </a:txBody>
                  <a:tcPr anchor="ctr"/>
                </a:tc>
                <a:tc>
                  <a:txBody>
                    <a:bodyPr/>
                    <a:lstStyle/>
                    <a:p>
                      <a:r>
                        <a:rPr lang="es-ES" sz="900" dirty="0"/>
                        <a:t>Controla que el operario disponga y utilice correctamente mameluco, guantes, botas, respirador, antiparras y protector facial. La entrega de EPP debe registrarse mediante el formulario obligatorio establecido por la SRT. </a:t>
                      </a:r>
                    </a:p>
                  </a:txBody>
                  <a:tcPr anchor="ctr"/>
                </a:tc>
              </a:tr>
              <a:tr h="396074">
                <a:tc>
                  <a:txBody>
                    <a:bodyPr/>
                    <a:lstStyle/>
                    <a:p>
                      <a:r>
                        <a:rPr lang="es-ES" sz="900" b="1"/>
                        <a:t>Registro de entrega de EPP</a:t>
                      </a:r>
                      <a:endParaRPr lang="es-ES" sz="900"/>
                    </a:p>
                  </a:txBody>
                  <a:tcPr anchor="ctr"/>
                </a:tc>
                <a:tc>
                  <a:txBody>
                    <a:bodyPr/>
                    <a:lstStyle/>
                    <a:p>
                      <a:r>
                        <a:rPr lang="es-ES" sz="900" dirty="0"/>
                        <a:t>Documento obligatorio firmado por el trabajador donde consta la entrega de ropa de trabajo y elementos de protección personal. </a:t>
                      </a:r>
                    </a:p>
                  </a:txBody>
                  <a:tcPr anchor="ctr"/>
                </a:tc>
              </a:tr>
              <a:tr h="396074">
                <a:tc>
                  <a:txBody>
                    <a:bodyPr/>
                    <a:lstStyle/>
                    <a:p>
                      <a:r>
                        <a:rPr lang="es-ES" sz="900" b="1"/>
                        <a:t>Planilla de capacitación</a:t>
                      </a:r>
                      <a:endParaRPr lang="es-ES" sz="900"/>
                    </a:p>
                  </a:txBody>
                  <a:tcPr anchor="ctr"/>
                </a:tc>
                <a:tc>
                  <a:txBody>
                    <a:bodyPr/>
                    <a:lstStyle/>
                    <a:p>
                      <a:r>
                        <a:rPr lang="es-ES" sz="900" dirty="0"/>
                        <a:t>Registra fecha, tema, asistentes y firma de quienes recibieron capacitación sobre manipulación segura de fitosanitarios.</a:t>
                      </a:r>
                    </a:p>
                  </a:txBody>
                  <a:tcPr anchor="ctr"/>
                </a:tc>
              </a:tr>
              <a:tr h="396074">
                <a:tc>
                  <a:txBody>
                    <a:bodyPr/>
                    <a:lstStyle/>
                    <a:p>
                      <a:r>
                        <a:rPr lang="es-ES" sz="900" b="1"/>
                        <a:t>Inspección del depósito de fitosanitarios</a:t>
                      </a:r>
                      <a:endParaRPr lang="es-ES" sz="900"/>
                    </a:p>
                  </a:txBody>
                  <a:tcPr anchor="ctr"/>
                </a:tc>
                <a:tc>
                  <a:txBody>
                    <a:bodyPr/>
                    <a:lstStyle/>
                    <a:p>
                      <a:r>
                        <a:rPr lang="es-ES" sz="900"/>
                        <a:t>Evalúa ventilación, señalización, estanterías, incompatibilidades químicas, contención de derrames, matafuegos y orden.</a:t>
                      </a:r>
                    </a:p>
                  </a:txBody>
                  <a:tcPr anchor="ctr"/>
                </a:tc>
              </a:tr>
              <a:tr h="537141">
                <a:tc>
                  <a:txBody>
                    <a:bodyPr/>
                    <a:lstStyle/>
                    <a:p>
                      <a:r>
                        <a:rPr lang="es-ES" sz="900" b="1"/>
                        <a:t>Inventario de productos fitosanitarios</a:t>
                      </a:r>
                      <a:endParaRPr lang="es-ES" sz="900"/>
                    </a:p>
                  </a:txBody>
                  <a:tcPr anchor="ctr"/>
                </a:tc>
                <a:tc>
                  <a:txBody>
                    <a:bodyPr/>
                    <a:lstStyle/>
                    <a:p>
                      <a:r>
                        <a:rPr lang="es-ES" sz="900" dirty="0"/>
                        <a:t>Registra nombre comercial, principio activo, cantidad almacenada, fecha de vencimiento y ubicación. La SRT contempla un listado de agroquímicos utilizados y almacenados en los establecimientos agrarios. </a:t>
                      </a:r>
                    </a:p>
                  </a:txBody>
                  <a:tcPr anchor="ctr"/>
                </a:tc>
              </a:tr>
              <a:tr h="396074">
                <a:tc>
                  <a:txBody>
                    <a:bodyPr/>
                    <a:lstStyle/>
                    <a:p>
                      <a:r>
                        <a:rPr lang="pt-BR" sz="900" b="1"/>
                        <a:t>Registro de incidentes o derrames</a:t>
                      </a:r>
                      <a:endParaRPr lang="pt-BR" sz="900"/>
                    </a:p>
                  </a:txBody>
                  <a:tcPr anchor="ctr"/>
                </a:tc>
                <a:tc>
                  <a:txBody>
                    <a:bodyPr/>
                    <a:lstStyle/>
                    <a:p>
                      <a:r>
                        <a:rPr lang="es-ES" sz="900"/>
                        <a:t>Documenta cualquier accidente, intoxicación o derrame ocurrido durante el trabajo.</a:t>
                      </a:r>
                    </a:p>
                  </a:txBody>
                  <a:tcPr anchor="ctr"/>
                </a:tc>
              </a:tr>
              <a:tr h="396074">
                <a:tc>
                  <a:txBody>
                    <a:bodyPr/>
                    <a:lstStyle/>
                    <a:p>
                      <a:r>
                        <a:rPr lang="es-ES" sz="900" b="1"/>
                        <a:t>Investigación de accidentes</a:t>
                      </a:r>
                      <a:endParaRPr lang="es-ES" sz="900"/>
                    </a:p>
                  </a:txBody>
                  <a:tcPr anchor="ctr"/>
                </a:tc>
                <a:tc>
                  <a:txBody>
                    <a:bodyPr/>
                    <a:lstStyle/>
                    <a:p>
                      <a:r>
                        <a:rPr lang="es-ES" sz="900" dirty="0"/>
                        <a:t>Analiza causas inmediatas y básicas para establecer acciones correctivas.</a:t>
                      </a:r>
                    </a:p>
                  </a:txBody>
                  <a:tcPr anchor="ctr"/>
                </a:tc>
              </a:tr>
              <a:tr h="396074">
                <a:tc>
                  <a:txBody>
                    <a:bodyPr/>
                    <a:lstStyle/>
                    <a:p>
                      <a:r>
                        <a:rPr lang="es-ES" sz="900" b="1"/>
                        <a:t>Inspección de extintores y equipos de emergencia</a:t>
                      </a:r>
                      <a:endParaRPr lang="es-ES" sz="900"/>
                    </a:p>
                  </a:txBody>
                  <a:tcPr anchor="ctr"/>
                </a:tc>
                <a:tc>
                  <a:txBody>
                    <a:bodyPr/>
                    <a:lstStyle/>
                    <a:p>
                      <a:r>
                        <a:rPr lang="es-ES" sz="900" dirty="0"/>
                        <a:t>Controla el estado de los equipos contra incendio y otros elementos de emergencia</a:t>
                      </a:r>
                      <a:r>
                        <a:rPr lang="es-ES" sz="900" dirty="0" smtClean="0"/>
                        <a:t>.</a:t>
                      </a:r>
                      <a:endParaRPr lang="es-ES" sz="900" dirty="0"/>
                    </a:p>
                  </a:txBody>
                  <a:tcPr anchor="ctr"/>
                </a:tc>
              </a:tr>
              <a:tr h="396074">
                <a:tc>
                  <a:txBody>
                    <a:bodyPr/>
                    <a:lstStyle/>
                    <a:p>
                      <a:r>
                        <a:rPr lang="es-ES" sz="900" b="1"/>
                        <a:t>Evaluación de riesgos</a:t>
                      </a:r>
                      <a:endParaRPr lang="es-ES" sz="900"/>
                    </a:p>
                  </a:txBody>
                  <a:tcPr anchor="ctr"/>
                </a:tc>
                <a:tc>
                  <a:txBody>
                    <a:bodyPr/>
                    <a:lstStyle/>
                    <a:p>
                      <a:r>
                        <a:rPr lang="es-ES" sz="900" dirty="0"/>
                        <a:t>Matriz donde se identifican peligros, se evalúa el nivel de riesgo y se proponen medidas preventivas y correctivas. </a:t>
                      </a:r>
                    </a:p>
                  </a:txBody>
                  <a:tcPr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28" y="0"/>
            <a:ext cx="7498080" cy="1143000"/>
          </a:xfrm>
        </p:spPr>
        <p:txBody>
          <a:bodyPr/>
          <a:lstStyle/>
          <a:p>
            <a:pPr algn="ctr"/>
            <a:r>
              <a:rPr lang="es-AR" dirty="0" smtClean="0"/>
              <a:t>¿QUÉ ES EL RENATRE?</a:t>
            </a:r>
            <a:endParaRPr lang="es-ES" dirty="0"/>
          </a:p>
        </p:txBody>
      </p:sp>
      <p:sp>
        <p:nvSpPr>
          <p:cNvPr id="3" name="2 Marcador de contenido"/>
          <p:cNvSpPr>
            <a:spLocks noGrp="1"/>
          </p:cNvSpPr>
          <p:nvPr>
            <p:ph idx="1"/>
          </p:nvPr>
        </p:nvSpPr>
        <p:spPr>
          <a:xfrm>
            <a:off x="285720" y="1214422"/>
            <a:ext cx="8647968" cy="5286412"/>
          </a:xfrm>
        </p:spPr>
        <p:txBody>
          <a:bodyPr>
            <a:normAutofit fontScale="62500" lnSpcReduction="20000"/>
          </a:bodyPr>
          <a:lstStyle/>
          <a:p>
            <a:pPr algn="just"/>
            <a:r>
              <a:rPr lang="es-ES" dirty="0" smtClean="0"/>
              <a:t>El </a:t>
            </a:r>
            <a:r>
              <a:rPr lang="es-ES" b="1" dirty="0" smtClean="0"/>
              <a:t>RENATRE</a:t>
            </a:r>
            <a:r>
              <a:rPr lang="es-ES" dirty="0" smtClean="0"/>
              <a:t> (Registro Nacional de Trabajadores Rurales y Empleadores) es un ente autárquico de derecho público no estatal de Argentina que administra el sistema de seguridad social y el régimen de empleo para el sector agropecuario. </a:t>
            </a:r>
          </a:p>
          <a:p>
            <a:pPr algn="just">
              <a:buNone/>
            </a:pPr>
            <a:endParaRPr lang="es-ES" dirty="0" smtClean="0"/>
          </a:p>
          <a:p>
            <a:pPr algn="just">
              <a:buNone/>
            </a:pPr>
            <a:r>
              <a:rPr lang="es-ES" b="1" dirty="0" smtClean="0"/>
              <a:t>¿Qué establece y cuáles son sus funciones principales?</a:t>
            </a:r>
          </a:p>
          <a:p>
            <a:pPr algn="just">
              <a:buNone/>
            </a:pPr>
            <a:endParaRPr lang="es-ES" b="1" dirty="0" smtClean="0"/>
          </a:p>
          <a:p>
            <a:pPr algn="just"/>
            <a:r>
              <a:rPr lang="es-ES" b="1" dirty="0" smtClean="0"/>
              <a:t>Registración obligatoria:</a:t>
            </a:r>
            <a:r>
              <a:rPr lang="es-ES" dirty="0" smtClean="0"/>
              <a:t> Establece la obligatoriedad de inscribir a todos los empleadores y trabajadores que se desempeñen en tareas agrarias. </a:t>
            </a:r>
          </a:p>
          <a:p>
            <a:pPr algn="just"/>
            <a:r>
              <a:rPr lang="es-ES" b="1" dirty="0" smtClean="0"/>
              <a:t>Libreta de Trabajo Rural:</a:t>
            </a:r>
            <a:r>
              <a:rPr lang="es-ES" dirty="0" smtClean="0"/>
              <a:t> Otorga este documento personal e intransferible que acredita la relación laboral y el historial de aportes del trabajador. </a:t>
            </a:r>
          </a:p>
          <a:p>
            <a:pPr algn="just"/>
            <a:r>
              <a:rPr lang="es-ES" b="1" dirty="0" smtClean="0"/>
              <a:t>Prestación por Desempleo:</a:t>
            </a:r>
            <a:r>
              <a:rPr lang="es-ES" dirty="0" smtClean="0"/>
              <a:t> Administra un seguro económico para los trabajadores rurales que pierden su empleo, el cual incluye cobertura de salud y asignaciones familiares durante el periodo de cobro.</a:t>
            </a:r>
          </a:p>
          <a:p>
            <a:pPr algn="just"/>
            <a:r>
              <a:rPr lang="es-ES" b="1" dirty="0" smtClean="0"/>
              <a:t>Fiscalización:</a:t>
            </a:r>
            <a:r>
              <a:rPr lang="es-ES" dirty="0" smtClean="0"/>
              <a:t> Controla el cumplimiento de las normativas laborales vigentes y combate el trabajo no registrado, la explotación laboral y el trabajo infantil. </a:t>
            </a:r>
          </a:p>
          <a:p>
            <a:pPr algn="just"/>
            <a:r>
              <a:rPr lang="es-ES" b="1" dirty="0" smtClean="0"/>
              <a:t>Capacitación y beneficios:</a:t>
            </a:r>
            <a:r>
              <a:rPr lang="es-ES" dirty="0" smtClean="0"/>
              <a:t> Promueve programas de formación profesional, certificación laboral y servicios de sepelio para sus afiliados.</a:t>
            </a:r>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USO DE AGROQUÍMICOS</a:t>
            </a:r>
            <a:endParaRPr lang="es-ES" dirty="0"/>
          </a:p>
        </p:txBody>
      </p:sp>
      <p:sp>
        <p:nvSpPr>
          <p:cNvPr id="3" name="2 Marcador de contenido"/>
          <p:cNvSpPr>
            <a:spLocks noGrp="1"/>
          </p:cNvSpPr>
          <p:nvPr>
            <p:ph idx="1"/>
          </p:nvPr>
        </p:nvSpPr>
        <p:spPr>
          <a:xfrm>
            <a:off x="428596" y="1447800"/>
            <a:ext cx="8505092" cy="4800600"/>
          </a:xfrm>
        </p:spPr>
        <p:txBody>
          <a:bodyPr/>
          <a:lstStyle/>
          <a:p>
            <a:pPr>
              <a:buNone/>
            </a:pPr>
            <a:r>
              <a:rPr lang="es-AR" dirty="0" smtClean="0"/>
              <a:t>DEBEMOS TENER EN CUENTA TRES FACTORES: </a:t>
            </a:r>
          </a:p>
          <a:p>
            <a:pPr marL="596646" indent="-514350">
              <a:buAutoNum type="arabicParenR"/>
            </a:pPr>
            <a:r>
              <a:rPr lang="es-AR" dirty="0" smtClean="0"/>
              <a:t>CUIDADO DEL MEDIO AMBIENTE.</a:t>
            </a:r>
          </a:p>
          <a:p>
            <a:pPr marL="596646" indent="-514350">
              <a:buAutoNum type="arabicParenR"/>
            </a:pPr>
            <a:r>
              <a:rPr lang="es-AR" dirty="0" smtClean="0"/>
              <a:t>CUIDADO DE LA SALUD DEL OPERADOR.</a:t>
            </a:r>
          </a:p>
          <a:p>
            <a:pPr marL="596646" indent="-514350">
              <a:buAutoNum type="arabicParenR"/>
            </a:pPr>
            <a:r>
              <a:rPr lang="es-AR" dirty="0" smtClean="0"/>
              <a:t>CUIDADO DE LA INOCUIDAD DE LOS ALIMENTOS. </a:t>
            </a:r>
          </a:p>
          <a:p>
            <a:pPr>
              <a:buNone/>
            </a:pPr>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8933688" cy="725470"/>
          </a:xfrm>
        </p:spPr>
        <p:txBody>
          <a:bodyPr>
            <a:normAutofit/>
          </a:bodyPr>
          <a:lstStyle/>
          <a:p>
            <a:pPr algn="just"/>
            <a:r>
              <a:rPr lang="es-AR" sz="3200" dirty="0" smtClean="0"/>
              <a:t>CUIDADO DE LA SALUD DEL OPERADOR</a:t>
            </a:r>
            <a:endParaRPr lang="es-ES" sz="3200" dirty="0"/>
          </a:p>
        </p:txBody>
      </p:sp>
      <p:sp>
        <p:nvSpPr>
          <p:cNvPr id="3" name="2 Marcador de contenido"/>
          <p:cNvSpPr>
            <a:spLocks noGrp="1"/>
          </p:cNvSpPr>
          <p:nvPr>
            <p:ph idx="1"/>
          </p:nvPr>
        </p:nvSpPr>
        <p:spPr>
          <a:xfrm>
            <a:off x="0" y="1000108"/>
            <a:ext cx="8933688" cy="4800600"/>
          </a:xfrm>
        </p:spPr>
        <p:txBody>
          <a:bodyPr/>
          <a:lstStyle/>
          <a:p>
            <a:r>
              <a:rPr lang="es-AR" sz="2400" dirty="0" smtClean="0"/>
              <a:t>1) Equipo de aplicación y elementos de protección colectiva (EPC).</a:t>
            </a:r>
          </a:p>
          <a:p>
            <a:r>
              <a:rPr lang="es-AR" sz="2400" dirty="0" smtClean="0"/>
              <a:t>2) Elementos de protección personal (EPP).</a:t>
            </a:r>
          </a:p>
          <a:p>
            <a:endParaRPr lang="es-ES" dirty="0"/>
          </a:p>
        </p:txBody>
      </p:sp>
      <p:pic>
        <p:nvPicPr>
          <p:cNvPr id="4" name="3 Imagen" descr="stock-photo-farmer-spraying-vegetable-in-the-garden-with-herbicides-pesticides-or-insecticides-2758815929.jpg"/>
          <p:cNvPicPr>
            <a:picLocks noChangeAspect="1"/>
          </p:cNvPicPr>
          <p:nvPr/>
        </p:nvPicPr>
        <p:blipFill>
          <a:blip r:embed="rId2"/>
          <a:stretch>
            <a:fillRect/>
          </a:stretch>
        </p:blipFill>
        <p:spPr>
          <a:xfrm>
            <a:off x="214282" y="2005002"/>
            <a:ext cx="4438815" cy="4629510"/>
          </a:xfrm>
          <a:prstGeom prst="rect">
            <a:avLst/>
          </a:prstGeom>
        </p:spPr>
      </p:pic>
      <p:pic>
        <p:nvPicPr>
          <p:cNvPr id="5" name="4 Imagen" descr="stock-photo-a-red-tractor-pulls-an-orange-mounted-sprayer-across-a-green-field-dispersing-fine-mist-while-2776671109.jpg"/>
          <p:cNvPicPr>
            <a:picLocks noChangeAspect="1"/>
          </p:cNvPicPr>
          <p:nvPr/>
        </p:nvPicPr>
        <p:blipFill>
          <a:blip r:embed="rId3" cstate="print"/>
          <a:stretch>
            <a:fillRect/>
          </a:stretch>
        </p:blipFill>
        <p:spPr>
          <a:xfrm>
            <a:off x="4379306" y="3143248"/>
            <a:ext cx="4764694" cy="35004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357166"/>
            <a:ext cx="8719406" cy="5891234"/>
          </a:xfrm>
        </p:spPr>
        <p:txBody>
          <a:bodyPr>
            <a:normAutofit/>
          </a:bodyPr>
          <a:lstStyle/>
          <a:p>
            <a:pPr algn="just">
              <a:buNone/>
            </a:pPr>
            <a:r>
              <a:rPr lang="es-AR" dirty="0" smtClean="0"/>
              <a:t>Decreto 617/ 97: Reglamento de Higiene y Seguridad para la Actividad Agraria. </a:t>
            </a:r>
          </a:p>
          <a:p>
            <a:pPr algn="just"/>
            <a:r>
              <a:rPr lang="es-AR" sz="2600" dirty="0" err="1" smtClean="0"/>
              <a:t>Cap</a:t>
            </a:r>
            <a:r>
              <a:rPr lang="es-AR" sz="2600" dirty="0" smtClean="0"/>
              <a:t> I: Obligaciones del Empleador,  EPP </a:t>
            </a:r>
            <a:r>
              <a:rPr lang="es-AR" sz="2600" dirty="0" smtClean="0"/>
              <a:t> Y </a:t>
            </a:r>
            <a:r>
              <a:rPr lang="es-AR" sz="2600" dirty="0" smtClean="0"/>
              <a:t>capacitaciones.</a:t>
            </a:r>
          </a:p>
          <a:p>
            <a:pPr algn="just"/>
            <a:r>
              <a:rPr lang="es-AR" sz="2600" dirty="0" err="1" smtClean="0"/>
              <a:t>Cap</a:t>
            </a:r>
            <a:r>
              <a:rPr lang="es-AR" sz="2600" dirty="0" smtClean="0"/>
              <a:t> XI: Capacitación y protección de los trabajadores.</a:t>
            </a:r>
          </a:p>
          <a:p>
            <a:pPr algn="just">
              <a:buNone/>
            </a:pPr>
            <a:r>
              <a:rPr lang="es-AR" dirty="0" smtClean="0"/>
              <a:t>SENASA 5/2018 </a:t>
            </a:r>
          </a:p>
          <a:p>
            <a:pPr algn="just">
              <a:buNone/>
            </a:pPr>
            <a:r>
              <a:rPr lang="es-AR" sz="2400" dirty="0" smtClean="0"/>
              <a:t>Incorpora al Código Alimentario Argentino (CAA), art 154 bis:</a:t>
            </a:r>
          </a:p>
          <a:p>
            <a:pPr algn="just">
              <a:buNone/>
            </a:pPr>
            <a:r>
              <a:rPr lang="es-AR" sz="2400" dirty="0" smtClean="0"/>
              <a:t>“toda persona física o jurídica responsable de la producción de frutas y hortalizas deberá cumplir con las BPA, cuando realicen una o mas de las actividades siguientes:  producción primaria, almacenamiento y comercialización.”</a:t>
            </a:r>
          </a:p>
          <a:p>
            <a:pPr algn="just">
              <a:buNone/>
            </a:pPr>
            <a:r>
              <a:rPr lang="es-AR" sz="2400" dirty="0" smtClean="0"/>
              <a:t>Habla de los EPP,  almacenamiento de fitosanitarios, envases vacios, animales, puntos sobre BPA. </a:t>
            </a:r>
            <a:endParaRPr lang="es-E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719406" cy="1143000"/>
          </a:xfrm>
        </p:spPr>
        <p:txBody>
          <a:bodyPr>
            <a:normAutofit fontScale="90000"/>
          </a:bodyPr>
          <a:lstStyle/>
          <a:p>
            <a:r>
              <a:rPr lang="es-AR" dirty="0" smtClean="0"/>
              <a:t>Global GAP. </a:t>
            </a:r>
            <a:r>
              <a:rPr lang="es-AR" dirty="0" err="1" smtClean="0"/>
              <a:t>Cap</a:t>
            </a:r>
            <a:r>
              <a:rPr lang="es-AR" dirty="0" smtClean="0"/>
              <a:t> IV (salud, seguridad, bienestar del trabajador) </a:t>
            </a:r>
            <a:endParaRPr lang="es-ES" dirty="0"/>
          </a:p>
        </p:txBody>
      </p:sp>
      <p:sp>
        <p:nvSpPr>
          <p:cNvPr id="3" name="2 Marcador de contenido"/>
          <p:cNvSpPr>
            <a:spLocks noGrp="1"/>
          </p:cNvSpPr>
          <p:nvPr>
            <p:ph idx="1"/>
          </p:nvPr>
        </p:nvSpPr>
        <p:spPr>
          <a:xfrm>
            <a:off x="214282" y="1447800"/>
            <a:ext cx="8719406" cy="4800600"/>
          </a:xfrm>
        </p:spPr>
        <p:txBody>
          <a:bodyPr/>
          <a:lstStyle/>
          <a:p>
            <a:pPr algn="just"/>
            <a:r>
              <a:rPr lang="es-AR" dirty="0" smtClean="0"/>
              <a:t>Es una norma que abarca todo el proceso de producción del producto y todas las actividades agropecuarias subsiguientes, hasta el momento en que el producto es retirado de la explotación. </a:t>
            </a:r>
          </a:p>
          <a:p>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719406" cy="1143000"/>
          </a:xfrm>
        </p:spPr>
        <p:txBody>
          <a:bodyPr>
            <a:normAutofit fontScale="90000"/>
          </a:bodyPr>
          <a:lstStyle/>
          <a:p>
            <a:r>
              <a:rPr lang="es-AR" dirty="0" smtClean="0"/>
              <a:t>PREVENCIÓN: Capacitación del trabajador expuesto.  </a:t>
            </a:r>
            <a:endParaRPr lang="es-ES" dirty="0"/>
          </a:p>
        </p:txBody>
      </p:sp>
      <p:pic>
        <p:nvPicPr>
          <p:cNvPr id="4" name="3 Marcador de contenido" descr="stock-vector-agricultural-farmer-use-personal-protection-equipment-for-insecticide-spray-2633261569.jpg"/>
          <p:cNvPicPr>
            <a:picLocks noGrp="1" noChangeAspect="1"/>
          </p:cNvPicPr>
          <p:nvPr>
            <p:ph idx="1"/>
          </p:nvPr>
        </p:nvPicPr>
        <p:blipFill>
          <a:blip r:embed="rId2"/>
          <a:stretch>
            <a:fillRect/>
          </a:stretch>
        </p:blipFill>
        <p:spPr>
          <a:xfrm>
            <a:off x="571472" y="1447800"/>
            <a:ext cx="8286808" cy="48006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647968" cy="1143000"/>
          </a:xfrm>
        </p:spPr>
        <p:txBody>
          <a:bodyPr/>
          <a:lstStyle/>
          <a:p>
            <a:r>
              <a:rPr lang="es-AR" dirty="0" smtClean="0"/>
              <a:t>EPP</a:t>
            </a:r>
            <a:endParaRPr lang="es-ES" dirty="0"/>
          </a:p>
        </p:txBody>
      </p:sp>
      <p:pic>
        <p:nvPicPr>
          <p:cNvPr id="1026" name="Picture 2"/>
          <p:cNvPicPr>
            <a:picLocks noGrp="1" noChangeAspect="1" noChangeArrowheads="1"/>
          </p:cNvPicPr>
          <p:nvPr>
            <p:ph idx="1"/>
          </p:nvPr>
        </p:nvPicPr>
        <p:blipFill>
          <a:blip r:embed="rId2"/>
          <a:srcRect/>
          <a:stretch>
            <a:fillRect/>
          </a:stretch>
        </p:blipFill>
        <p:spPr bwMode="auto">
          <a:xfrm>
            <a:off x="428596" y="1071546"/>
            <a:ext cx="8286808"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719406" cy="1143000"/>
          </a:xfrm>
        </p:spPr>
        <p:txBody>
          <a:bodyPr/>
          <a:lstStyle/>
          <a:p>
            <a:r>
              <a:rPr lang="es-AR" dirty="0" smtClean="0"/>
              <a:t>Etiqueta del envase (Marbete)</a:t>
            </a:r>
            <a:endParaRPr lang="es-ES" dirty="0"/>
          </a:p>
        </p:txBody>
      </p:sp>
      <p:pic>
        <p:nvPicPr>
          <p:cNvPr id="2050" name="Picture 2"/>
          <p:cNvPicPr>
            <a:picLocks noGrp="1" noChangeAspect="1" noChangeArrowheads="1"/>
          </p:cNvPicPr>
          <p:nvPr>
            <p:ph idx="1"/>
          </p:nvPr>
        </p:nvPicPr>
        <p:blipFill>
          <a:blip r:embed="rId2"/>
          <a:srcRect/>
          <a:stretch>
            <a:fillRect/>
          </a:stretch>
        </p:blipFill>
        <p:spPr bwMode="auto">
          <a:xfrm>
            <a:off x="357158" y="1643050"/>
            <a:ext cx="8577292"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32560" y="359898"/>
            <a:ext cx="7406640" cy="783086"/>
          </a:xfrm>
        </p:spPr>
        <p:txBody>
          <a:bodyPr/>
          <a:lstStyle/>
          <a:p>
            <a:r>
              <a:rPr lang="es-AR" dirty="0" smtClean="0"/>
              <a:t>Toxicología de Agroquímicos</a:t>
            </a:r>
            <a:endParaRPr lang="es-ES" dirty="0"/>
          </a:p>
        </p:txBody>
      </p:sp>
      <p:sp>
        <p:nvSpPr>
          <p:cNvPr id="3" name="2 Subtítulo"/>
          <p:cNvSpPr>
            <a:spLocks noGrp="1"/>
          </p:cNvSpPr>
          <p:nvPr>
            <p:ph type="subTitle" idx="1"/>
          </p:nvPr>
        </p:nvSpPr>
        <p:spPr>
          <a:xfrm>
            <a:off x="571472" y="1285860"/>
            <a:ext cx="8267728" cy="4929222"/>
          </a:xfrm>
        </p:spPr>
        <p:txBody>
          <a:bodyPr>
            <a:normAutofit fontScale="92500" lnSpcReduction="20000"/>
          </a:bodyPr>
          <a:lstStyle/>
          <a:p>
            <a:pPr algn="just"/>
            <a:r>
              <a:rPr lang="es-ES" b="1" u="sng" dirty="0" smtClean="0"/>
              <a:t>Principios básicos de la clasificación.</a:t>
            </a:r>
          </a:p>
          <a:p>
            <a:pPr algn="just"/>
            <a:endParaRPr lang="es-ES" b="1" u="sng" dirty="0" smtClean="0"/>
          </a:p>
          <a:p>
            <a:pPr algn="just"/>
            <a:r>
              <a:rPr lang="es-ES" dirty="0" smtClean="0"/>
              <a:t>En la clasificación se establece una diferencia entre las formas más peligrosas y las menos peligrosas de cada plaguicida, basándose en la toxicidad del producto técnico y de sus preparaciones. El menor riesgo que presentan los productos sólidos en comparación con los líquidos se tiene especialmente en cuenta.</a:t>
            </a:r>
          </a:p>
          <a:p>
            <a:pPr algn="just"/>
            <a:r>
              <a:rPr lang="es-ES" dirty="0" smtClean="0"/>
              <a:t>La clasificación se basa principalmente en la toxicidad aguda por vía oral y dérmica para la rata, ya que esas determinaciones son de uso corriente en toxicología.</a:t>
            </a:r>
          </a:p>
          <a:p>
            <a:pPr algn="just"/>
            <a:r>
              <a:rPr lang="es-ES" dirty="0" smtClean="0"/>
              <a:t>Cuando la dosis letal mediana (DL50) dérmica de un compuesto es tal que lo sitúa en una clase más restrictiva que la DL50 oral, el compuesto se incluirá siempre en la clase más restrictiva.</a:t>
            </a:r>
          </a:p>
          <a:p>
            <a:pPr algn="just"/>
            <a:endParaRPr lang="es-ES" dirty="0" smtClean="0"/>
          </a:p>
          <a:p>
            <a:pPr algn="just"/>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74638"/>
            <a:ext cx="8576530" cy="796908"/>
          </a:xfrm>
        </p:spPr>
        <p:txBody>
          <a:bodyPr/>
          <a:lstStyle/>
          <a:p>
            <a:r>
              <a:rPr lang="es-AR" dirty="0" smtClean="0"/>
              <a:t>Almacenamiento</a:t>
            </a:r>
            <a:endParaRPr lang="es-ES" dirty="0"/>
          </a:p>
        </p:txBody>
      </p:sp>
      <p:pic>
        <p:nvPicPr>
          <p:cNvPr id="3074" name="Picture 2"/>
          <p:cNvPicPr>
            <a:picLocks noGrp="1" noChangeAspect="1" noChangeArrowheads="1"/>
          </p:cNvPicPr>
          <p:nvPr>
            <p:ph idx="1"/>
          </p:nvPr>
        </p:nvPicPr>
        <p:blipFill>
          <a:blip r:embed="rId2"/>
          <a:srcRect/>
          <a:stretch>
            <a:fillRect/>
          </a:stretch>
        </p:blipFill>
        <p:spPr bwMode="auto">
          <a:xfrm>
            <a:off x="428596" y="1142984"/>
            <a:ext cx="8505854"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74638"/>
            <a:ext cx="8647968" cy="725470"/>
          </a:xfrm>
        </p:spPr>
        <p:txBody>
          <a:bodyPr>
            <a:normAutofit fontScale="90000"/>
          </a:bodyPr>
          <a:lstStyle/>
          <a:p>
            <a:r>
              <a:rPr lang="es-AR" dirty="0" smtClean="0"/>
              <a:t>Transporte</a:t>
            </a:r>
            <a:endParaRPr lang="es-ES" dirty="0"/>
          </a:p>
        </p:txBody>
      </p:sp>
      <p:pic>
        <p:nvPicPr>
          <p:cNvPr id="4098" name="Picture 2"/>
          <p:cNvPicPr>
            <a:picLocks noGrp="1" noChangeAspect="1" noChangeArrowheads="1"/>
          </p:cNvPicPr>
          <p:nvPr>
            <p:ph idx="1"/>
          </p:nvPr>
        </p:nvPicPr>
        <p:blipFill>
          <a:blip r:embed="rId2"/>
          <a:srcRect/>
          <a:stretch>
            <a:fillRect/>
          </a:stretch>
        </p:blipFill>
        <p:spPr bwMode="auto">
          <a:xfrm>
            <a:off x="285720" y="1214422"/>
            <a:ext cx="8518555"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274638"/>
            <a:ext cx="8790844" cy="1143000"/>
          </a:xfrm>
        </p:spPr>
        <p:txBody>
          <a:bodyPr/>
          <a:lstStyle/>
          <a:p>
            <a:r>
              <a:rPr lang="es-AR" dirty="0" smtClean="0"/>
              <a:t>Situaciones de riesgos: Derrames</a:t>
            </a:r>
            <a:endParaRPr lang="es-ES" dirty="0"/>
          </a:p>
        </p:txBody>
      </p:sp>
      <p:pic>
        <p:nvPicPr>
          <p:cNvPr id="5122" name="Picture 2"/>
          <p:cNvPicPr>
            <a:picLocks noGrp="1" noChangeAspect="1" noChangeArrowheads="1"/>
          </p:cNvPicPr>
          <p:nvPr>
            <p:ph idx="1"/>
          </p:nvPr>
        </p:nvPicPr>
        <p:blipFill>
          <a:blip r:embed="rId2"/>
          <a:srcRect/>
          <a:stretch>
            <a:fillRect/>
          </a:stretch>
        </p:blipFill>
        <p:spPr bwMode="auto">
          <a:xfrm>
            <a:off x="214282" y="1285860"/>
            <a:ext cx="8713921"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74638"/>
            <a:ext cx="8647968" cy="725470"/>
          </a:xfrm>
        </p:spPr>
        <p:txBody>
          <a:bodyPr>
            <a:normAutofit fontScale="90000"/>
          </a:bodyPr>
          <a:lstStyle/>
          <a:p>
            <a:r>
              <a:rPr lang="es-AR" dirty="0" smtClean="0"/>
              <a:t>Situaciones de riesgos: Incendios</a:t>
            </a:r>
            <a:endParaRPr lang="es-ES" dirty="0"/>
          </a:p>
        </p:txBody>
      </p:sp>
      <p:pic>
        <p:nvPicPr>
          <p:cNvPr id="6146" name="Picture 2"/>
          <p:cNvPicPr>
            <a:picLocks noGrp="1" noChangeAspect="1" noChangeArrowheads="1"/>
          </p:cNvPicPr>
          <p:nvPr>
            <p:ph idx="1"/>
          </p:nvPr>
        </p:nvPicPr>
        <p:blipFill>
          <a:blip r:embed="rId2"/>
          <a:srcRect/>
          <a:stretch>
            <a:fillRect/>
          </a:stretch>
        </p:blipFill>
        <p:spPr bwMode="auto">
          <a:xfrm>
            <a:off x="2071670" y="1447800"/>
            <a:ext cx="5357850" cy="51244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647968" cy="796908"/>
          </a:xfrm>
        </p:spPr>
        <p:txBody>
          <a:bodyPr>
            <a:normAutofit/>
          </a:bodyPr>
          <a:lstStyle/>
          <a:p>
            <a:r>
              <a:rPr lang="es-AR" dirty="0" smtClean="0"/>
              <a:t>Situaciones de riesgos: Intoxicaciones</a:t>
            </a:r>
            <a:endParaRPr lang="es-ES" dirty="0"/>
          </a:p>
        </p:txBody>
      </p:sp>
      <p:pic>
        <p:nvPicPr>
          <p:cNvPr id="7170" name="Picture 2"/>
          <p:cNvPicPr>
            <a:picLocks noGrp="1" noChangeAspect="1" noChangeArrowheads="1"/>
          </p:cNvPicPr>
          <p:nvPr>
            <p:ph idx="1"/>
          </p:nvPr>
        </p:nvPicPr>
        <p:blipFill>
          <a:blip r:embed="rId2"/>
          <a:srcRect/>
          <a:stretch>
            <a:fillRect/>
          </a:stretch>
        </p:blipFill>
        <p:spPr bwMode="auto">
          <a:xfrm>
            <a:off x="2000232" y="785794"/>
            <a:ext cx="5500726"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8647968" cy="654032"/>
          </a:xfrm>
        </p:spPr>
        <p:txBody>
          <a:bodyPr>
            <a:normAutofit fontScale="90000"/>
          </a:bodyPr>
          <a:lstStyle/>
          <a:p>
            <a:r>
              <a:rPr lang="es-AR" dirty="0" smtClean="0"/>
              <a:t>Situaciones de riesgos: Riesgo químico</a:t>
            </a:r>
            <a:endParaRPr lang="es-ES" dirty="0"/>
          </a:p>
        </p:txBody>
      </p:sp>
      <p:pic>
        <p:nvPicPr>
          <p:cNvPr id="8194" name="Picture 2"/>
          <p:cNvPicPr>
            <a:picLocks noGrp="1" noChangeAspect="1" noChangeArrowheads="1"/>
          </p:cNvPicPr>
          <p:nvPr>
            <p:ph idx="1"/>
          </p:nvPr>
        </p:nvPicPr>
        <p:blipFill>
          <a:blip r:embed="rId2"/>
          <a:srcRect/>
          <a:stretch>
            <a:fillRect/>
          </a:stretch>
        </p:blipFill>
        <p:spPr bwMode="auto">
          <a:xfrm>
            <a:off x="1928794" y="928670"/>
            <a:ext cx="6215106" cy="5643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582594"/>
          </a:xfrm>
        </p:spPr>
        <p:txBody>
          <a:bodyPr>
            <a:normAutofit fontScale="90000"/>
          </a:bodyPr>
          <a:lstStyle/>
          <a:p>
            <a:r>
              <a:rPr lang="es-AR" dirty="0" smtClean="0"/>
              <a:t>APLICACIÓN DE PRODUCTOS</a:t>
            </a:r>
            <a:endParaRPr lang="es-ES" dirty="0"/>
          </a:p>
        </p:txBody>
      </p:sp>
      <p:pic>
        <p:nvPicPr>
          <p:cNvPr id="9218" name="Picture 2"/>
          <p:cNvPicPr>
            <a:picLocks noGrp="1" noChangeAspect="1" noChangeArrowheads="1"/>
          </p:cNvPicPr>
          <p:nvPr>
            <p:ph idx="1"/>
          </p:nvPr>
        </p:nvPicPr>
        <p:blipFill>
          <a:blip r:embed="rId2"/>
          <a:srcRect/>
          <a:stretch>
            <a:fillRect/>
          </a:stretch>
        </p:blipFill>
        <p:spPr bwMode="auto">
          <a:xfrm>
            <a:off x="1500166" y="928670"/>
            <a:ext cx="6572296" cy="5500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719406" cy="725470"/>
          </a:xfrm>
        </p:spPr>
        <p:txBody>
          <a:bodyPr>
            <a:normAutofit fontScale="90000"/>
          </a:bodyPr>
          <a:lstStyle/>
          <a:p>
            <a:r>
              <a:rPr lang="es-AR" dirty="0" smtClean="0"/>
              <a:t>Preparación del producto</a:t>
            </a:r>
            <a:endParaRPr lang="es-ES" dirty="0"/>
          </a:p>
        </p:txBody>
      </p:sp>
      <p:pic>
        <p:nvPicPr>
          <p:cNvPr id="10242" name="Picture 2"/>
          <p:cNvPicPr>
            <a:picLocks noGrp="1" noChangeAspect="1" noChangeArrowheads="1"/>
          </p:cNvPicPr>
          <p:nvPr>
            <p:ph idx="1"/>
          </p:nvPr>
        </p:nvPicPr>
        <p:blipFill>
          <a:blip r:embed="rId2"/>
          <a:srcRect/>
          <a:stretch>
            <a:fillRect/>
          </a:stretch>
        </p:blipFill>
        <p:spPr bwMode="auto">
          <a:xfrm>
            <a:off x="285720" y="1071546"/>
            <a:ext cx="5715040" cy="5429288"/>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6215074" y="1142984"/>
            <a:ext cx="2286016" cy="27432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719406" cy="725470"/>
          </a:xfrm>
        </p:spPr>
        <p:txBody>
          <a:bodyPr>
            <a:normAutofit fontScale="90000"/>
          </a:bodyPr>
          <a:lstStyle/>
          <a:p>
            <a:r>
              <a:rPr lang="es-AR" dirty="0" smtClean="0"/>
              <a:t>Triple lavado</a:t>
            </a:r>
            <a:endParaRPr lang="es-ES" dirty="0"/>
          </a:p>
        </p:txBody>
      </p:sp>
      <p:pic>
        <p:nvPicPr>
          <p:cNvPr id="11266" name="Picture 2"/>
          <p:cNvPicPr>
            <a:picLocks noGrp="1" noChangeAspect="1" noChangeArrowheads="1"/>
          </p:cNvPicPr>
          <p:nvPr>
            <p:ph idx="1"/>
          </p:nvPr>
        </p:nvPicPr>
        <p:blipFill>
          <a:blip r:embed="rId2"/>
          <a:srcRect/>
          <a:stretch>
            <a:fillRect/>
          </a:stretch>
        </p:blipFill>
        <p:spPr bwMode="auto">
          <a:xfrm>
            <a:off x="0" y="1214422"/>
            <a:ext cx="2286016" cy="250033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2143108" y="1285860"/>
            <a:ext cx="4933972" cy="500066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7072330" y="1500174"/>
            <a:ext cx="1847850"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74638"/>
            <a:ext cx="8576530" cy="1143000"/>
          </a:xfrm>
        </p:spPr>
        <p:txBody>
          <a:bodyPr>
            <a:noAutofit/>
          </a:bodyPr>
          <a:lstStyle/>
          <a:p>
            <a:pPr algn="just"/>
            <a:r>
              <a:rPr lang="es-ES" sz="2800" b="1" dirty="0" smtClean="0"/>
              <a:t>CLASIFICACION TOXICOLOGICA SEGUN RIESGOS Y VALORES DE DL 50 AGUDA DE PRODUCTOS FORMULADOS (artículo 8º)</a:t>
            </a:r>
            <a:endParaRPr lang="es-ES" sz="2800" dirty="0"/>
          </a:p>
        </p:txBody>
      </p:sp>
      <p:graphicFrame>
        <p:nvGraphicFramePr>
          <p:cNvPr id="4" name="3 Marcador de contenido"/>
          <p:cNvGraphicFramePr>
            <a:graphicFrameLocks noGrp="1"/>
          </p:cNvGraphicFramePr>
          <p:nvPr>
            <p:ph idx="1"/>
          </p:nvPr>
        </p:nvGraphicFramePr>
        <p:xfrm>
          <a:off x="1142976" y="1857364"/>
          <a:ext cx="7499352" cy="3786213"/>
        </p:xfrm>
        <a:graphic>
          <a:graphicData uri="http://schemas.openxmlformats.org/drawingml/2006/table">
            <a:tbl>
              <a:tblPr firstRow="1" bandRow="1">
                <a:tableStyleId>{5C22544A-7EE6-4342-B048-85BDC9FD1C3A}</a:tableStyleId>
              </a:tblPr>
              <a:tblGrid>
                <a:gridCol w="1874838"/>
                <a:gridCol w="1874838"/>
                <a:gridCol w="1874838"/>
                <a:gridCol w="1874838"/>
              </a:tblGrid>
              <a:tr h="414383">
                <a:tc gridSpan="2">
                  <a:txBody>
                    <a:bodyPr/>
                    <a:lstStyle/>
                    <a:p>
                      <a:pPr algn="just"/>
                      <a:r>
                        <a:rPr lang="es-ES" dirty="0"/>
                        <a:t> </a:t>
                      </a:r>
                      <a:r>
                        <a:rPr lang="es-ES" dirty="0" smtClean="0"/>
                        <a:t>clase</a:t>
                      </a:r>
                      <a:endParaRPr lang="es-ES" dirty="0"/>
                    </a:p>
                  </a:txBody>
                  <a:tcPr marL="68580" marR="68580" marT="0" marB="0"/>
                </a:tc>
                <a:tc hMerge="1">
                  <a:txBody>
                    <a:bodyPr/>
                    <a:lstStyle/>
                    <a:p>
                      <a:endParaRPr lang="es-ES"/>
                    </a:p>
                  </a:txBody>
                  <a:tcPr/>
                </a:tc>
                <a:tc>
                  <a:txBody>
                    <a:bodyPr/>
                    <a:lstStyle/>
                    <a:p>
                      <a:pPr algn="just"/>
                      <a:r>
                        <a:rPr lang="es-ES" dirty="0" smtClean="0"/>
                        <a:t>DL</a:t>
                      </a:r>
                      <a:r>
                        <a:rPr lang="es-ES" baseline="0" dirty="0" smtClean="0"/>
                        <a:t> 50 </a:t>
                      </a:r>
                      <a:r>
                        <a:rPr lang="es-ES" dirty="0" smtClean="0"/>
                        <a:t>ORAL</a:t>
                      </a:r>
                      <a:endParaRPr lang="es-ES" dirty="0"/>
                    </a:p>
                  </a:txBody>
                  <a:tcPr marL="68580" marR="68580" marT="0" marB="0"/>
                </a:tc>
                <a:tc>
                  <a:txBody>
                    <a:bodyPr/>
                    <a:lstStyle/>
                    <a:p>
                      <a:pPr algn="just"/>
                      <a:r>
                        <a:rPr lang="es-ES" dirty="0" smtClean="0"/>
                        <a:t>DL 50 DERMAL</a:t>
                      </a:r>
                      <a:endParaRPr lang="es-ES" dirty="0"/>
                    </a:p>
                  </a:txBody>
                  <a:tcPr marL="68580" marR="68580" marT="0" marB="0"/>
                </a:tc>
              </a:tr>
              <a:tr h="613060">
                <a:tc>
                  <a:txBody>
                    <a:bodyPr/>
                    <a:lstStyle/>
                    <a:p>
                      <a:pPr algn="just"/>
                      <a:r>
                        <a:rPr lang="es-ES"/>
                        <a:t>Ia</a:t>
                      </a:r>
                    </a:p>
                  </a:txBody>
                  <a:tcPr marL="68580" marR="68580" marT="0" marB="0"/>
                </a:tc>
                <a:tc>
                  <a:txBody>
                    <a:bodyPr/>
                    <a:lstStyle/>
                    <a:p>
                      <a:pPr algn="just"/>
                      <a:r>
                        <a:rPr lang="es-ES" dirty="0"/>
                        <a:t>Extremadamente peligroso</a:t>
                      </a:r>
                    </a:p>
                  </a:txBody>
                  <a:tcPr marL="68580" marR="68580" marT="0" marB="0"/>
                </a:tc>
                <a:tc>
                  <a:txBody>
                    <a:bodyPr/>
                    <a:lstStyle/>
                    <a:p>
                      <a:pPr algn="just"/>
                      <a:r>
                        <a:rPr lang="es-ES" dirty="0"/>
                        <a:t>&lt; 5</a:t>
                      </a:r>
                    </a:p>
                  </a:txBody>
                  <a:tcPr marL="68580" marR="68580" marT="0" marB="0"/>
                </a:tc>
                <a:tc>
                  <a:txBody>
                    <a:bodyPr/>
                    <a:lstStyle/>
                    <a:p>
                      <a:pPr algn="just"/>
                      <a:r>
                        <a:rPr lang="es-ES"/>
                        <a:t>&lt; 50</a:t>
                      </a:r>
                    </a:p>
                  </a:txBody>
                  <a:tcPr marL="68580" marR="68580" marT="0" marB="0"/>
                </a:tc>
              </a:tr>
              <a:tr h="613060">
                <a:tc>
                  <a:txBody>
                    <a:bodyPr/>
                    <a:lstStyle/>
                    <a:p>
                      <a:pPr algn="just"/>
                      <a:r>
                        <a:rPr lang="es-ES"/>
                        <a:t>Ib</a:t>
                      </a:r>
                    </a:p>
                  </a:txBody>
                  <a:tcPr marL="68580" marR="68580" marT="0" marB="0"/>
                </a:tc>
                <a:tc>
                  <a:txBody>
                    <a:bodyPr/>
                    <a:lstStyle/>
                    <a:p>
                      <a:pPr algn="just"/>
                      <a:r>
                        <a:rPr lang="es-ES"/>
                        <a:t>Altamente peligroso</a:t>
                      </a:r>
                    </a:p>
                  </a:txBody>
                  <a:tcPr marL="68580" marR="68580" marT="0" marB="0"/>
                </a:tc>
                <a:tc>
                  <a:txBody>
                    <a:bodyPr/>
                    <a:lstStyle/>
                    <a:p>
                      <a:pPr algn="just"/>
                      <a:r>
                        <a:rPr lang="es-ES" dirty="0"/>
                        <a:t>5 a 50</a:t>
                      </a:r>
                    </a:p>
                  </a:txBody>
                  <a:tcPr marL="68580" marR="68580" marT="0" marB="0"/>
                </a:tc>
                <a:tc>
                  <a:txBody>
                    <a:bodyPr/>
                    <a:lstStyle/>
                    <a:p>
                      <a:pPr algn="just"/>
                      <a:r>
                        <a:rPr lang="es-ES"/>
                        <a:t>50 a 200</a:t>
                      </a:r>
                    </a:p>
                  </a:txBody>
                  <a:tcPr marL="68580" marR="68580" marT="0" marB="0"/>
                </a:tc>
              </a:tr>
              <a:tr h="613060">
                <a:tc>
                  <a:txBody>
                    <a:bodyPr/>
                    <a:lstStyle/>
                    <a:p>
                      <a:pPr algn="just"/>
                      <a:r>
                        <a:rPr lang="es-ES"/>
                        <a:t>II</a:t>
                      </a:r>
                    </a:p>
                  </a:txBody>
                  <a:tcPr marL="68580" marR="68580" marT="0" marB="0"/>
                </a:tc>
                <a:tc>
                  <a:txBody>
                    <a:bodyPr/>
                    <a:lstStyle/>
                    <a:p>
                      <a:pPr algn="just"/>
                      <a:r>
                        <a:rPr lang="es-ES"/>
                        <a:t>Moderadamente peligroso</a:t>
                      </a:r>
                    </a:p>
                  </a:txBody>
                  <a:tcPr marL="68580" marR="68580" marT="0" marB="0"/>
                </a:tc>
                <a:tc>
                  <a:txBody>
                    <a:bodyPr/>
                    <a:lstStyle/>
                    <a:p>
                      <a:pPr algn="just"/>
                      <a:r>
                        <a:rPr lang="es-ES"/>
                        <a:t>&gt;50 a 2000</a:t>
                      </a:r>
                    </a:p>
                  </a:txBody>
                  <a:tcPr marL="68580" marR="68580" marT="0" marB="0"/>
                </a:tc>
                <a:tc>
                  <a:txBody>
                    <a:bodyPr/>
                    <a:lstStyle/>
                    <a:p>
                      <a:pPr algn="just"/>
                      <a:r>
                        <a:rPr lang="es-ES"/>
                        <a:t>&gt;200 a 2000</a:t>
                      </a:r>
                    </a:p>
                  </a:txBody>
                  <a:tcPr marL="68580" marR="68580" marT="0" marB="0"/>
                </a:tc>
              </a:tr>
              <a:tr h="613060">
                <a:tc>
                  <a:txBody>
                    <a:bodyPr/>
                    <a:lstStyle/>
                    <a:p>
                      <a:pPr algn="just"/>
                      <a:r>
                        <a:rPr lang="es-ES"/>
                        <a:t>III</a:t>
                      </a:r>
                    </a:p>
                  </a:txBody>
                  <a:tcPr marL="68580" marR="68580" marT="0" marB="0"/>
                </a:tc>
                <a:tc>
                  <a:txBody>
                    <a:bodyPr/>
                    <a:lstStyle/>
                    <a:p>
                      <a:pPr algn="just"/>
                      <a:r>
                        <a:rPr lang="es-ES"/>
                        <a:t>Ligeramente peligroso</a:t>
                      </a:r>
                    </a:p>
                  </a:txBody>
                  <a:tcPr marL="68580" marR="68580" marT="0" marB="0"/>
                </a:tc>
                <a:tc>
                  <a:txBody>
                    <a:bodyPr/>
                    <a:lstStyle/>
                    <a:p>
                      <a:pPr algn="just"/>
                      <a:r>
                        <a:rPr lang="es-ES"/>
                        <a:t>&gt;2000 a 5000</a:t>
                      </a:r>
                    </a:p>
                  </a:txBody>
                  <a:tcPr marL="68580" marR="68580" marT="0" marB="0"/>
                </a:tc>
                <a:tc>
                  <a:txBody>
                    <a:bodyPr/>
                    <a:lstStyle/>
                    <a:p>
                      <a:pPr algn="just"/>
                      <a:r>
                        <a:rPr lang="es-ES"/>
                        <a:t>&gt;2000 a 5000</a:t>
                      </a:r>
                    </a:p>
                  </a:txBody>
                  <a:tcPr marL="68580" marR="68580" marT="0" marB="0"/>
                </a:tc>
              </a:tr>
              <a:tr h="919590">
                <a:tc>
                  <a:txBody>
                    <a:bodyPr/>
                    <a:lstStyle/>
                    <a:p>
                      <a:pPr algn="just"/>
                      <a:r>
                        <a:rPr lang="es-ES"/>
                        <a:t>IV</a:t>
                      </a:r>
                    </a:p>
                  </a:txBody>
                  <a:tcPr marL="68580" marR="68580" marT="0" marB="0"/>
                </a:tc>
                <a:tc>
                  <a:txBody>
                    <a:bodyPr/>
                    <a:lstStyle/>
                    <a:p>
                      <a:pPr algn="just"/>
                      <a:r>
                        <a:rPr lang="es-ES"/>
                        <a:t>Producto que normalmente no ofrece peligro</a:t>
                      </a:r>
                    </a:p>
                  </a:txBody>
                  <a:tcPr marL="68580" marR="68580" marT="0" marB="0"/>
                </a:tc>
                <a:tc>
                  <a:txBody>
                    <a:bodyPr/>
                    <a:lstStyle/>
                    <a:p>
                      <a:pPr algn="just"/>
                      <a:r>
                        <a:rPr lang="es-ES"/>
                        <a:t>&gt;5000</a:t>
                      </a:r>
                    </a:p>
                  </a:txBody>
                  <a:tcPr marL="68580" marR="68580" marT="0" marB="0"/>
                </a:tc>
                <a:tc>
                  <a:txBody>
                    <a:bodyPr/>
                    <a:lstStyle/>
                    <a:p>
                      <a:pPr algn="just"/>
                      <a:r>
                        <a:rPr lang="es-ES" dirty="0"/>
                        <a:t>&gt;5000</a:t>
                      </a:r>
                    </a:p>
                  </a:txBody>
                  <a:tcPr marL="68580" marR="68580" marT="0" marB="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796908"/>
          </a:xfrm>
        </p:spPr>
        <p:txBody>
          <a:bodyPr>
            <a:normAutofit fontScale="90000"/>
          </a:bodyPr>
          <a:lstStyle/>
          <a:p>
            <a:r>
              <a:rPr lang="es-ES" dirty="0" smtClean="0"/>
              <a:t>Consecuencias sobre la rotulación</a:t>
            </a:r>
            <a:endParaRPr lang="es-ES" dirty="0"/>
          </a:p>
        </p:txBody>
      </p:sp>
      <p:sp>
        <p:nvSpPr>
          <p:cNvPr id="3" name="2 Marcador de contenido"/>
          <p:cNvSpPr>
            <a:spLocks noGrp="1"/>
          </p:cNvSpPr>
          <p:nvPr>
            <p:ph idx="1"/>
          </p:nvPr>
        </p:nvSpPr>
        <p:spPr>
          <a:xfrm>
            <a:off x="428596" y="928670"/>
            <a:ext cx="8505092" cy="5500726"/>
          </a:xfrm>
        </p:spPr>
        <p:txBody>
          <a:bodyPr>
            <a:normAutofit fontScale="62500" lnSpcReduction="20000"/>
          </a:bodyPr>
          <a:lstStyle/>
          <a:p>
            <a:pPr algn="just"/>
            <a:r>
              <a:rPr lang="es-ES" dirty="0" smtClean="0"/>
              <a:t>El objetivo perseguido es que, cualquiera que sea el país productor o consumidor, en el rótulo o etiqueta del producto se indique de manera uniforme (mediante una frase o un símbolo) la naturaleza del riesgo. </a:t>
            </a:r>
          </a:p>
          <a:p>
            <a:pPr algn="just"/>
            <a:r>
              <a:rPr lang="es-ES" dirty="0" smtClean="0"/>
              <a:t>Las etiquetas de los productos pertenecientes a las clases la y </a:t>
            </a:r>
            <a:r>
              <a:rPr lang="es-ES" dirty="0" err="1" smtClean="0"/>
              <a:t>Ib</a:t>
            </a:r>
            <a:r>
              <a:rPr lang="es-ES" dirty="0" smtClean="0"/>
              <a:t> deben llevar un símbolo que indique un grado elevado de peligrosidad (de ordinario, una calavera y dos tibias cruzadas) y una palabra o frase de alerta, por ejemplo, «VENENO» o «TÓXICO». </a:t>
            </a:r>
          </a:p>
          <a:p>
            <a:pPr algn="just"/>
            <a:r>
              <a:rPr lang="es-ES" dirty="0" smtClean="0"/>
              <a:t>El color, el tamaño y la forma del símbolo y de la palabra o frase han de ser tales que destaquen suficientemente en el rótulo. </a:t>
            </a:r>
          </a:p>
          <a:p>
            <a:pPr algn="just"/>
            <a:r>
              <a:rPr lang="es-ES" dirty="0" smtClean="0"/>
              <a:t>El texto, escrito en el idioma local, debería indicar para todas las preparaciones el nombre de los ingredientes activos, las instrucciones para el uso y las precauciones que se han de tomar. </a:t>
            </a:r>
          </a:p>
          <a:p>
            <a:pPr algn="just"/>
            <a:r>
              <a:rPr lang="es-ES" dirty="0" smtClean="0"/>
              <a:t>Si se trata de productos pertenecientes a las clases </a:t>
            </a:r>
            <a:r>
              <a:rPr lang="es-ES" dirty="0" err="1" smtClean="0"/>
              <a:t>Ia</a:t>
            </a:r>
            <a:r>
              <a:rPr lang="es-ES" dirty="0" smtClean="0"/>
              <a:t> y </a:t>
            </a:r>
            <a:r>
              <a:rPr lang="es-ES" dirty="0" err="1" smtClean="0"/>
              <a:t>Ib</a:t>
            </a:r>
            <a:r>
              <a:rPr lang="es-ES" dirty="0" smtClean="0"/>
              <a:t>, se describirán también los síntomas de la intoxicación y las medidas de tratamiento inmediato. </a:t>
            </a:r>
          </a:p>
          <a:p>
            <a:pPr algn="just"/>
            <a:r>
              <a:rPr lang="es-ES" dirty="0" smtClean="0"/>
              <a:t>Las precauciones que se han de tomar cuando se manipula un plaguicida dependen de la naturaleza de la preparación y de la modalidad de empleo; la autoridad más indicada para fijarlas es la responsable del registro al aceptar una etiqueta comercial.</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74638"/>
            <a:ext cx="8505092" cy="1143000"/>
          </a:xfrm>
        </p:spPr>
        <p:txBody>
          <a:bodyPr>
            <a:normAutofit/>
          </a:bodyPr>
          <a:lstStyle/>
          <a:p>
            <a:pPr algn="just"/>
            <a:r>
              <a:rPr lang="es-ES" sz="2800" dirty="0" smtClean="0"/>
              <a:t>Clasificación Toxicológica y Etiquetado de Productos Fitosanitarios según la Organización Mundial de la Salud</a:t>
            </a:r>
            <a:endParaRPr lang="es-ES" sz="2800" dirty="0"/>
          </a:p>
        </p:txBody>
      </p:sp>
      <p:pic>
        <p:nvPicPr>
          <p:cNvPr id="1026" name="Picture 2"/>
          <p:cNvPicPr>
            <a:picLocks noGrp="1" noChangeAspect="1" noChangeArrowheads="1"/>
          </p:cNvPicPr>
          <p:nvPr>
            <p:ph idx="1"/>
          </p:nvPr>
        </p:nvPicPr>
        <p:blipFill>
          <a:blip r:embed="rId2"/>
          <a:srcRect/>
          <a:stretch>
            <a:fillRect/>
          </a:stretch>
        </p:blipFill>
        <p:spPr bwMode="auto">
          <a:xfrm>
            <a:off x="857224" y="4286256"/>
            <a:ext cx="7643866" cy="2214578"/>
          </a:xfrm>
          <a:prstGeom prst="rect">
            <a:avLst/>
          </a:prstGeom>
          <a:noFill/>
          <a:ln w="9525">
            <a:noFill/>
            <a:miter lim="800000"/>
            <a:headEnd/>
            <a:tailEnd/>
          </a:ln>
          <a:effectLst/>
        </p:spPr>
      </p:pic>
      <p:sp>
        <p:nvSpPr>
          <p:cNvPr id="5" name="4 Rectángulo"/>
          <p:cNvSpPr/>
          <p:nvPr/>
        </p:nvSpPr>
        <p:spPr>
          <a:xfrm>
            <a:off x="428596" y="1357298"/>
            <a:ext cx="8715404" cy="2862322"/>
          </a:xfrm>
          <a:prstGeom prst="rect">
            <a:avLst/>
          </a:prstGeom>
        </p:spPr>
        <p:txBody>
          <a:bodyPr wrap="square">
            <a:spAutoFit/>
          </a:bodyPr>
          <a:lstStyle/>
          <a:p>
            <a:pPr algn="just"/>
            <a:r>
              <a:rPr lang="es-ES" dirty="0" smtClean="0"/>
              <a:t>Los criterios de clasificación del SGA se basan en el peligro intrínseco, y no en el riesgo. </a:t>
            </a:r>
          </a:p>
          <a:p>
            <a:pPr algn="just"/>
            <a:r>
              <a:rPr lang="es-ES" dirty="0" smtClean="0"/>
              <a:t>La clasificación es esencialmente equivalente al paso de identificación de peligros en los paradigmas de evaluación de riesgos. Consistente con la política de la Oficina del Programa de Pesticidas de la Agencia de Protección Ambiental de los Estados Unidos de Norteamérica (EPA, por sus siglas en inglés), en función de los mejores datos disponibles los productos fitosanitarios se clasifican toxicológicamente de acuerdo a su peligro. </a:t>
            </a:r>
          </a:p>
          <a:p>
            <a:pPr algn="just"/>
            <a:r>
              <a:rPr lang="es-ES" dirty="0" smtClean="0"/>
              <a:t>El SGA no pretende armonizar la evaluación de riesgo o las medidas de gestión del riesgo. El SGA es neutral para evaluar los ensayos de toxicidad, y los métodos utilizados para estimar los peligros a la salud y al ambiente. La implementación del sistema no requiere el uso de ningún protocolo en particular o la imposición de requisitos de nueva información. </a:t>
            </a:r>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toxicidad-de-los-productos-fitosanitarios-1-1.jpg"/>
          <p:cNvPicPr>
            <a:picLocks noGrp="1" noChangeAspect="1"/>
          </p:cNvPicPr>
          <p:nvPr>
            <p:ph idx="1"/>
          </p:nvPr>
        </p:nvPicPr>
        <p:blipFill>
          <a:blip r:embed="rId2"/>
          <a:stretch>
            <a:fillRect/>
          </a:stretch>
        </p:blipFill>
        <p:spPr>
          <a:xfrm>
            <a:off x="1214414" y="214290"/>
            <a:ext cx="7499350" cy="3333044"/>
          </a:xfrm>
        </p:spPr>
      </p:pic>
      <p:sp>
        <p:nvSpPr>
          <p:cNvPr id="5" name="4 Rectángulo"/>
          <p:cNvSpPr/>
          <p:nvPr/>
        </p:nvSpPr>
        <p:spPr>
          <a:xfrm>
            <a:off x="928662" y="3929066"/>
            <a:ext cx="8001056" cy="1200329"/>
          </a:xfrm>
          <a:prstGeom prst="rect">
            <a:avLst/>
          </a:prstGeom>
        </p:spPr>
        <p:txBody>
          <a:bodyPr wrap="square">
            <a:spAutoFit/>
          </a:bodyPr>
          <a:lstStyle/>
          <a:p>
            <a:r>
              <a:rPr lang="es-ES" dirty="0" smtClean="0"/>
              <a:t>https://www.casafe.org/buenas-practicas-agricolas/uso-responsable-de-productos-fitosanitarios/?gad_source=1&amp;gad_campaignid=10637347916&amp;gbraid=0AAAAADDB7kwy7krgpJYTQAjuPesziKYIW&amp;gclid=CjwKCAjw3ejRBhAdEiwADkqPn5PuZvRCskNC874y1Yf3NYgsYl4y1Qsum1KgXjbdhDA0DVZ_RY074hoCcSQQAvD_BwE</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933688" cy="868346"/>
          </a:xfrm>
        </p:spPr>
        <p:txBody>
          <a:bodyPr>
            <a:noAutofit/>
          </a:bodyPr>
          <a:lstStyle/>
          <a:p>
            <a:pPr algn="just"/>
            <a:r>
              <a:rPr lang="es-ES" sz="2000" b="1" dirty="0" smtClean="0"/>
              <a:t>Ley Provincial de Productos Fitosanitarios N.º 11.273 (Santa Fe)</a:t>
            </a:r>
            <a:br>
              <a:rPr lang="es-ES" sz="2000" b="1" dirty="0" smtClean="0"/>
            </a:br>
            <a:endParaRPr lang="es-ES" sz="2000" dirty="0"/>
          </a:p>
        </p:txBody>
      </p:sp>
      <p:sp>
        <p:nvSpPr>
          <p:cNvPr id="3" name="2 Marcador de contenido"/>
          <p:cNvSpPr>
            <a:spLocks noGrp="1"/>
          </p:cNvSpPr>
          <p:nvPr>
            <p:ph idx="1"/>
          </p:nvPr>
        </p:nvSpPr>
        <p:spPr>
          <a:xfrm>
            <a:off x="214282" y="642918"/>
            <a:ext cx="8719406" cy="5605482"/>
          </a:xfrm>
        </p:spPr>
        <p:txBody>
          <a:bodyPr>
            <a:normAutofit fontScale="85000" lnSpcReduction="10000"/>
          </a:bodyPr>
          <a:lstStyle/>
          <a:p>
            <a:pPr algn="just">
              <a:buNone/>
            </a:pPr>
            <a:r>
              <a:rPr lang="es-ES" sz="2000" dirty="0" smtClean="0"/>
              <a:t>La </a:t>
            </a:r>
            <a:r>
              <a:rPr lang="es-ES" sz="2000" b="1" dirty="0" smtClean="0"/>
              <a:t>Ley Provincial N.º 11.273</a:t>
            </a:r>
            <a:r>
              <a:rPr lang="es-ES" sz="2000" dirty="0" smtClean="0"/>
              <a:t>, sancionada en 1995, regula todas las actividades relacionadas con los productos fitosanitarios (agroquímicos) en la provincia de Santa Fe. Su finalidad principal es garantizar un uso seguro y responsable de estos productos para proteger la salud de las personas, el ambiente y la </a:t>
            </a:r>
            <a:r>
              <a:rPr lang="es-ES" sz="2000" dirty="0" smtClean="0"/>
              <a:t>producción agropecuaria</a:t>
            </a:r>
            <a:r>
              <a:rPr lang="es-ES" sz="2000" dirty="0" smtClean="0"/>
              <a:t>. </a:t>
            </a:r>
          </a:p>
          <a:p>
            <a:pPr>
              <a:buNone/>
            </a:pPr>
            <a:r>
              <a:rPr lang="es-ES" sz="1800" b="1" dirty="0" smtClean="0"/>
              <a:t>Objetivos </a:t>
            </a:r>
            <a:r>
              <a:rPr lang="es-ES" sz="1800" b="1" dirty="0" smtClean="0"/>
              <a:t>de la ley</a:t>
            </a:r>
          </a:p>
          <a:p>
            <a:r>
              <a:rPr lang="es-ES" sz="1800" dirty="0" smtClean="0"/>
              <a:t>La ley tiene como objetivos:</a:t>
            </a:r>
          </a:p>
          <a:p>
            <a:r>
              <a:rPr lang="es-ES" sz="1800" dirty="0" smtClean="0"/>
              <a:t>Proteger la salud humana. </a:t>
            </a:r>
          </a:p>
          <a:p>
            <a:r>
              <a:rPr lang="es-ES" sz="1800" dirty="0" smtClean="0"/>
              <a:t>Preservar los recursos naturales. </a:t>
            </a:r>
          </a:p>
          <a:p>
            <a:r>
              <a:rPr lang="es-ES" sz="1800" dirty="0" smtClean="0"/>
              <a:t>Favorecer una producción agrícola sustentable. </a:t>
            </a:r>
          </a:p>
          <a:p>
            <a:r>
              <a:rPr lang="es-ES" sz="1800" dirty="0" smtClean="0"/>
              <a:t>Evitar la contaminación de los alimentos, del suelo, del agua y del aire. </a:t>
            </a:r>
          </a:p>
          <a:p>
            <a:r>
              <a:rPr lang="es-ES" sz="1800" dirty="0" smtClean="0"/>
              <a:t>Promover el uso racional de los productos fitosanitarios mediante la educación y la capacitación. </a:t>
            </a:r>
          </a:p>
          <a:p>
            <a:pPr>
              <a:buNone/>
            </a:pPr>
            <a:r>
              <a:rPr lang="es-ES" sz="1800" b="1" dirty="0" smtClean="0"/>
              <a:t>Alcance</a:t>
            </a:r>
          </a:p>
          <a:p>
            <a:r>
              <a:rPr lang="es-ES" sz="1800" dirty="0" smtClean="0"/>
              <a:t>La normativa regula todas las etapas relacionadas con los fitosanitarios:</a:t>
            </a:r>
          </a:p>
          <a:p>
            <a:r>
              <a:rPr lang="es-ES" sz="1800" dirty="0" smtClean="0"/>
              <a:t>Elaboración y formulación. </a:t>
            </a:r>
          </a:p>
          <a:p>
            <a:r>
              <a:rPr lang="es-ES" sz="1800" dirty="0" smtClean="0"/>
              <a:t>Transporte. </a:t>
            </a:r>
          </a:p>
          <a:p>
            <a:r>
              <a:rPr lang="es-ES" sz="1800" dirty="0" smtClean="0"/>
              <a:t>Almacenamiento. </a:t>
            </a:r>
          </a:p>
          <a:p>
            <a:r>
              <a:rPr lang="es-ES" sz="1800" dirty="0" smtClean="0"/>
              <a:t>Distribución y venta. </a:t>
            </a:r>
          </a:p>
          <a:p>
            <a:r>
              <a:rPr lang="es-ES" sz="1800" dirty="0" smtClean="0"/>
              <a:t>Aplicación. </a:t>
            </a:r>
          </a:p>
          <a:p>
            <a:r>
              <a:rPr lang="es-ES" sz="1800" dirty="0" smtClean="0"/>
              <a:t>Eliminación de envases vacíos</a:t>
            </a:r>
          </a:p>
          <a:p>
            <a:pPr algn="just">
              <a:buNone/>
            </a:pPr>
            <a:endParaRPr lang="es-ES" sz="18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0"/>
            <a:ext cx="8719406" cy="642918"/>
          </a:xfrm>
        </p:spPr>
        <p:txBody>
          <a:bodyPr>
            <a:normAutofit fontScale="90000"/>
          </a:bodyPr>
          <a:lstStyle/>
          <a:p>
            <a:pPr algn="just"/>
            <a:r>
              <a:rPr lang="es-ES" sz="2000" b="1" dirty="0" smtClean="0"/>
              <a:t>Ley Provincial de Productos Fitosanitarios N.º 11.273 (Santa Fe)</a:t>
            </a:r>
            <a:br>
              <a:rPr lang="es-ES" sz="2000" b="1" dirty="0" smtClean="0"/>
            </a:br>
            <a:endParaRPr lang="es-ES" sz="2000" dirty="0"/>
          </a:p>
        </p:txBody>
      </p:sp>
      <p:sp>
        <p:nvSpPr>
          <p:cNvPr id="3" name="2 Marcador de contenido"/>
          <p:cNvSpPr>
            <a:spLocks noGrp="1"/>
          </p:cNvSpPr>
          <p:nvPr>
            <p:ph idx="1"/>
          </p:nvPr>
        </p:nvSpPr>
        <p:spPr>
          <a:xfrm>
            <a:off x="285720" y="571480"/>
            <a:ext cx="8647968" cy="6072230"/>
          </a:xfrm>
        </p:spPr>
        <p:txBody>
          <a:bodyPr>
            <a:normAutofit fontScale="85000" lnSpcReduction="20000"/>
          </a:bodyPr>
          <a:lstStyle/>
          <a:p>
            <a:pPr algn="just">
              <a:buNone/>
            </a:pPr>
            <a:r>
              <a:rPr lang="es-ES" sz="1800" b="1" dirty="0" smtClean="0"/>
              <a:t>Autoridad de aplicación</a:t>
            </a:r>
          </a:p>
          <a:p>
            <a:pPr algn="just"/>
            <a:r>
              <a:rPr lang="es-ES" sz="1800" dirty="0" smtClean="0"/>
              <a:t>La autoridad de aplicación es el organismo provincial competente en materia de producción agropecuaria, encargado de:</a:t>
            </a:r>
          </a:p>
          <a:p>
            <a:pPr algn="just"/>
            <a:r>
              <a:rPr lang="es-ES" sz="1800" dirty="0" smtClean="0"/>
              <a:t>Llevar registros obligatorios de empresas y personas vinculadas a la actividad. </a:t>
            </a:r>
          </a:p>
          <a:p>
            <a:pPr algn="just"/>
            <a:r>
              <a:rPr lang="es-ES" sz="1800" dirty="0" smtClean="0"/>
              <a:t>Fiscalizar el cumplimiento de la ley. </a:t>
            </a:r>
          </a:p>
          <a:p>
            <a:pPr algn="just"/>
            <a:r>
              <a:rPr lang="es-ES" sz="1800" dirty="0" smtClean="0"/>
              <a:t>Otorgar habilitaciones. </a:t>
            </a:r>
          </a:p>
          <a:p>
            <a:pPr algn="just"/>
            <a:r>
              <a:rPr lang="es-ES" sz="1800" dirty="0" smtClean="0"/>
              <a:t>Aplicar sanciones cuando corresponda. </a:t>
            </a:r>
            <a:endParaRPr lang="es-ES" sz="1800" dirty="0" smtClean="0"/>
          </a:p>
          <a:p>
            <a:pPr>
              <a:buNone/>
            </a:pPr>
            <a:r>
              <a:rPr lang="es-ES" sz="1800" b="1" dirty="0" smtClean="0"/>
              <a:t>Registros obligatorios</a:t>
            </a:r>
          </a:p>
          <a:p>
            <a:r>
              <a:rPr lang="es-ES" sz="1800" dirty="0" smtClean="0"/>
              <a:t>Deben estar inscriptos, entre otros:</a:t>
            </a:r>
          </a:p>
          <a:p>
            <a:r>
              <a:rPr lang="es-ES" sz="1800" dirty="0" smtClean="0"/>
              <a:t>Aplicadores terrestres y aéreos. </a:t>
            </a:r>
          </a:p>
          <a:p>
            <a:r>
              <a:rPr lang="es-ES" sz="1800" dirty="0" smtClean="0"/>
              <a:t>Equipos pulverizadores. </a:t>
            </a:r>
          </a:p>
          <a:p>
            <a:r>
              <a:rPr lang="es-ES" sz="1800" dirty="0" smtClean="0"/>
              <a:t>Ingenieros agrónomos asesores. </a:t>
            </a:r>
          </a:p>
          <a:p>
            <a:r>
              <a:rPr lang="es-ES" sz="1800" dirty="0" smtClean="0"/>
              <a:t>Comercios expendedores. </a:t>
            </a:r>
          </a:p>
          <a:p>
            <a:r>
              <a:rPr lang="es-ES" sz="1800" dirty="0" smtClean="0"/>
              <a:t>Depósitos. </a:t>
            </a:r>
          </a:p>
          <a:p>
            <a:r>
              <a:rPr lang="es-ES" sz="1800" dirty="0" smtClean="0"/>
              <a:t>Empresas distribuidoras y formuladoras. </a:t>
            </a:r>
          </a:p>
          <a:p>
            <a:pPr>
              <a:buNone/>
            </a:pPr>
            <a:r>
              <a:rPr lang="es-ES" sz="1800" b="1" dirty="0" smtClean="0"/>
              <a:t>Aplicación de fitosanitarios</a:t>
            </a:r>
          </a:p>
          <a:p>
            <a:r>
              <a:rPr lang="es-ES" sz="1800" dirty="0" smtClean="0"/>
              <a:t>La ley establece que:</a:t>
            </a:r>
          </a:p>
          <a:p>
            <a:r>
              <a:rPr lang="es-ES" sz="1800" dirty="0" smtClean="0"/>
              <a:t>Solo pueden utilizarse productos autorizados. </a:t>
            </a:r>
          </a:p>
          <a:p>
            <a:r>
              <a:rPr lang="es-ES" sz="1800" dirty="0" smtClean="0"/>
              <a:t>Las aplicaciones deben realizarse respetando las instrucciones técnicas. </a:t>
            </a:r>
          </a:p>
          <a:p>
            <a:r>
              <a:rPr lang="es-ES" sz="1800" dirty="0" smtClean="0"/>
              <a:t>Los equipos deben estar habilitados. </a:t>
            </a:r>
          </a:p>
          <a:p>
            <a:r>
              <a:rPr lang="es-ES" sz="1800" dirty="0" smtClean="0"/>
              <a:t>Los operarios deben estar capacitados. </a:t>
            </a:r>
          </a:p>
          <a:p>
            <a:r>
              <a:rPr lang="es-ES" sz="1800" dirty="0" smtClean="0"/>
              <a:t>En muchos casos se requiere una receta agronómica emitida por un ingeniero agrónomo matriculado.</a:t>
            </a:r>
          </a:p>
          <a:p>
            <a:pPr algn="just"/>
            <a:endParaRPr lang="es-ES" sz="1800" dirty="0" smtClean="0"/>
          </a:p>
          <a:p>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0"/>
            <a:ext cx="8719406" cy="714356"/>
          </a:xfrm>
        </p:spPr>
        <p:txBody>
          <a:bodyPr>
            <a:normAutofit/>
          </a:bodyPr>
          <a:lstStyle/>
          <a:p>
            <a:pPr algn="just"/>
            <a:r>
              <a:rPr lang="es-ES" sz="2000" b="1" dirty="0" smtClean="0"/>
              <a:t>Ley Provincial de Productos Fitosanitarios N.º 11.273 (Santa Fe)</a:t>
            </a:r>
            <a:endParaRPr lang="es-ES" sz="2000" dirty="0"/>
          </a:p>
        </p:txBody>
      </p:sp>
      <p:sp>
        <p:nvSpPr>
          <p:cNvPr id="3" name="2 Marcador de contenido"/>
          <p:cNvSpPr>
            <a:spLocks noGrp="1"/>
          </p:cNvSpPr>
          <p:nvPr>
            <p:ph idx="1"/>
          </p:nvPr>
        </p:nvSpPr>
        <p:spPr>
          <a:xfrm>
            <a:off x="357158" y="785794"/>
            <a:ext cx="8576530" cy="5715040"/>
          </a:xfrm>
        </p:spPr>
        <p:txBody>
          <a:bodyPr>
            <a:normAutofit fontScale="47500" lnSpcReduction="20000"/>
          </a:bodyPr>
          <a:lstStyle/>
          <a:p>
            <a:pPr algn="just">
              <a:buNone/>
            </a:pPr>
            <a:r>
              <a:rPr lang="es-ES" b="1" dirty="0" smtClean="0"/>
              <a:t>Protección ambiental</a:t>
            </a:r>
          </a:p>
          <a:p>
            <a:pPr algn="just"/>
            <a:r>
              <a:rPr lang="es-ES" dirty="0" smtClean="0"/>
              <a:t>La normativa busca minimizar los riesgos de contaminación mediante:</a:t>
            </a:r>
          </a:p>
          <a:p>
            <a:pPr algn="just"/>
            <a:r>
              <a:rPr lang="es-ES" dirty="0" smtClean="0"/>
              <a:t>Buenas prácticas de aplicación. </a:t>
            </a:r>
          </a:p>
          <a:p>
            <a:pPr algn="just"/>
            <a:r>
              <a:rPr lang="es-ES" dirty="0" smtClean="0"/>
              <a:t>Correcto almacenamiento. </a:t>
            </a:r>
          </a:p>
          <a:p>
            <a:pPr algn="just"/>
            <a:r>
              <a:rPr lang="es-ES" dirty="0" smtClean="0"/>
              <a:t>Manejo adecuado de envases vacíos. </a:t>
            </a:r>
          </a:p>
          <a:p>
            <a:pPr algn="just"/>
            <a:r>
              <a:rPr lang="es-ES" dirty="0" smtClean="0"/>
              <a:t>Prevención de la contaminación de cursos de agua, viviendas, escuelas y centros poblados. </a:t>
            </a:r>
          </a:p>
          <a:p>
            <a:pPr algn="just">
              <a:buNone/>
            </a:pPr>
            <a:r>
              <a:rPr lang="es-ES" b="1" dirty="0" smtClean="0"/>
              <a:t>Fiscalización y sanciones</a:t>
            </a:r>
          </a:p>
          <a:p>
            <a:pPr algn="just"/>
            <a:r>
              <a:rPr lang="es-ES" dirty="0" smtClean="0"/>
              <a:t>Los inspectores provinciales pueden realizar controles sobre:</a:t>
            </a:r>
          </a:p>
          <a:p>
            <a:pPr algn="just"/>
            <a:r>
              <a:rPr lang="es-ES" dirty="0" smtClean="0"/>
              <a:t>Equipos pulverizadores. </a:t>
            </a:r>
          </a:p>
          <a:p>
            <a:pPr algn="just"/>
            <a:r>
              <a:rPr lang="es-ES" dirty="0" smtClean="0"/>
              <a:t>Depósitos. </a:t>
            </a:r>
          </a:p>
          <a:p>
            <a:pPr algn="just"/>
            <a:r>
              <a:rPr lang="es-ES" dirty="0" smtClean="0"/>
              <a:t>Comercios. </a:t>
            </a:r>
          </a:p>
          <a:p>
            <a:pPr algn="just"/>
            <a:r>
              <a:rPr lang="es-ES" dirty="0" smtClean="0"/>
              <a:t>Aplicaciones en establecimientos rurales. </a:t>
            </a:r>
          </a:p>
          <a:p>
            <a:pPr algn="just"/>
            <a:r>
              <a:rPr lang="es-ES" dirty="0" smtClean="0"/>
              <a:t>Cuando se detectan infracciones, la ley prevé sanciones como:</a:t>
            </a:r>
          </a:p>
          <a:p>
            <a:pPr algn="just"/>
            <a:r>
              <a:rPr lang="es-ES" dirty="0" smtClean="0"/>
              <a:t>Apercibimientos. </a:t>
            </a:r>
          </a:p>
          <a:p>
            <a:pPr algn="just"/>
            <a:r>
              <a:rPr lang="es-ES" dirty="0" smtClean="0"/>
              <a:t>Multas. </a:t>
            </a:r>
          </a:p>
          <a:p>
            <a:pPr algn="just"/>
            <a:r>
              <a:rPr lang="es-ES" dirty="0" smtClean="0"/>
              <a:t>Suspensión o cancelación de habilitaciones. </a:t>
            </a:r>
          </a:p>
          <a:p>
            <a:pPr algn="just"/>
            <a:r>
              <a:rPr lang="es-ES" dirty="0" smtClean="0"/>
              <a:t>Decomiso de productos cuando corresponda. </a:t>
            </a:r>
          </a:p>
          <a:p>
            <a:pPr algn="just">
              <a:buNone/>
            </a:pPr>
            <a:r>
              <a:rPr lang="es-ES" b="1" dirty="0" smtClean="0"/>
              <a:t>Importancia de la ley</a:t>
            </a:r>
          </a:p>
          <a:p>
            <a:pPr algn="just">
              <a:buNone/>
            </a:pPr>
            <a:r>
              <a:rPr lang="es-ES" dirty="0" smtClean="0"/>
              <a:t>Esta ley promueve las </a:t>
            </a:r>
            <a:r>
              <a:rPr lang="es-ES" b="1" dirty="0" smtClean="0"/>
              <a:t>Buenas Prácticas Agrícolas (BPA)</a:t>
            </a:r>
            <a:r>
              <a:rPr lang="es-ES" dirty="0" smtClean="0"/>
              <a:t>, fomentando el uso responsable de los fitosanitarios para lograr un equilibrio entre la producción agropecuaria y la protección de la salud y del ambiente. Además, exige capacitación permanente y controles para reducir los riesgos derivados del uso inadecuado de estos productos. </a:t>
            </a:r>
          </a:p>
          <a:p>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406</TotalTime>
  <Words>1829</Words>
  <Application>Microsoft Office PowerPoint</Application>
  <PresentationFormat>Presentación en pantalla (4:3)</PresentationFormat>
  <Paragraphs>193</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Solsticio</vt:lpstr>
      <vt:lpstr>AGROQUÍMICOS</vt:lpstr>
      <vt:lpstr>Toxicología de Agroquímicos</vt:lpstr>
      <vt:lpstr>CLASIFICACION TOXICOLOGICA SEGUN RIESGOS Y VALORES DE DL 50 AGUDA DE PRODUCTOS FORMULADOS (artículo 8º)</vt:lpstr>
      <vt:lpstr>Consecuencias sobre la rotulación</vt:lpstr>
      <vt:lpstr>Clasificación Toxicológica y Etiquetado de Productos Fitosanitarios según la Organización Mundial de la Salud</vt:lpstr>
      <vt:lpstr>Diapositiva 6</vt:lpstr>
      <vt:lpstr>Ley Provincial de Productos Fitosanitarios N.º 11.273 (Santa Fe) </vt:lpstr>
      <vt:lpstr>Ley Provincial de Productos Fitosanitarios N.º 11.273 (Santa Fe) </vt:lpstr>
      <vt:lpstr>Ley Provincial de Productos Fitosanitarios N.º 11.273 (Santa Fe)</vt:lpstr>
      <vt:lpstr>¿Dónde interviene dentro de la actividad regulada por la Ley 11.273?</vt:lpstr>
      <vt:lpstr>Planillas de gestión, control y registro. Algunas son obligatorias por la normativa y otras forman parte de las buenas prácticas de prevención.</vt:lpstr>
      <vt:lpstr>¿QUÉ ES EL RENATRE?</vt:lpstr>
      <vt:lpstr>USO DE AGROQUÍMICOS</vt:lpstr>
      <vt:lpstr>CUIDADO DE LA SALUD DEL OPERADOR</vt:lpstr>
      <vt:lpstr>Diapositiva 15</vt:lpstr>
      <vt:lpstr>Global GAP. Cap IV (salud, seguridad, bienestar del trabajador) </vt:lpstr>
      <vt:lpstr>PREVENCIÓN: Capacitación del trabajador expuesto.  </vt:lpstr>
      <vt:lpstr>EPP</vt:lpstr>
      <vt:lpstr>Etiqueta del envase (Marbete)</vt:lpstr>
      <vt:lpstr>Almacenamiento</vt:lpstr>
      <vt:lpstr>Transporte</vt:lpstr>
      <vt:lpstr>Situaciones de riesgos: Derrames</vt:lpstr>
      <vt:lpstr>Situaciones de riesgos: Incendios</vt:lpstr>
      <vt:lpstr>Situaciones de riesgos: Intoxicaciones</vt:lpstr>
      <vt:lpstr>Situaciones de riesgos: Riesgo químico</vt:lpstr>
      <vt:lpstr>APLICACIÓN DE PRODUCTOS</vt:lpstr>
      <vt:lpstr>Preparación del producto</vt:lpstr>
      <vt:lpstr>Triple lavado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Toxicología de Agroquímicos</dc:title>
  <dc:creator>Educacion4.0</dc:creator>
  <cp:lastModifiedBy>Educacion4.0</cp:lastModifiedBy>
  <cp:revision>3</cp:revision>
  <dcterms:created xsi:type="dcterms:W3CDTF">2026-06-23T12:51:47Z</dcterms:created>
  <dcterms:modified xsi:type="dcterms:W3CDTF">2026-06-29T21:33:27Z</dcterms:modified>
</cp:coreProperties>
</file>