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74" r:id="rId7"/>
    <p:sldId id="275" r:id="rId8"/>
    <p:sldId id="262" r:id="rId9"/>
    <p:sldId id="260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8" autoAdjust="0"/>
    <p:restoredTop sz="94660"/>
  </p:normalViewPr>
  <p:slideViewPr>
    <p:cSldViewPr snapToGrid="0">
      <p:cViewPr varScale="1">
        <p:scale>
          <a:sx n="85" d="100"/>
          <a:sy n="85" d="100"/>
        </p:scale>
        <p:origin x="57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0664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00216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5213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82614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0569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18243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07414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3490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75684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8240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341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63959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636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81548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521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346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63D5-0EF1-46CB-A73D-58EECEFF3344}" type="datetimeFigureOut">
              <a:rPr lang="es-AR" smtClean="0"/>
              <a:t>13/7/2026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FB39DF4-C47A-4CA7-9731-DE5D21F6E0E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6859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/>
              <a:t>RIESGOS BIÓLOGICOS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i="1" dirty="0"/>
              <a:t>EN EL ÁMBITO DE LA SALUD</a:t>
            </a:r>
          </a:p>
        </p:txBody>
      </p:sp>
    </p:spTree>
    <p:extLst>
      <p:ext uri="{BB962C8B-B14F-4D97-AF65-F5344CB8AC3E}">
        <p14:creationId xmlns:p14="http://schemas.microsoft.com/office/powerpoint/2010/main" val="4240653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4435" y="542266"/>
            <a:ext cx="11798105" cy="1280890"/>
          </a:xfrm>
        </p:spPr>
        <p:txBody>
          <a:bodyPr>
            <a:noAutofit/>
          </a:bodyPr>
          <a:lstStyle/>
          <a:p>
            <a:r>
              <a:rPr lang="es-AR" sz="4400" b="1" dirty="0"/>
              <a:t>     </a:t>
            </a:r>
            <a:r>
              <a:rPr lang="es-AR" sz="4200" b="1" dirty="0"/>
              <a:t>IDENTIFICACIÓN Y GESTIÓN PREVENTIVA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786" y="5084785"/>
            <a:ext cx="1586103" cy="158610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942" y="5084785"/>
            <a:ext cx="1653166" cy="165316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111" y="4929947"/>
            <a:ext cx="1969476" cy="196947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softEdge rad="127000"/>
          </a:effectLst>
        </p:spPr>
      </p:pic>
      <p:sp>
        <p:nvSpPr>
          <p:cNvPr id="7" name="Rectángulo 6"/>
          <p:cNvSpPr/>
          <p:nvPr/>
        </p:nvSpPr>
        <p:spPr>
          <a:xfrm>
            <a:off x="787789" y="1668410"/>
            <a:ext cx="11029071" cy="3313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Higiene de manos mandatoria con técnica OMS (agua y jabón o fricción alcohólica) luego de atender pacientes o manipular pañales. </a:t>
            </a:r>
          </a:p>
          <a:p>
            <a:pPr defTabSz="457200">
              <a:spcBef>
                <a:spcPts val="1000"/>
              </a:spcBef>
              <a:buClr>
                <a:schemeClr val="accent1"/>
              </a:buClr>
            </a:pPr>
            <a:endParaRPr lang="es-AR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Uso estricto de EPP (guantes de nitrilo, protección ocular ante salpicaduras).</a:t>
            </a:r>
          </a:p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Vigilancia de la trabajadora gestante: Screening serológico (IgG/</a:t>
            </a:r>
            <a:r>
              <a:rPr lang="es-AR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IgM</a:t>
            </a:r>
            <a:r>
              <a:rPr lang="es-AR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); si es negativa, se debe proceder a la reubicación laboral inmediata a áreas de bajo riesgo. </a:t>
            </a:r>
          </a:p>
        </p:txBody>
      </p:sp>
    </p:spTree>
    <p:extLst>
      <p:ext uri="{BB962C8B-B14F-4D97-AF65-F5344CB8AC3E}">
        <p14:creationId xmlns:p14="http://schemas.microsoft.com/office/powerpoint/2010/main" val="873112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b="1" dirty="0"/>
              <a:t>     MEDIDAS DE ATAQUE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81686" y="2133600"/>
            <a:ext cx="10322926" cy="3777622"/>
          </a:xfrm>
        </p:spPr>
        <p:txBody>
          <a:bodyPr>
            <a:normAutofit/>
          </a:bodyPr>
          <a:lstStyle/>
          <a:p>
            <a:r>
              <a:rPr lang="es-AR" sz="2200" b="1" dirty="0"/>
              <a:t>DIAGNÓSTICO: </a:t>
            </a:r>
            <a:r>
              <a:rPr lang="es-AR" sz="2200" dirty="0"/>
              <a:t>Mediante detección de anticuerpos específicos </a:t>
            </a:r>
            <a:r>
              <a:rPr lang="es-AR" sz="2200" dirty="0" err="1"/>
              <a:t>IgM</a:t>
            </a:r>
            <a:r>
              <a:rPr lang="es-AR" sz="2200" dirty="0"/>
              <a:t> o cuantificación por carga viral (PCR en sangre).</a:t>
            </a:r>
          </a:p>
          <a:p>
            <a:pPr marL="0" indent="0">
              <a:buNone/>
            </a:pPr>
            <a:endParaRPr lang="es-AR" sz="2200" dirty="0"/>
          </a:p>
          <a:p>
            <a:r>
              <a:rPr lang="es-AR" sz="2200" b="1" dirty="0"/>
              <a:t>TRATAMIENTO: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sz="2200" dirty="0"/>
              <a:t>En personal sano, tratamiento de soporte (reposo, antipiréticos).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sz="2200" dirty="0"/>
              <a:t>En casos graves con afectación orgánica (como meningoencefalitis laboral) o inmunosupresión, terapia antiviral.</a:t>
            </a:r>
          </a:p>
        </p:txBody>
      </p:sp>
    </p:spTree>
    <p:extLst>
      <p:ext uri="{BB962C8B-B14F-4D97-AF65-F5344CB8AC3E}">
        <p14:creationId xmlns:p14="http://schemas.microsoft.com/office/powerpoint/2010/main" val="252252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98320" y="638177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s-AR" sz="4400" b="1" dirty="0"/>
              <a:t>CRONICIDAD Y SEGUIMIENTO ART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72197" y="1716259"/>
            <a:ext cx="11000935" cy="4363776"/>
          </a:xfrm>
        </p:spPr>
        <p:txBody>
          <a:bodyPr>
            <a:noAutofit/>
          </a:bodyPr>
          <a:lstStyle/>
          <a:p>
            <a:r>
              <a:rPr lang="es-AR" sz="2200" dirty="0"/>
              <a:t>El virus establece una infección crónica latente de por vida en el huésped dentro de los linajes celulares mieloide y células endoteliales. Permanece inactivo y puede reactivarse ante caídas de la inmunidad celular. </a:t>
            </a:r>
          </a:p>
          <a:p>
            <a:pPr marL="0" indent="0">
              <a:buNone/>
            </a:pPr>
            <a:endParaRPr lang="es-AR" sz="2200" dirty="0"/>
          </a:p>
          <a:p>
            <a:r>
              <a:rPr lang="es-AR" sz="2200" b="1" dirty="0"/>
              <a:t>SEGUIMIENTO ART: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sz="2200" dirty="0"/>
              <a:t>Denuncia formal de la contingencia ante la ART si se demuestra accidente cortopunzantes o exposición directa en brote.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sz="2200" dirty="0"/>
              <a:t>Seguimiento clínico por el Servicio de Medicina del Trabajo mediante exámenes médicos periódicos anuales.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sz="2200" dirty="0"/>
              <a:t>Control de anticuerpos en personal femenino en edad fértil como política preventiva interna de la empresa. </a:t>
            </a:r>
          </a:p>
        </p:txBody>
      </p:sp>
    </p:spTree>
    <p:extLst>
      <p:ext uri="{BB962C8B-B14F-4D97-AF65-F5344CB8AC3E}">
        <p14:creationId xmlns:p14="http://schemas.microsoft.com/office/powerpoint/2010/main" val="408899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b="1" dirty="0"/>
              <a:t>PRIONES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69" y="393886"/>
            <a:ext cx="4455844" cy="2851740"/>
          </a:xfrm>
          <a:effectLst>
            <a:softEdge rad="317500"/>
          </a:effectLst>
        </p:spPr>
      </p:pic>
      <p:sp>
        <p:nvSpPr>
          <p:cNvPr id="3" name="Rectángulo 2"/>
          <p:cNvSpPr/>
          <p:nvPr/>
        </p:nvSpPr>
        <p:spPr>
          <a:xfrm>
            <a:off x="128789" y="1697342"/>
            <a:ext cx="10882647" cy="4594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defTabSz="457200" fontAlgn="base">
              <a:lnSpc>
                <a:spcPct val="160000"/>
              </a:lnSpc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s-AR" altLang="es-AR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CÓDIGO DE AGENTE (SRT): </a:t>
            </a:r>
            <a:r>
              <a:rPr lang="es-AR" altLang="es-AR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60070</a:t>
            </a:r>
          </a:p>
          <a:p>
            <a:pPr marL="0" lvl="1" defTabSz="457200" fontAlgn="base">
              <a:lnSpc>
                <a:spcPct val="160000"/>
              </a:lnSpc>
              <a:spcBef>
                <a:spcPts val="1000"/>
              </a:spcBef>
              <a:buClr>
                <a:schemeClr val="accent1"/>
              </a:buClr>
            </a:pPr>
            <a:endParaRPr lang="es-AR" altLang="es-AR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lvl="1" indent="-342900" defTabSz="457200" fontAlgn="base">
              <a:lnSpc>
                <a:spcPct val="160000"/>
              </a:lnSpc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s-AR" altLang="es-AR" sz="2600" b="1" dirty="0"/>
              <a:t>NOMBRE DE LA ENFERMEDAD: </a:t>
            </a:r>
            <a:r>
              <a:rPr lang="es-AR" sz="2800" dirty="0"/>
              <a:t>Encefalopatías Espongiformes Subagudas / Enfermedad de </a:t>
            </a:r>
            <a:r>
              <a:rPr lang="es-AR" sz="2800" dirty="0" err="1"/>
              <a:t>Creutzfeldt</a:t>
            </a:r>
            <a:r>
              <a:rPr lang="es-AR" sz="2800" dirty="0"/>
              <a:t>-Jakob</a:t>
            </a:r>
          </a:p>
          <a:p>
            <a:pPr marL="0" lvl="1" defTabSz="457200" fontAlgn="base">
              <a:lnSpc>
                <a:spcPct val="160000"/>
              </a:lnSpc>
              <a:spcBef>
                <a:spcPts val="1000"/>
              </a:spcBef>
              <a:buClr>
                <a:schemeClr val="accent1"/>
              </a:buClr>
            </a:pPr>
            <a:endParaRPr lang="es-AR" sz="2600" b="1" dirty="0"/>
          </a:p>
          <a:p>
            <a:pPr marL="342900" lvl="1" indent="-342900" defTabSz="457200" fontAlgn="base">
              <a:lnSpc>
                <a:spcPct val="160000"/>
              </a:lnSpc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s-AR" altLang="es-AR" sz="2600" b="1" dirty="0"/>
              <a:t>NOMBRE COMÚN: </a:t>
            </a:r>
            <a:r>
              <a:rPr lang="es-AR" sz="2800" dirty="0"/>
              <a:t>Enfermedad priónica</a:t>
            </a:r>
            <a:r>
              <a:rPr lang="es-AR" altLang="es-AR" sz="2600" b="1" dirty="0"/>
              <a:t>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29641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3436" y="62411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s-AR" sz="4900" b="1" dirty="0"/>
              <a:t>AGENTE GENERADOR</a:t>
            </a:r>
            <a:br>
              <a:rPr lang="es-AR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53551" y="2278966"/>
            <a:ext cx="10351061" cy="3632256"/>
          </a:xfrm>
        </p:spPr>
        <p:txBody>
          <a:bodyPr>
            <a:normAutofit/>
          </a:bodyPr>
          <a:lstStyle/>
          <a:p>
            <a:r>
              <a:rPr lang="es-AR" sz="3000" b="1" dirty="0"/>
              <a:t>PRION:</a:t>
            </a:r>
            <a:r>
              <a:rPr lang="es-AR" sz="3000" dirty="0"/>
              <a:t> Una partícula acelular, específicamente una proteína mal plegada que tiene la capacidad de modificar a otras proteínas sanas de las células nerviosas, destruyendo el tejido cerebral.</a:t>
            </a:r>
          </a:p>
        </p:txBody>
      </p:sp>
    </p:spTree>
    <p:extLst>
      <p:ext uri="{BB962C8B-B14F-4D97-AF65-F5344CB8AC3E}">
        <p14:creationId xmlns:p14="http://schemas.microsoft.com/office/powerpoint/2010/main" val="3862917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b="1" dirty="0"/>
              <a:t>TRANSMISIÓN Y SÍNTOMAS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41009" y="1905000"/>
            <a:ext cx="10463603" cy="4006222"/>
          </a:xfrm>
        </p:spPr>
        <p:txBody>
          <a:bodyPr>
            <a:noAutofit/>
          </a:bodyPr>
          <a:lstStyle/>
          <a:p>
            <a:r>
              <a:rPr lang="es-AR" sz="2400" b="1" dirty="0"/>
              <a:t>TRANSMISIÓN: </a:t>
            </a:r>
            <a:r>
              <a:rPr lang="es-AR" sz="2400" dirty="0"/>
              <a:t>Pinchazos o cortes con instrumental quirúrgico contaminado, contacto de fluidos de alto riesgo (LCR, tejido cerebral) con mucosas o piel no intacta durante cirugías </a:t>
            </a:r>
            <a:r>
              <a:rPr lang="es-AR" sz="2400" dirty="0" err="1"/>
              <a:t>neuroquirúrgicas</a:t>
            </a:r>
            <a:r>
              <a:rPr lang="es-AR" sz="2400" dirty="0"/>
              <a:t>, autopsias o manipulación de muestras biológicas.</a:t>
            </a:r>
          </a:p>
          <a:p>
            <a:pPr marL="0" indent="0">
              <a:buNone/>
            </a:pPr>
            <a:endParaRPr lang="es-AR" sz="2400" dirty="0"/>
          </a:p>
          <a:p>
            <a:r>
              <a:rPr lang="es-AR" sz="2400" b="1" dirty="0"/>
              <a:t>SÍNTOMAS: </a:t>
            </a:r>
            <a:r>
              <a:rPr lang="es-AR" sz="2400" dirty="0"/>
              <a:t>Es una enfermedad neurodegenerativa letal. Provoca demencia de rápida progresión, cambios de personalidad, pérdida de coordinación muscular (ataxia), movimientos involuntarios (</a:t>
            </a:r>
            <a:r>
              <a:rPr lang="es-AR" sz="2400" dirty="0" err="1"/>
              <a:t>mioclonías</a:t>
            </a:r>
            <a:r>
              <a:rPr lang="es-AR" sz="2400" dirty="0"/>
              <a:t>), alteraciones visuales y rigidez. Evoluciona hacia el coma y la muerte en pocos meses.</a:t>
            </a:r>
          </a:p>
        </p:txBody>
      </p:sp>
    </p:spTree>
    <p:extLst>
      <p:ext uri="{BB962C8B-B14F-4D97-AF65-F5344CB8AC3E}">
        <p14:creationId xmlns:p14="http://schemas.microsoft.com/office/powerpoint/2010/main" val="2981922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3097" y="581907"/>
            <a:ext cx="8911687" cy="1280890"/>
          </a:xfrm>
        </p:spPr>
        <p:txBody>
          <a:bodyPr>
            <a:normAutofit/>
          </a:bodyPr>
          <a:lstStyle/>
          <a:p>
            <a:r>
              <a:rPr lang="es-AR" sz="4400" b="1" dirty="0"/>
              <a:t>ÁREAS Y PERSONAL AFECTADOS</a:t>
            </a:r>
            <a:endParaRPr lang="es-AR" sz="4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11369" y="1596980"/>
            <a:ext cx="10693243" cy="4314242"/>
          </a:xfrm>
        </p:spPr>
        <p:txBody>
          <a:bodyPr>
            <a:normAutofit/>
          </a:bodyPr>
          <a:lstStyle/>
          <a:p>
            <a:r>
              <a:rPr lang="es-AR" sz="2200" b="1" dirty="0"/>
              <a:t>PERSONAL: </a:t>
            </a:r>
            <a:r>
              <a:rPr lang="es-AR" sz="2200" dirty="0"/>
              <a:t>Neurocirujanos/as, instrumentadores/as quirúrgicos, personal de quirófano, patólogos/as, técnicos de morgue, personal de laboratorios de alta complejidad y personal encargado del área de esterilización.</a:t>
            </a:r>
          </a:p>
          <a:p>
            <a:r>
              <a:rPr lang="es-AR" sz="2200" b="1" dirty="0"/>
              <a:t>ÁREAS: </a:t>
            </a:r>
            <a:r>
              <a:rPr lang="es-AR" sz="2200" dirty="0"/>
              <a:t>Quirófanos de neurocirugía y oftalmología, Morgues / salas de autopsia, Laboratorios de anatomía patológica y Centrales de Esterilización.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517" y="3909810"/>
            <a:ext cx="5518837" cy="275941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08939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51805" y="652246"/>
            <a:ext cx="10590214" cy="1280890"/>
          </a:xfrm>
        </p:spPr>
        <p:txBody>
          <a:bodyPr>
            <a:noAutofit/>
          </a:bodyPr>
          <a:lstStyle/>
          <a:p>
            <a:r>
              <a:rPr lang="es-AR" sz="4200" b="1" dirty="0"/>
              <a:t>IDENTIFICACIÓN Y GESTIÓN PREVENTIVA</a:t>
            </a:r>
            <a:endParaRPr lang="es-AR" sz="4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9994" y="1603717"/>
            <a:ext cx="10674618" cy="4307505"/>
          </a:xfrm>
        </p:spPr>
        <p:txBody>
          <a:bodyPr>
            <a:noAutofit/>
          </a:bodyPr>
          <a:lstStyle/>
          <a:p>
            <a:r>
              <a:rPr lang="es-AR" sz="2600" b="1" dirty="0"/>
              <a:t>PROTOCOLOS DE ESTERILIZACIÓN ESPECIALES:</a:t>
            </a:r>
            <a:r>
              <a:rPr lang="es-AR" sz="2600" dirty="0"/>
              <a:t> Se requiere el uso de autoclaves de carga por vacío a 134°C durante al menos 18 minutos combinados con inmersión previa en Hidróxido de Sodio (Soda cáustica) o Hipoclorito de Sodio concentrado.</a:t>
            </a:r>
          </a:p>
          <a:p>
            <a:r>
              <a:rPr lang="es-AR" sz="2600" b="1" dirty="0"/>
              <a:t>USO DE MATERIAL DESCARTABLE:</a:t>
            </a:r>
            <a:r>
              <a:rPr lang="es-AR" sz="2600" dirty="0"/>
              <a:t> Utilizar instrumental quirúrgico y ropa médica monouso (descartable) en cirugías con sospecha diagnóstica, procediendo a su incineración inmediata.</a:t>
            </a:r>
          </a:p>
          <a:p>
            <a:r>
              <a:rPr lang="es-AR" sz="2600" b="1" dirty="0"/>
              <a:t>EPP REFORZADO:</a:t>
            </a:r>
            <a:r>
              <a:rPr lang="es-AR" sz="2600" dirty="0"/>
              <a:t> Guantes de malla metálica o dobles guantes resistentes a cortes para el personal de morgue y patología; protección facial completa.</a:t>
            </a:r>
          </a:p>
        </p:txBody>
      </p:sp>
    </p:spTree>
    <p:extLst>
      <p:ext uri="{BB962C8B-B14F-4D97-AF65-F5344CB8AC3E}">
        <p14:creationId xmlns:p14="http://schemas.microsoft.com/office/powerpoint/2010/main" val="2498544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b="1" dirty="0"/>
              <a:t>MEDIDAS DE ATAQUE</a:t>
            </a:r>
            <a:endParaRPr lang="es-AR" sz="4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67618" y="1716258"/>
            <a:ext cx="10336994" cy="4194964"/>
          </a:xfrm>
        </p:spPr>
        <p:txBody>
          <a:bodyPr>
            <a:normAutofit/>
          </a:bodyPr>
          <a:lstStyle/>
          <a:p>
            <a:r>
              <a:rPr lang="es-AR" sz="2200" b="1" dirty="0"/>
              <a:t>PROTOCOLO DE ACCIDENTE LABORAL:</a:t>
            </a:r>
            <a:r>
              <a:rPr lang="es-AR" sz="2200" dirty="0"/>
              <a:t> Ante un pinchazo con material sospechoso, lavar inmediatamente con abundante agua corriente y jabón, o aplicar soluciones alcalinas suaves si el protocolo institucional lo avala; denunciar de forma inmediata a la ART.</a:t>
            </a:r>
          </a:p>
          <a:p>
            <a:pPr marL="0" indent="0">
              <a:buNone/>
            </a:pPr>
            <a:endParaRPr lang="es-AR" sz="2200" dirty="0"/>
          </a:p>
          <a:p>
            <a:r>
              <a:rPr lang="es-AR" sz="2200" b="1" dirty="0"/>
              <a:t>TRATAMIENTO:</a:t>
            </a:r>
            <a:r>
              <a:rPr lang="es-AR" sz="2200" dirty="0"/>
              <a:t> Lamentablemente, en la actualidad no existe cura ni tratamiento efectivo para detener la replicación priónica. El abordaje médico una vez declarada la sintomatología es exclusivamente paliativo (confort, sedación y manejo de síntomas).</a:t>
            </a:r>
          </a:p>
        </p:txBody>
      </p:sp>
    </p:spTree>
    <p:extLst>
      <p:ext uri="{BB962C8B-B14F-4D97-AF65-F5344CB8AC3E}">
        <p14:creationId xmlns:p14="http://schemas.microsoft.com/office/powerpoint/2010/main" val="965182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000" b="1" dirty="0"/>
              <a:t>CRONICIDAD Y SEGUIMIENTO ART</a:t>
            </a:r>
            <a:endParaRPr lang="es-AR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67618" y="1688123"/>
            <a:ext cx="10336994" cy="4223099"/>
          </a:xfrm>
        </p:spPr>
        <p:txBody>
          <a:bodyPr>
            <a:noAutofit/>
          </a:bodyPr>
          <a:lstStyle/>
          <a:p>
            <a:r>
              <a:rPr lang="es-AR" sz="2200" dirty="0"/>
              <a:t>No se considera crónica en el sentido tradicional de "convivir con ella", sino que es progresiva, subaguda y fatal. Tiene un período de incubación extremadamente largo (años o décadas donde es asintomática), pero una vez que aparecen los síntomas, el desenlace es rápido y letal.</a:t>
            </a:r>
          </a:p>
          <a:p>
            <a:r>
              <a:rPr lang="es-AR" sz="2200" b="1" dirty="0"/>
              <a:t>SEGUIMIENTO ART: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sz="2200" dirty="0"/>
              <a:t>Debido al extenso periodo de incubación, el registro del accidente biológico punzocortante debe quedar asentado de forma permanente en el legajo médico del trabajador coordinado con la ART.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sz="2200" dirty="0"/>
              <a:t>El seguimiento consiste en la vigilancia neurológica a largo plazo del trabajador accidentado y el control estricto de las prácticas de bioseguridad en el establecimiento para evitar nuevos eventos.</a:t>
            </a:r>
          </a:p>
        </p:txBody>
      </p:sp>
    </p:spTree>
    <p:extLst>
      <p:ext uri="{BB962C8B-B14F-4D97-AF65-F5344CB8AC3E}">
        <p14:creationId xmlns:p14="http://schemas.microsoft.com/office/powerpoint/2010/main" val="922412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10155" y="624110"/>
            <a:ext cx="9394458" cy="1280890"/>
          </a:xfrm>
        </p:spPr>
        <p:txBody>
          <a:bodyPr>
            <a:normAutofit/>
          </a:bodyPr>
          <a:lstStyle/>
          <a:p>
            <a:r>
              <a:rPr lang="es-AR" sz="4400" b="1" dirty="0"/>
              <a:t>ANÁLISIS CLÍNICO Y LEGAL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65484" y="2026068"/>
            <a:ext cx="6292516" cy="426644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sz="3600" dirty="0"/>
              <a:t>CITOMEGALOVIRUS </a:t>
            </a:r>
          </a:p>
          <a:p>
            <a:pPr marL="0" indent="0">
              <a:buNone/>
            </a:pPr>
            <a:endParaRPr lang="es-AR" sz="3600" dirty="0"/>
          </a:p>
          <a:p>
            <a:pPr>
              <a:buFont typeface="Wingdings" panose="05000000000000000000" pitchFamily="2" charset="2"/>
              <a:buChar char="v"/>
            </a:pPr>
            <a:r>
              <a:rPr lang="es-AR" sz="3600" dirty="0"/>
              <a:t>PRIONES</a:t>
            </a:r>
          </a:p>
          <a:p>
            <a:pPr marL="0" indent="0">
              <a:buNone/>
            </a:pPr>
            <a:endParaRPr lang="es-AR" sz="3600" dirty="0"/>
          </a:p>
          <a:p>
            <a:pPr marL="0" indent="0">
              <a:buNone/>
            </a:pPr>
            <a:endParaRPr lang="es-AR" sz="2800" i="1" dirty="0"/>
          </a:p>
          <a:p>
            <a:pPr marL="0" indent="0">
              <a:buNone/>
            </a:pPr>
            <a:endParaRPr lang="es-AR" sz="2800" i="1" dirty="0"/>
          </a:p>
          <a:p>
            <a:pPr marL="0" indent="0">
              <a:buNone/>
            </a:pPr>
            <a:r>
              <a:rPr lang="es-AR" sz="2800" i="1" dirty="0"/>
              <a:t>           BAJO RESOLUCIÓN SRT 81/19</a:t>
            </a:r>
          </a:p>
        </p:txBody>
      </p:sp>
      <p:sp>
        <p:nvSpPr>
          <p:cNvPr id="4" name="AutoShape 2" descr="Laboratorio de alta complejidad - Hospital Internacional de Colombia"/>
          <p:cNvSpPr>
            <a:spLocks noChangeAspect="1" noChangeArrowheads="1"/>
          </p:cNvSpPr>
          <p:nvPr/>
        </p:nvSpPr>
        <p:spPr bwMode="auto">
          <a:xfrm>
            <a:off x="-879141" y="-15649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908" y="1905000"/>
            <a:ext cx="6173092" cy="347236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2000"/>
              </a:srgbClr>
            </a:outerShdw>
            <a:reflection stA="0" endPos="0" dist="723900" dir="5400000" sy="-100000" algn="bl" rotWithShape="0"/>
            <a:softEdge rad="304800"/>
          </a:effectLst>
        </p:spPr>
      </p:pic>
    </p:spTree>
    <p:extLst>
      <p:ext uri="{BB962C8B-B14F-4D97-AF65-F5344CB8AC3E}">
        <p14:creationId xmlns:p14="http://schemas.microsoft.com/office/powerpoint/2010/main" val="305513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INTEGRANTES DEL GRUPO</a:t>
            </a:r>
            <a:br>
              <a:rPr lang="es-AR" dirty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2800" dirty="0"/>
              <a:t>LEANDRO ANDRÉS FERNÁNDEZ</a:t>
            </a:r>
          </a:p>
          <a:p>
            <a:r>
              <a:rPr lang="es-AR" sz="2800" dirty="0"/>
              <a:t>GISELA SOSA</a:t>
            </a:r>
          </a:p>
          <a:p>
            <a:r>
              <a:rPr lang="es-AR" sz="2800" dirty="0"/>
              <a:t>ANA PAULA MORENO IRIARTE</a:t>
            </a:r>
          </a:p>
        </p:txBody>
      </p:sp>
    </p:spTree>
    <p:extLst>
      <p:ext uri="{BB962C8B-B14F-4D97-AF65-F5344CB8AC3E}">
        <p14:creationId xmlns:p14="http://schemas.microsoft.com/office/powerpoint/2010/main" val="3468951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b="1" dirty="0"/>
              <a:t>MARCO LEGAL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70000"/>
              </a:lnSpc>
            </a:pPr>
            <a:r>
              <a:rPr lang="es-AR" sz="3600" dirty="0"/>
              <a:t>Ley 24.557 (Riesgos del Trabajo)</a:t>
            </a:r>
          </a:p>
          <a:p>
            <a:pPr>
              <a:lnSpc>
                <a:spcPct val="170000"/>
              </a:lnSpc>
            </a:pPr>
            <a:r>
              <a:rPr lang="es-AR" sz="3600" dirty="0"/>
              <a:t>Resolución SRT 81/19 (Códigos de Agentes).</a:t>
            </a:r>
          </a:p>
          <a:p>
            <a:pPr>
              <a:lnSpc>
                <a:spcPct val="170000"/>
              </a:lnSpc>
            </a:pPr>
            <a:r>
              <a:rPr lang="es-AR" sz="3600" dirty="0"/>
              <a:t>Decreto 658/96 (Listado de Enfermedades)</a:t>
            </a:r>
          </a:p>
          <a:p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94336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21393" y="646641"/>
            <a:ext cx="8911687" cy="1280890"/>
          </a:xfrm>
        </p:spPr>
        <p:txBody>
          <a:bodyPr/>
          <a:lstStyle/>
          <a:p>
            <a:r>
              <a:rPr lang="es-AR" sz="4400" b="1" dirty="0"/>
              <a:t>CITOMEGALOVIRUS</a:t>
            </a:r>
            <a:r>
              <a:rPr lang="es-AR" b="1" dirty="0"/>
              <a:t> 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52926" y="1790032"/>
            <a:ext cx="11839074" cy="394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lnSpc>
                <a:spcPct val="300000"/>
              </a:lnSpc>
            </a:pPr>
            <a:r>
              <a:rPr lang="es-AR" altLang="es-AR" sz="2600" b="1" dirty="0"/>
              <a:t>CÓDIGO DE AGENTE (SRT): </a:t>
            </a:r>
            <a:r>
              <a:rPr lang="es-AR" altLang="es-AR" sz="2600" dirty="0"/>
              <a:t>60014 </a:t>
            </a:r>
          </a:p>
          <a:p>
            <a:pPr lvl="1" fontAlgn="base">
              <a:lnSpc>
                <a:spcPct val="300000"/>
              </a:lnSpc>
            </a:pPr>
            <a:r>
              <a:rPr lang="es-AR" altLang="es-AR" sz="2600" b="1" dirty="0"/>
              <a:t>NOMBRE DE LA ENFERMEDAD:  </a:t>
            </a:r>
            <a:r>
              <a:rPr lang="es-AR" altLang="es-AR" sz="2600" dirty="0"/>
              <a:t>Infección por Citomegalovirus</a:t>
            </a:r>
          </a:p>
          <a:p>
            <a:pPr lvl="1" fontAlgn="base">
              <a:lnSpc>
                <a:spcPct val="300000"/>
              </a:lnSpc>
            </a:pPr>
            <a:r>
              <a:rPr lang="es-AR" altLang="es-AR" sz="2600" b="1" dirty="0"/>
              <a:t>NOMBRE COMÚN: </a:t>
            </a:r>
            <a:r>
              <a:rPr lang="es-AR" altLang="es-AR" sz="2600" dirty="0"/>
              <a:t>Enfermedad de las inclusiones citomegálicas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936" y="1194189"/>
            <a:ext cx="4183212" cy="234668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90132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92478" y="525636"/>
            <a:ext cx="8911687" cy="1280890"/>
          </a:xfrm>
        </p:spPr>
        <p:txBody>
          <a:bodyPr/>
          <a:lstStyle/>
          <a:p>
            <a:pPr algn="ctr"/>
            <a:r>
              <a:rPr lang="es-AR" sz="4400" b="1" dirty="0"/>
              <a:t>PATOLOGÍAS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11369" y="1700011"/>
            <a:ext cx="9881874" cy="4340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AR" sz="2200" i="1" dirty="0"/>
              <a:t>De acuerdo al listado de enfermedades profesionales del Decreto 658/96:</a:t>
            </a:r>
          </a:p>
          <a:p>
            <a:pPr marL="0" indent="0">
              <a:buNone/>
            </a:pPr>
            <a:endParaRPr lang="es-AR" dirty="0"/>
          </a:p>
          <a:p>
            <a:pPr lvl="2">
              <a:lnSpc>
                <a:spcPct val="150000"/>
              </a:lnSpc>
            </a:pPr>
            <a:r>
              <a:rPr lang="es-AR" sz="3200" dirty="0"/>
              <a:t>Hepatitis granulomatosa</a:t>
            </a:r>
          </a:p>
          <a:p>
            <a:pPr lvl="2">
              <a:lnSpc>
                <a:spcPct val="150000"/>
              </a:lnSpc>
            </a:pPr>
            <a:r>
              <a:rPr lang="es-AR" sz="3200" dirty="0"/>
              <a:t>Síndromes de Guillain Barré</a:t>
            </a:r>
          </a:p>
          <a:p>
            <a:pPr lvl="2">
              <a:lnSpc>
                <a:spcPct val="150000"/>
              </a:lnSpc>
            </a:pPr>
            <a:r>
              <a:rPr lang="es-AR" sz="3200" dirty="0"/>
              <a:t>Meningoencefalitis </a:t>
            </a:r>
          </a:p>
          <a:p>
            <a:pPr lvl="2">
              <a:lnSpc>
                <a:spcPct val="150000"/>
              </a:lnSpc>
            </a:pPr>
            <a:r>
              <a:rPr lang="es-AR" sz="3200" dirty="0"/>
              <a:t>Miocarditis </a:t>
            </a:r>
          </a:p>
          <a:p>
            <a:pPr lvl="2">
              <a:lnSpc>
                <a:spcPct val="150000"/>
              </a:lnSpc>
            </a:pPr>
            <a:r>
              <a:rPr lang="es-AR" sz="3200" dirty="0"/>
              <a:t>Anemia hemolítica</a:t>
            </a:r>
          </a:p>
        </p:txBody>
      </p:sp>
    </p:spTree>
    <p:extLst>
      <p:ext uri="{BB962C8B-B14F-4D97-AF65-F5344CB8AC3E}">
        <p14:creationId xmlns:p14="http://schemas.microsoft.com/office/powerpoint/2010/main" val="1714362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BD94A4-3051-4E81-A854-EBAA7BC90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600" dirty="0"/>
              <a:t>Hepatitis granulomatosa</a:t>
            </a:r>
            <a:br>
              <a:rPr lang="es-AR" sz="3600" dirty="0"/>
            </a:br>
            <a:r>
              <a:rPr lang="es-ES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5813B-7AAD-4137-8BBC-15891ED25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000" b="0" u="none" strike="noStrike" dirty="0">
                <a:effectLst/>
                <a:latin typeface="Google Sans"/>
              </a:rPr>
              <a:t>La hepatitis granulomatosa es una </a:t>
            </a:r>
            <a:r>
              <a:rPr lang="es-ES" sz="2000" dirty="0"/>
              <a:t>inflamación del hígado caracterizada por la presencia de </a:t>
            </a:r>
            <a:r>
              <a:rPr lang="es-ES" sz="2000" b="1" u="none" strike="noStrike" dirty="0">
                <a:effectLst/>
                <a:latin typeface="Google Sans"/>
              </a:rPr>
              <a:t>granulomas</a:t>
            </a:r>
            <a:r>
              <a:rPr lang="es-ES" sz="2000" dirty="0"/>
              <a:t> (pequeñas agrupaciones de células inmunitarias, principalmente macrófagos). No es una enfermedad en sí misma, sino una manifestación hepática de diversas </a:t>
            </a:r>
            <a:r>
              <a:rPr lang="es-ES" sz="2000" b="1" u="none" strike="noStrike" dirty="0">
                <a:effectLst/>
                <a:latin typeface="Google Sans"/>
              </a:rPr>
              <a:t>infecciones</a:t>
            </a:r>
            <a:r>
              <a:rPr lang="es-ES" sz="2000" dirty="0"/>
              <a:t> (como tuberculosis o brucelosis), </a:t>
            </a:r>
            <a:r>
              <a:rPr lang="es-ES" sz="2000" b="1" u="none" strike="noStrike" dirty="0">
                <a:effectLst/>
                <a:latin typeface="Google Sans"/>
              </a:rPr>
              <a:t>enfermedades autoinmunes</a:t>
            </a:r>
            <a:r>
              <a:rPr lang="es-ES" sz="2000" dirty="0"/>
              <a:t> o reacciones a </a:t>
            </a:r>
            <a:r>
              <a:rPr lang="es-ES" sz="2000" b="1" u="none" strike="noStrike" dirty="0">
                <a:effectLst/>
                <a:latin typeface="Google Sans"/>
              </a:rPr>
              <a:t>medicamentos</a:t>
            </a:r>
            <a:r>
              <a:rPr lang="es-ES" sz="2000" dirty="0"/>
              <a:t>. </a:t>
            </a:r>
          </a:p>
          <a:p>
            <a:r>
              <a:rPr lang="es-ES" sz="2000" dirty="0"/>
              <a:t>Los síntomas comunes incluyen fatiga, dolor en la parte superior derecha del abdomen, fiebre intermitente y alteraciones en análisis hepáticos. Para profundizar en el tema, puedes revisar la información detallada en los portales especializados</a:t>
            </a:r>
          </a:p>
        </p:txBody>
      </p:sp>
    </p:spTree>
    <p:extLst>
      <p:ext uri="{BB962C8B-B14F-4D97-AF65-F5344CB8AC3E}">
        <p14:creationId xmlns:p14="http://schemas.microsoft.com/office/powerpoint/2010/main" val="1620062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7E83E1-8A78-4E1E-A632-264BF7081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600" dirty="0"/>
              <a:t>Síndromes de Guillain Barré</a:t>
            </a:r>
            <a:br>
              <a:rPr lang="es-AR" sz="3600" dirty="0"/>
            </a:br>
            <a:endParaRPr lang="es-E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0C0EB5C-0847-412A-B655-EC9F82E8ED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41730" y="2326751"/>
            <a:ext cx="10750270" cy="3934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76176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l </a:t>
            </a:r>
            <a:r>
              <a:rPr kumimoji="0" lang="es-ES" altLang="es-E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Síndrome de Guillain-Barré</a:t>
            </a:r>
            <a:r>
              <a:rPr kumimoji="0" lang="es-ES" altLang="es-E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es una afección autoinmune poco frecuente en la que el sistema inmunitario ataca los nervios periféricos. Provoca debilidad muscular, entumecimiento y, en casos severos, parálisis. Suele desencadenarse tras una infección gastrointestinal o respiratoria. Requiere atención médica de urgencia.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Síntomas principales</a:t>
            </a:r>
            <a:endParaRPr kumimoji="0" lang="es-ES" altLang="es-E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Sensación de hormigueo o pinchazos en los dedos de los pies o de las manos.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Debilidad muscular que comienza en las piernas y asciende progresivamente al resto del cuerpo.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Dificultad para caminar, subir escaleras o realizar movimientos faciales (hablar, masticar o tragar).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Dolor intenso, similar a calambres musculares.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Pérdida de reflejos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S" altLang="es-E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  <a:p>
            <a:r>
              <a:rPr lang="es-ES" b="1" u="none" strike="noStrike" dirty="0">
                <a:effectLst/>
                <a:latin typeface="Google Sans"/>
              </a:rPr>
              <a:t>Causas y factores de riesgo</a:t>
            </a:r>
          </a:p>
          <a:p>
            <a:r>
              <a:rPr lang="es-ES" b="0" u="none" strike="noStrike" dirty="0">
                <a:effectLst/>
                <a:latin typeface="Google Sans"/>
              </a:rPr>
              <a:t>Aunque se desconoce la causa exacta, la mayoría de los casos ocurren días o semanas después de una infección viral o bacteriana (como la bacteria </a:t>
            </a:r>
            <a:r>
              <a:rPr lang="es-ES" b="0" i="1" u="none" strike="noStrike" dirty="0" err="1">
                <a:effectLst/>
                <a:latin typeface="Google Sans"/>
              </a:rPr>
              <a:t>Campylobacter</a:t>
            </a:r>
            <a:r>
              <a:rPr lang="es-ES" b="0" i="1" u="none" strike="noStrike" dirty="0">
                <a:effectLst/>
                <a:latin typeface="Google Sans"/>
              </a:rPr>
              <a:t> </a:t>
            </a:r>
            <a:r>
              <a:rPr lang="es-ES" b="0" i="1" u="none" strike="noStrike" dirty="0" err="1">
                <a:effectLst/>
                <a:latin typeface="Google Sans"/>
              </a:rPr>
              <a:t>jejuni</a:t>
            </a:r>
            <a:r>
              <a:rPr lang="es-ES" b="0" u="none" strike="noStrike" dirty="0">
                <a:effectLst/>
                <a:latin typeface="Google Sans"/>
              </a:rPr>
              <a:t>, el virus de la influenza o el COVID-19). Es una reacción anormal del sistema de defensas y </a:t>
            </a:r>
            <a:r>
              <a:rPr lang="es-ES" b="1" u="none" strike="noStrike" dirty="0">
                <a:effectLst/>
                <a:latin typeface="Google Sans"/>
              </a:rPr>
              <a:t>no es una enfermedad contagiosa</a:t>
            </a:r>
          </a:p>
          <a:p>
            <a:endParaRPr lang="es-ES" b="0" u="none" strike="noStrike" dirty="0">
              <a:effectLst/>
              <a:latin typeface="Google 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22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b="1" dirty="0"/>
              <a:t>TRANSMISIÓN Y SÍNTOMAS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16676" y="2133600"/>
            <a:ext cx="10087936" cy="3777622"/>
          </a:xfrm>
        </p:spPr>
        <p:txBody>
          <a:bodyPr>
            <a:normAutofit fontScale="92500"/>
          </a:bodyPr>
          <a:lstStyle/>
          <a:p>
            <a:r>
              <a:rPr lang="es-AR" sz="2800" b="1" dirty="0"/>
              <a:t>TRANSMISIÓN: </a:t>
            </a:r>
            <a:r>
              <a:rPr lang="es-AR" sz="2800" dirty="0"/>
              <a:t>Directa por fluidos corporales con mucosas o piel no intacta (Orina, saliva, sangre, lágrimas, semen, secreciones vaginales).</a:t>
            </a:r>
          </a:p>
          <a:p>
            <a:endParaRPr lang="es-AR" sz="2800" dirty="0"/>
          </a:p>
          <a:p>
            <a:r>
              <a:rPr lang="es-AR" sz="2800" b="1" dirty="0"/>
              <a:t>SÍNTOMAS: </a:t>
            </a:r>
            <a:r>
              <a:rPr lang="es-AR" sz="2800" dirty="0"/>
              <a:t>Asintomático o síndrome gripal/</a:t>
            </a:r>
            <a:r>
              <a:rPr lang="es-AR" sz="2800" dirty="0" err="1"/>
              <a:t>mononucleósico</a:t>
            </a:r>
            <a:r>
              <a:rPr lang="es-AR" sz="2800" dirty="0"/>
              <a:t> en adultos (fiebre, fatiga, adenopatías. Riesgo de transmisión congénita en trabajadoras gestantes (sordera, retraso madurativo fetal). </a:t>
            </a:r>
          </a:p>
        </p:txBody>
      </p:sp>
    </p:spTree>
    <p:extLst>
      <p:ext uri="{BB962C8B-B14F-4D97-AF65-F5344CB8AC3E}">
        <p14:creationId xmlns:p14="http://schemas.microsoft.com/office/powerpoint/2010/main" val="3280539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95706" y="506472"/>
            <a:ext cx="8911687" cy="1280890"/>
          </a:xfrm>
        </p:spPr>
        <p:txBody>
          <a:bodyPr>
            <a:normAutofit/>
          </a:bodyPr>
          <a:lstStyle/>
          <a:p>
            <a:r>
              <a:rPr lang="es-AR" sz="4400" b="1" dirty="0"/>
              <a:t>ÁREAS Y PERSONAL AFECTADOS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0375" y="1606808"/>
            <a:ext cx="11044237" cy="3978086"/>
          </a:xfrm>
        </p:spPr>
        <p:txBody>
          <a:bodyPr>
            <a:normAutofit/>
          </a:bodyPr>
          <a:lstStyle/>
          <a:p>
            <a:r>
              <a:rPr lang="es-AR" sz="2200" b="1" dirty="0"/>
              <a:t>PERSONAL: </a:t>
            </a:r>
            <a:r>
              <a:rPr lang="pt-BR" sz="2200" dirty="0"/>
              <a:t>Enfermeros, médicos, pediatras/ neonatólogos, técnicos de laboratorios de virología, odontólogos, personal de limpieza de áreas críticas.</a:t>
            </a:r>
            <a:endParaRPr lang="es-AR" sz="2200" dirty="0"/>
          </a:p>
          <a:p>
            <a:r>
              <a:rPr lang="es-AR" sz="2200" b="1" dirty="0"/>
              <a:t>ÁREAS: </a:t>
            </a:r>
            <a:r>
              <a:rPr lang="es-AR" sz="2200" dirty="0"/>
              <a:t>: Servicios de Neonatología, Pediatría, Unidades de Trasplante, Unidades de Cuidados Intensivos, Laboratorios Clínicos y Clínicas Odontológicas.</a:t>
            </a:r>
          </a:p>
        </p:txBody>
      </p:sp>
      <p:sp>
        <p:nvSpPr>
          <p:cNvPr id="4" name="AutoShape 2" descr="14.600+ Lavar Manos Ilustraciones de Stock, gráficos vectoriales libres de  derechos y clip art - iStock | Agua, Ducha, Secar man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179" y="3472080"/>
            <a:ext cx="4822740" cy="321315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248425832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342</TotalTime>
  <Words>1214</Words>
  <Application>Microsoft Office PowerPoint</Application>
  <PresentationFormat>Panorámica</PresentationFormat>
  <Paragraphs>98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Arial</vt:lpstr>
      <vt:lpstr>Century Gothic</vt:lpstr>
      <vt:lpstr>Google Sans</vt:lpstr>
      <vt:lpstr>Wingdings</vt:lpstr>
      <vt:lpstr>Wingdings 3</vt:lpstr>
      <vt:lpstr>Espiral</vt:lpstr>
      <vt:lpstr>RIESGOS BIÓLOGICOS</vt:lpstr>
      <vt:lpstr>ANÁLISIS CLÍNICO Y LEGAL</vt:lpstr>
      <vt:lpstr>MARCO LEGAL</vt:lpstr>
      <vt:lpstr>CITOMEGALOVIRUS </vt:lpstr>
      <vt:lpstr>PATOLOGÍAS</vt:lpstr>
      <vt:lpstr>Hepatitis granulomatosa  </vt:lpstr>
      <vt:lpstr>Síndromes de Guillain Barré </vt:lpstr>
      <vt:lpstr>TRANSMISIÓN Y SÍNTOMAS</vt:lpstr>
      <vt:lpstr>ÁREAS Y PERSONAL AFECTADOS</vt:lpstr>
      <vt:lpstr>     IDENTIFICACIÓN Y GESTIÓN PREVENTIVA</vt:lpstr>
      <vt:lpstr>     MEDIDAS DE ATAQUE </vt:lpstr>
      <vt:lpstr>CRONICIDAD Y SEGUIMIENTO ART</vt:lpstr>
      <vt:lpstr>PRIONES</vt:lpstr>
      <vt:lpstr>AGENTE GENERADOR </vt:lpstr>
      <vt:lpstr>TRANSMISIÓN Y SÍNTOMAS</vt:lpstr>
      <vt:lpstr>ÁREAS Y PERSONAL AFECTADOS</vt:lpstr>
      <vt:lpstr>IDENTIFICACIÓN Y GESTIÓN PREVENTIVA</vt:lpstr>
      <vt:lpstr>MEDIDAS DE ATAQUE</vt:lpstr>
      <vt:lpstr>CRONICIDAD Y SEGUIMIENTO ART</vt:lpstr>
      <vt:lpstr>INTEGRANTES DEL GRUPO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ESTUDIO</cp:lastModifiedBy>
  <cp:revision>38</cp:revision>
  <dcterms:created xsi:type="dcterms:W3CDTF">2026-07-04T17:12:19Z</dcterms:created>
  <dcterms:modified xsi:type="dcterms:W3CDTF">2026-07-13T22:01:59Z</dcterms:modified>
</cp:coreProperties>
</file>