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9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Extenda 40 Hecto" panose="020B0604020202020204" charset="0"/>
      <p:regular r:id="rId29"/>
    </p:embeddedFont>
    <p:embeddedFont>
      <p:font typeface="Extenda 50 Mega" panose="020B0604020202020204" charset="0"/>
      <p:regular r:id="rId30"/>
    </p:embeddedFont>
    <p:embeddedFont>
      <p:font typeface="Extenda 60 Giga" panose="020B0604020202020204" charset="0"/>
      <p:regular r:id="rId31"/>
    </p:embeddedFont>
    <p:embeddedFont>
      <p:font typeface="Montserrat" panose="020B0604020202020204" charset="0"/>
      <p:regular r:id="rId32"/>
    </p:embeddedFont>
    <p:embeddedFont>
      <p:font typeface="Montserrat Bold" panose="020B0604020202020204" charset="0"/>
      <p:regular r:id="rId33"/>
    </p:embeddedFont>
    <p:embeddedFont>
      <p:font typeface="Montserrat Bold Italics" panose="020B0604020202020204" charset="0"/>
      <p:regular r:id="rId34"/>
    </p:embeddedFont>
    <p:embeddedFont>
      <p:font typeface="Montserrat Italics" panose="020B0604020202020204" charset="0"/>
      <p:regular r:id="rId35"/>
    </p:embeddedFont>
    <p:embeddedFont>
      <p:font typeface="Montserrat Medium" panose="020B0604020202020204" charset="0"/>
      <p:regular r:id="rId36"/>
    </p:embeddedFont>
    <p:embeddedFont>
      <p:font typeface="Muli Bold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8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131997" y="1869020"/>
            <a:ext cx="16024006" cy="37038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272"/>
              </a:lnSpc>
            </a:pPr>
            <a:r>
              <a:rPr lang="en-US" sz="18693" dirty="0">
                <a:solidFill>
                  <a:schemeClr val="accent4">
                    <a:lumMod val="50000"/>
                  </a:schemeClr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ENFERMEDADES PROFESIONALES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477000" y="6905802"/>
            <a:ext cx="11080712" cy="39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8"/>
              </a:lnSpc>
              <a:spcBef>
                <a:spcPct val="0"/>
              </a:spcBef>
            </a:pPr>
            <a:r>
              <a:rPr lang="en-US" sz="234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FIRPO CELESTE, MOREL CAMILA, OLIVERA ESTEFANIA, VERGARA IVES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69560EEF-3C27-4A51-A537-98A5F19B8632}"/>
              </a:ext>
            </a:extLst>
          </p:cNvPr>
          <p:cNvSpPr txBox="1"/>
          <p:nvPr/>
        </p:nvSpPr>
        <p:spPr>
          <a:xfrm>
            <a:off x="1112504" y="5178056"/>
            <a:ext cx="16024006" cy="170559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272"/>
              </a:lnSpc>
            </a:pPr>
            <a:r>
              <a:rPr lang="en-US" sz="108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En</a:t>
            </a:r>
            <a:r>
              <a:rPr lang="en-US" sz="10800" dirty="0">
                <a:solidFill>
                  <a:schemeClr val="accent4">
                    <a:lumMod val="20000"/>
                    <a:lumOff val="80000"/>
                  </a:schemeClr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 </a:t>
            </a:r>
            <a:r>
              <a:rPr lang="en-US" sz="108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centros</a:t>
            </a:r>
            <a:r>
              <a:rPr lang="en-US" sz="10800" dirty="0">
                <a:solidFill>
                  <a:schemeClr val="accent4">
                    <a:lumMod val="20000"/>
                    <a:lumOff val="80000"/>
                  </a:schemeClr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 de </a:t>
            </a:r>
            <a:r>
              <a:rPr lang="en-US" sz="108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salud</a:t>
            </a:r>
            <a:r>
              <a:rPr lang="en-US" sz="10800" dirty="0">
                <a:solidFill>
                  <a:schemeClr val="accent4">
                    <a:lumMod val="20000"/>
                    <a:lumOff val="80000"/>
                  </a:schemeClr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 </a:t>
            </a:r>
          </a:p>
        </p:txBody>
      </p:sp>
      <p:pic>
        <p:nvPicPr>
          <p:cNvPr id="13" name="Gráfico 12" descr="Hospital">
            <a:extLst>
              <a:ext uri="{FF2B5EF4-FFF2-40B4-BE49-F238E27FC236}">
                <a16:creationId xmlns:a16="http://schemas.microsoft.com/office/drawing/2014/main" id="{879A2F66-B515-4541-920B-4AE8580A2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78000" y="3800961"/>
            <a:ext cx="2438400" cy="2438400"/>
          </a:xfrm>
          <a:prstGeom prst="rect">
            <a:avLst/>
          </a:prstGeom>
        </p:spPr>
      </p:pic>
      <p:pic>
        <p:nvPicPr>
          <p:cNvPr id="15" name="Gráfico 14" descr="Médico">
            <a:extLst>
              <a:ext uri="{FF2B5EF4-FFF2-40B4-BE49-F238E27FC236}">
                <a16:creationId xmlns:a16="http://schemas.microsoft.com/office/drawing/2014/main" id="{50254441-7E8A-4B2F-8EDE-B43D492CC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488287" y="4939665"/>
            <a:ext cx="19812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13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984" y="4973340"/>
            <a:ext cx="15481117" cy="4626761"/>
            <a:chOff x="0" y="0"/>
            <a:chExt cx="20641490" cy="6169014"/>
          </a:xfrm>
        </p:grpSpPr>
        <p:sp>
          <p:nvSpPr>
            <p:cNvPr id="3" name="AutoShape 3"/>
            <p:cNvSpPr/>
            <p:nvPr/>
          </p:nvSpPr>
          <p:spPr>
            <a:xfrm>
              <a:off x="2842340" y="258634"/>
              <a:ext cx="14021250" cy="103043"/>
            </a:xfrm>
            <a:prstGeom prst="line">
              <a:avLst/>
            </a:prstGeom>
            <a:ln w="72173" cap="flat">
              <a:solidFill>
                <a:srgbClr val="EEA915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4" name="Group 4"/>
            <p:cNvGrpSpPr/>
            <p:nvPr/>
          </p:nvGrpSpPr>
          <p:grpSpPr>
            <a:xfrm>
              <a:off x="2667522" y="0"/>
              <a:ext cx="549566" cy="549566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3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9736684" y="0"/>
              <a:ext cx="549566" cy="549566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3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16863583" y="88914"/>
              <a:ext cx="549566" cy="549566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3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708243" y="777628"/>
              <a:ext cx="4771188" cy="1019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9"/>
                </a:lnSpc>
              </a:pPr>
              <a:r>
                <a:rPr lang="en-US" sz="2623" b="1">
                  <a:solidFill>
                    <a:srgbClr val="E296B2"/>
                  </a:solidFill>
                  <a:latin typeface="Muli Bold"/>
                  <a:ea typeface="Muli Bold"/>
                  <a:cs typeface="Muli Bold"/>
                  <a:sym typeface="Muli Bold"/>
                </a:rPr>
                <a:t>INMUNIZACIÓN ACTIVA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34992" y="777628"/>
              <a:ext cx="4736278" cy="1019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9"/>
                </a:lnSpc>
              </a:pPr>
              <a:r>
                <a:rPr lang="en-US" sz="2623" b="1">
                  <a:solidFill>
                    <a:srgbClr val="E296B2"/>
                  </a:solidFill>
                  <a:latin typeface="Muli Bold"/>
                  <a:ea typeface="Muli Bold"/>
                  <a:cs typeface="Muli Bold"/>
                  <a:sym typeface="Muli Bold"/>
                </a:rPr>
                <a:t>HIGIENE DE MANOS Y  SU PROTECCIÓN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4590524" y="777628"/>
              <a:ext cx="5555951" cy="1019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9"/>
                </a:lnSpc>
              </a:pPr>
              <a:r>
                <a:rPr lang="en-US" sz="2623" b="1">
                  <a:solidFill>
                    <a:srgbClr val="E296B2"/>
                  </a:solidFill>
                  <a:latin typeface="Muli Bold"/>
                  <a:ea typeface="Muli Bold"/>
                  <a:cs typeface="Muli Bold"/>
                  <a:sym typeface="Muli Bold"/>
                </a:rPr>
                <a:t>MANEJO DE RESIDUOS Y DESINFECCIÓN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622807"/>
              <a:ext cx="6187673" cy="20062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34"/>
                </a:lnSpc>
                <a:spcBef>
                  <a:spcPct val="0"/>
                </a:spcBef>
              </a:pPr>
              <a:r>
                <a:rPr lang="en-US" sz="2167" b="1">
                  <a:solidFill>
                    <a:srgbClr val="282828"/>
                  </a:solidFill>
                  <a:latin typeface="Muli Bold"/>
                  <a:ea typeface="Muli Bold"/>
                  <a:cs typeface="Muli Bold"/>
                  <a:sym typeface="Muli Bold"/>
                </a:rPr>
                <a:t>Vacunación del personal expuesto (laboratoristas, personal de limpieza/sanitarios, y trabajadores de áreas de alto riesgo).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909295" y="1622807"/>
              <a:ext cx="6405000" cy="41381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34"/>
                </a:lnSpc>
              </a:pPr>
              <a:r>
                <a:rPr lang="en-US" sz="2167" b="1">
                  <a:solidFill>
                    <a:srgbClr val="282828"/>
                  </a:solidFill>
                  <a:latin typeface="Muli Bold"/>
                  <a:ea typeface="Muli Bold"/>
                  <a:cs typeface="Muli Bold"/>
                  <a:sym typeface="Muli Bold"/>
                </a:rPr>
                <a:t>Lavado frecuente con agua y jabón antes y después de atender a cada paciente, y siempre tras manipular fluidos corporales o ir al baño.</a:t>
              </a:r>
            </a:p>
            <a:p>
              <a:pPr algn="ctr">
                <a:lnSpc>
                  <a:spcPts val="3174"/>
                </a:lnSpc>
                <a:spcBef>
                  <a:spcPct val="0"/>
                </a:spcBef>
              </a:pPr>
              <a:r>
                <a:rPr lang="en-US" sz="2267" b="1">
                  <a:solidFill>
                    <a:srgbClr val="282828"/>
                  </a:solidFill>
                  <a:latin typeface="Muli Bold"/>
                  <a:ea typeface="Muli Bold"/>
                  <a:cs typeface="Muli Bold"/>
                  <a:sym typeface="Muli Bold"/>
                </a:rPr>
                <a:t>Uso obligatorio de guantes descartables para cualquier procedimiento que implique contacto con sangre o secreciones.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958801" y="1622807"/>
              <a:ext cx="6682689" cy="45462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34"/>
                </a:lnSpc>
              </a:pPr>
              <a:r>
                <a:rPr lang="en-US" sz="2167" b="1">
                  <a:solidFill>
                    <a:srgbClr val="282828"/>
                  </a:solidFill>
                  <a:latin typeface="Muli Bold"/>
                  <a:ea typeface="Muli Bold"/>
                  <a:cs typeface="Muli Bold"/>
                  <a:sym typeface="Muli Bold"/>
                </a:rPr>
                <a:t>Aplicación de precauciones estándar para el manejo seguro de objetos cortopunzantes y muestras biológicas potencialmente infecciosas.</a:t>
              </a:r>
            </a:p>
            <a:p>
              <a:pPr algn="ctr">
                <a:lnSpc>
                  <a:spcPts val="3034"/>
                </a:lnSpc>
                <a:spcBef>
                  <a:spcPct val="0"/>
                </a:spcBef>
              </a:pPr>
              <a:r>
                <a:rPr lang="en-US" sz="2167" b="1">
                  <a:solidFill>
                    <a:srgbClr val="282828"/>
                  </a:solidFill>
                  <a:latin typeface="Muli Bold"/>
                  <a:ea typeface="Muli Bold"/>
                  <a:cs typeface="Muli Bold"/>
                  <a:sym typeface="Muli Bold"/>
                </a:rPr>
                <a:t>Desinfección periódica de superficies de alto contacto (camillas, pomos de puertas, barandas) utilizando soluciones a base de lavandina (cloro activo).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3480138" y="639337"/>
            <a:ext cx="6437580" cy="4798923"/>
          </a:xfrm>
          <a:custGeom>
            <a:avLst/>
            <a:gdLst/>
            <a:ahLst/>
            <a:cxnLst/>
            <a:rect l="l" t="t" r="r" b="b"/>
            <a:pathLst>
              <a:path w="6437580" h="4798923">
                <a:moveTo>
                  <a:pt x="0" y="0"/>
                </a:moveTo>
                <a:lnTo>
                  <a:pt x="6437580" y="0"/>
                </a:lnTo>
                <a:lnTo>
                  <a:pt x="6437580" y="4798923"/>
                </a:lnTo>
                <a:lnTo>
                  <a:pt x="0" y="47989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408323" y="1946632"/>
            <a:ext cx="8452507" cy="1900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0"/>
              </a:lnSpc>
            </a:pPr>
            <a:endParaRPr/>
          </a:p>
          <a:p>
            <a:pPr marL="0" lvl="0" indent="0" algn="l">
              <a:lnSpc>
                <a:spcPts val="6940"/>
              </a:lnSpc>
            </a:pPr>
            <a:r>
              <a:rPr lang="en-US" sz="9379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MEDIDAS PREVENTIVAS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576101" y="6791420"/>
            <a:ext cx="2988176" cy="4438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23"/>
              </a:lnSpc>
              <a:spcBef>
                <a:spcPct val="0"/>
              </a:spcBef>
            </a:pPr>
            <a:r>
              <a:rPr lang="en-US" sz="25873" b="1">
                <a:solidFill>
                  <a:srgbClr val="E296B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8323" y="4925715"/>
            <a:ext cx="13861076" cy="4126381"/>
            <a:chOff x="0" y="0"/>
            <a:chExt cx="18481434" cy="5501841"/>
          </a:xfrm>
        </p:grpSpPr>
        <p:sp>
          <p:nvSpPr>
            <p:cNvPr id="3" name="AutoShape 3"/>
            <p:cNvSpPr/>
            <p:nvPr/>
          </p:nvSpPr>
          <p:spPr>
            <a:xfrm>
              <a:off x="2842340" y="258634"/>
              <a:ext cx="11748183" cy="16149"/>
            </a:xfrm>
            <a:prstGeom prst="line">
              <a:avLst/>
            </a:prstGeom>
            <a:ln w="72173" cap="flat">
              <a:solidFill>
                <a:srgbClr val="EEA915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4" name="Group 4"/>
            <p:cNvGrpSpPr/>
            <p:nvPr/>
          </p:nvGrpSpPr>
          <p:grpSpPr>
            <a:xfrm>
              <a:off x="2667522" y="0"/>
              <a:ext cx="549566" cy="549566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3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4590524" y="0"/>
              <a:ext cx="549566" cy="549566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39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708243" y="777628"/>
              <a:ext cx="4771188" cy="1019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9"/>
                </a:lnSpc>
              </a:pPr>
              <a:r>
                <a:rPr lang="en-US" sz="2623" b="1">
                  <a:solidFill>
                    <a:srgbClr val="E296B2"/>
                  </a:solidFill>
                  <a:latin typeface="Muli Bold"/>
                  <a:ea typeface="Muli Bold"/>
                  <a:cs typeface="Muli Bold"/>
                  <a:sym typeface="Muli Bold"/>
                </a:rPr>
                <a:t>PROTOCOLOS DE AISLAMIENTO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318949" y="777628"/>
              <a:ext cx="6599117" cy="1019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9"/>
                </a:lnSpc>
              </a:pPr>
              <a:r>
                <a:rPr lang="en-US" sz="2623" b="1">
                  <a:solidFill>
                    <a:srgbClr val="E296B2"/>
                  </a:solidFill>
                  <a:latin typeface="Muli Bold"/>
                  <a:ea typeface="Muli Bold"/>
                  <a:cs typeface="Muli Bold"/>
                  <a:sym typeface="Muli Bold"/>
                </a:rPr>
                <a:t>INOCUIDAD ALIMENTARIA Y AGUA SEGURA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613282"/>
              <a:ext cx="6187673" cy="38885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14"/>
                </a:lnSpc>
                <a:spcBef>
                  <a:spcPct val="0"/>
                </a:spcBef>
              </a:pPr>
              <a:r>
                <a:rPr lang="en-US" sz="2367" b="1">
                  <a:solidFill>
                    <a:srgbClr val="282828"/>
                  </a:solidFill>
                  <a:latin typeface="Muli Bold"/>
                  <a:ea typeface="Muli Bold"/>
                  <a:cs typeface="Muli Bold"/>
                  <a:sym typeface="Muli Bold"/>
                </a:rPr>
                <a:t>Implementación de aislamiento de contacto o entérico para pacientes con infección confirmada durante las primeras fases sintomáticas o hasta una semana después del inicio de la ictericia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798746" y="1740282"/>
              <a:ext cx="6682689" cy="33297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14"/>
                </a:lnSpc>
                <a:spcBef>
                  <a:spcPct val="0"/>
                </a:spcBef>
              </a:pPr>
              <a:r>
                <a:rPr lang="en-US" sz="2367" b="1">
                  <a:solidFill>
                    <a:srgbClr val="282828"/>
                  </a:solidFill>
                  <a:latin typeface="Muli Bold"/>
                  <a:ea typeface="Muli Bold"/>
                  <a:cs typeface="Muli Bold"/>
                  <a:sym typeface="Muli Bold"/>
                </a:rPr>
                <a:t>En áreas de internación y comedores del hospital, asegurar el acceso a agua potable, potabilizar cuando sea necesario, y mantener una manipulación e higiene estrictas de los alimentos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3480138" y="639337"/>
            <a:ext cx="6437580" cy="4798923"/>
          </a:xfrm>
          <a:custGeom>
            <a:avLst/>
            <a:gdLst/>
            <a:ahLst/>
            <a:cxnLst/>
            <a:rect l="l" t="t" r="r" b="b"/>
            <a:pathLst>
              <a:path w="6437580" h="4798923">
                <a:moveTo>
                  <a:pt x="0" y="0"/>
                </a:moveTo>
                <a:lnTo>
                  <a:pt x="6437580" y="0"/>
                </a:lnTo>
                <a:lnTo>
                  <a:pt x="6437580" y="4798923"/>
                </a:lnTo>
                <a:lnTo>
                  <a:pt x="0" y="47989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408323" y="1946632"/>
            <a:ext cx="8452507" cy="1900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0"/>
              </a:lnSpc>
            </a:pPr>
            <a:endParaRPr/>
          </a:p>
          <a:p>
            <a:pPr marL="0" lvl="0" indent="0" algn="l">
              <a:lnSpc>
                <a:spcPts val="6940"/>
              </a:lnSpc>
            </a:pPr>
            <a:r>
              <a:rPr lang="en-US" sz="9379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MEDIDAS PREVENTIVAS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576101" y="6791420"/>
            <a:ext cx="2988176" cy="4438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23"/>
              </a:lnSpc>
              <a:spcBef>
                <a:spcPct val="0"/>
              </a:spcBef>
            </a:pPr>
            <a:r>
              <a:rPr lang="en-US" sz="25873" b="1">
                <a:solidFill>
                  <a:srgbClr val="E296B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89303" y="7502182"/>
            <a:ext cx="15898697" cy="347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90"/>
              </a:lnSpc>
              <a:spcBef>
                <a:spcPct val="0"/>
              </a:spcBef>
            </a:pPr>
            <a:r>
              <a:rPr lang="en-US" sz="20279" dirty="0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7.MEDIDAS DE ATAQUE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28700" y="2723586"/>
            <a:ext cx="4765601" cy="4140462"/>
            <a:chOff x="0" y="0"/>
            <a:chExt cx="6354135" cy="552061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6354135" cy="4490262"/>
              <a:chOff x="0" y="0"/>
              <a:chExt cx="1263995" cy="89322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263995" cy="893224"/>
              </a:xfrm>
              <a:custGeom>
                <a:avLst/>
                <a:gdLst/>
                <a:ahLst/>
                <a:cxnLst/>
                <a:rect l="l" t="t" r="r" b="b"/>
                <a:pathLst>
                  <a:path w="1263995" h="893224">
                    <a:moveTo>
                      <a:pt x="83844" y="0"/>
                    </a:moveTo>
                    <a:lnTo>
                      <a:pt x="1180151" y="0"/>
                    </a:lnTo>
                    <a:cubicBezTo>
                      <a:pt x="1226457" y="0"/>
                      <a:pt x="1263995" y="37538"/>
                      <a:pt x="1263995" y="83844"/>
                    </a:cubicBezTo>
                    <a:lnTo>
                      <a:pt x="1263995" y="809380"/>
                    </a:lnTo>
                    <a:cubicBezTo>
                      <a:pt x="1263995" y="831617"/>
                      <a:pt x="1255161" y="852943"/>
                      <a:pt x="1239438" y="868667"/>
                    </a:cubicBezTo>
                    <a:cubicBezTo>
                      <a:pt x="1223714" y="884391"/>
                      <a:pt x="1202388" y="893224"/>
                      <a:pt x="1180151" y="893224"/>
                    </a:cubicBezTo>
                    <a:lnTo>
                      <a:pt x="83844" y="893224"/>
                    </a:lnTo>
                    <a:cubicBezTo>
                      <a:pt x="61607" y="893224"/>
                      <a:pt x="40281" y="884391"/>
                      <a:pt x="24557" y="868667"/>
                    </a:cubicBezTo>
                    <a:cubicBezTo>
                      <a:pt x="8834" y="852943"/>
                      <a:pt x="0" y="831617"/>
                      <a:pt x="0" y="809380"/>
                    </a:cubicBezTo>
                    <a:lnTo>
                      <a:pt x="0" y="83844"/>
                    </a:lnTo>
                    <a:cubicBezTo>
                      <a:pt x="0" y="61607"/>
                      <a:pt x="8834" y="40281"/>
                      <a:pt x="24557" y="24557"/>
                    </a:cubicBezTo>
                    <a:cubicBezTo>
                      <a:pt x="40281" y="8834"/>
                      <a:pt x="61607" y="0"/>
                      <a:pt x="83844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263995" cy="931324"/>
              </a:xfrm>
              <a:prstGeom prst="rect">
                <a:avLst/>
              </a:prstGeom>
            </p:spPr>
            <p:txBody>
              <a:bodyPr lIns="65502" tIns="65502" rIns="65502" bIns="65502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231395" y="1040663"/>
              <a:ext cx="5891346" cy="2408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243" lvl="1" indent="-259121" algn="l">
                <a:lnSpc>
                  <a:spcPts val="2904"/>
                </a:lnSpc>
                <a:buFont typeface="Arial"/>
                <a:buChar char="•"/>
              </a:pPr>
              <a:r>
                <a:rPr lang="en-US" sz="240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Descanso riguroso</a:t>
              </a:r>
            </a:p>
            <a:p>
              <a:pPr marL="518243" lvl="1" indent="-259121" algn="l">
                <a:lnSpc>
                  <a:spcPts val="2904"/>
                </a:lnSpc>
                <a:buFont typeface="Arial"/>
                <a:buChar char="•"/>
              </a:pPr>
              <a:r>
                <a:rPr lang="en-US" sz="240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Hidratación y nutrición</a:t>
              </a:r>
            </a:p>
            <a:p>
              <a:pPr marL="518243" lvl="1" indent="-259121" algn="l">
                <a:lnSpc>
                  <a:spcPts val="2904"/>
                </a:lnSpc>
                <a:buFont typeface="Arial"/>
                <a:buChar char="•"/>
              </a:pPr>
              <a:r>
                <a:rPr lang="en-US" sz="240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Cero Alcohol</a:t>
              </a:r>
            </a:p>
            <a:p>
              <a:pPr marL="518243" lvl="1" indent="-259121" algn="l">
                <a:lnSpc>
                  <a:spcPts val="2904"/>
                </a:lnSpc>
                <a:buFont typeface="Arial"/>
                <a:buChar char="•"/>
              </a:pPr>
              <a:r>
                <a:rPr lang="en-US" sz="240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Cuidado con los medicamentos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73209" y="4177516"/>
              <a:ext cx="3607714" cy="134310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28"/>
                </a:lnSpc>
                <a:spcBef>
                  <a:spcPct val="0"/>
                </a:spcBef>
              </a:pPr>
              <a:r>
                <a:rPr lang="en-US" sz="2949" b="1" dirty="0" err="1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cuidado</a:t>
              </a:r>
              <a:r>
                <a:rPr lang="en-US" sz="2949" b="1" dirty="0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y </a:t>
              </a:r>
              <a:r>
                <a:rPr lang="en-US" sz="2949" b="1" dirty="0" err="1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tratamiento</a:t>
              </a:r>
              <a:endParaRPr lang="en-US" sz="2949" b="1" dirty="0">
                <a:solidFill>
                  <a:srgbClr val="E296B2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842382" y="2723586"/>
            <a:ext cx="4929349" cy="4228890"/>
            <a:chOff x="0" y="0"/>
            <a:chExt cx="6572466" cy="563852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6572466" cy="4649195"/>
              <a:chOff x="0" y="0"/>
              <a:chExt cx="1269759" cy="89819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269759" cy="898195"/>
              </a:xfrm>
              <a:custGeom>
                <a:avLst/>
                <a:gdLst/>
                <a:ahLst/>
                <a:cxnLst/>
                <a:rect l="l" t="t" r="r" b="b"/>
                <a:pathLst>
                  <a:path w="1269759" h="898195">
                    <a:moveTo>
                      <a:pt x="83464" y="0"/>
                    </a:moveTo>
                    <a:lnTo>
                      <a:pt x="1186296" y="0"/>
                    </a:lnTo>
                    <a:cubicBezTo>
                      <a:pt x="1232391" y="0"/>
                      <a:pt x="1269759" y="37368"/>
                      <a:pt x="1269759" y="83464"/>
                    </a:cubicBezTo>
                    <a:lnTo>
                      <a:pt x="1269759" y="814732"/>
                    </a:lnTo>
                    <a:cubicBezTo>
                      <a:pt x="1269759" y="836868"/>
                      <a:pt x="1260966" y="858097"/>
                      <a:pt x="1245313" y="873749"/>
                    </a:cubicBezTo>
                    <a:cubicBezTo>
                      <a:pt x="1229661" y="889402"/>
                      <a:pt x="1208431" y="898195"/>
                      <a:pt x="1186296" y="898195"/>
                    </a:cubicBezTo>
                    <a:lnTo>
                      <a:pt x="83464" y="898195"/>
                    </a:lnTo>
                    <a:cubicBezTo>
                      <a:pt x="61328" y="898195"/>
                      <a:pt x="40098" y="889402"/>
                      <a:pt x="24446" y="873749"/>
                    </a:cubicBezTo>
                    <a:cubicBezTo>
                      <a:pt x="8793" y="858097"/>
                      <a:pt x="0" y="836868"/>
                      <a:pt x="0" y="814732"/>
                    </a:cubicBezTo>
                    <a:lnTo>
                      <a:pt x="0" y="83464"/>
                    </a:lnTo>
                    <a:cubicBezTo>
                      <a:pt x="0" y="61328"/>
                      <a:pt x="8793" y="40098"/>
                      <a:pt x="24446" y="24446"/>
                    </a:cubicBezTo>
                    <a:cubicBezTo>
                      <a:pt x="40098" y="8793"/>
                      <a:pt x="61328" y="0"/>
                      <a:pt x="83464" y="0"/>
                    </a:cubicBezTo>
                    <a:close/>
                  </a:path>
                </a:pathLst>
              </a:custGeom>
              <a:solidFill>
                <a:srgbClr val="EEA915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28575"/>
                <a:ext cx="1269759" cy="926770"/>
              </a:xfrm>
              <a:prstGeom prst="rect">
                <a:avLst/>
              </a:prstGeom>
            </p:spPr>
            <p:txBody>
              <a:bodyPr lIns="65502" tIns="65502" rIns="65502" bIns="65502" rtlCol="0" anchor="ctr"/>
              <a:lstStyle/>
              <a:p>
                <a:pPr marL="0" lvl="0" indent="0" algn="ctr">
                  <a:lnSpc>
                    <a:spcPts val="209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491436" y="1120128"/>
              <a:ext cx="5589593" cy="24089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7711" lvl="1" indent="-258856" algn="l">
                <a:lnSpc>
                  <a:spcPts val="2901"/>
                </a:lnSpc>
                <a:buFont typeface="Arial"/>
                <a:buChar char="•"/>
              </a:pPr>
              <a:r>
                <a:rPr lang="en-US" sz="2397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Lavado estricto de manos </a:t>
              </a:r>
            </a:p>
            <a:p>
              <a:pPr marL="517711" lvl="1" indent="-258856" algn="l">
                <a:lnSpc>
                  <a:spcPts val="2901"/>
                </a:lnSpc>
                <a:buFont typeface="Arial"/>
                <a:buChar char="•"/>
              </a:pPr>
              <a:r>
                <a:rPr lang="en-US" sz="2397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Higiene en el hogar </a:t>
              </a:r>
            </a:p>
            <a:p>
              <a:pPr marL="517711" lvl="1" indent="-258856" algn="l">
                <a:lnSpc>
                  <a:spcPts val="2901"/>
                </a:lnSpc>
                <a:buFont typeface="Arial"/>
                <a:buChar char="•"/>
              </a:pPr>
              <a:r>
                <a:rPr lang="en-US" sz="2397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Desinfección de superficies 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319604" y="4266991"/>
              <a:ext cx="3498440" cy="137152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251"/>
                </a:lnSpc>
                <a:spcBef>
                  <a:spcPct val="0"/>
                </a:spcBef>
              </a:pPr>
              <a:r>
                <a:rPr lang="en-US" sz="3036" b="1" dirty="0" err="1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aislamiento</a:t>
              </a:r>
              <a:r>
                <a:rPr lang="en-US" sz="3036" b="1" dirty="0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y </a:t>
              </a:r>
              <a:r>
                <a:rPr lang="en-US" sz="3036" b="1" dirty="0" err="1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prevención</a:t>
              </a:r>
              <a:endParaRPr lang="en-US" sz="3036" b="1" dirty="0">
                <a:solidFill>
                  <a:srgbClr val="E296B2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008070" y="7394400"/>
            <a:ext cx="14597972" cy="823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82"/>
              </a:lnSpc>
              <a:spcBef>
                <a:spcPct val="0"/>
              </a:spcBef>
            </a:pPr>
            <a:r>
              <a:rPr lang="en-US" sz="271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 hay un tratami</a:t>
            </a:r>
            <a:r>
              <a:rPr lang="en-US" sz="2713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ento específico para la hepatitis A. Se suele indicar reposo y no realizar actividades físicas en el transcurso de la infección.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2819812" y="2723586"/>
            <a:ext cx="4929349" cy="3987791"/>
            <a:chOff x="0" y="0"/>
            <a:chExt cx="6572466" cy="5317056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6572466" cy="4649195"/>
              <a:chOff x="0" y="0"/>
              <a:chExt cx="1269759" cy="89819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269759" cy="898195"/>
              </a:xfrm>
              <a:custGeom>
                <a:avLst/>
                <a:gdLst/>
                <a:ahLst/>
                <a:cxnLst/>
                <a:rect l="l" t="t" r="r" b="b"/>
                <a:pathLst>
                  <a:path w="1269759" h="898195">
                    <a:moveTo>
                      <a:pt x="83464" y="0"/>
                    </a:moveTo>
                    <a:lnTo>
                      <a:pt x="1186296" y="0"/>
                    </a:lnTo>
                    <a:cubicBezTo>
                      <a:pt x="1232391" y="0"/>
                      <a:pt x="1269759" y="37368"/>
                      <a:pt x="1269759" y="83464"/>
                    </a:cubicBezTo>
                    <a:lnTo>
                      <a:pt x="1269759" y="814732"/>
                    </a:lnTo>
                    <a:cubicBezTo>
                      <a:pt x="1269759" y="836868"/>
                      <a:pt x="1260966" y="858097"/>
                      <a:pt x="1245313" y="873749"/>
                    </a:cubicBezTo>
                    <a:cubicBezTo>
                      <a:pt x="1229661" y="889402"/>
                      <a:pt x="1208431" y="898195"/>
                      <a:pt x="1186296" y="898195"/>
                    </a:cubicBezTo>
                    <a:lnTo>
                      <a:pt x="83464" y="898195"/>
                    </a:lnTo>
                    <a:cubicBezTo>
                      <a:pt x="61328" y="898195"/>
                      <a:pt x="40098" y="889402"/>
                      <a:pt x="24446" y="873749"/>
                    </a:cubicBezTo>
                    <a:cubicBezTo>
                      <a:pt x="8793" y="858097"/>
                      <a:pt x="0" y="836868"/>
                      <a:pt x="0" y="814732"/>
                    </a:cubicBezTo>
                    <a:lnTo>
                      <a:pt x="0" y="83464"/>
                    </a:lnTo>
                    <a:cubicBezTo>
                      <a:pt x="0" y="61328"/>
                      <a:pt x="8793" y="40098"/>
                      <a:pt x="24446" y="24446"/>
                    </a:cubicBezTo>
                    <a:cubicBezTo>
                      <a:pt x="40098" y="8793"/>
                      <a:pt x="61328" y="0"/>
                      <a:pt x="83464" y="0"/>
                    </a:cubicBezTo>
                    <a:close/>
                  </a:path>
                </a:pathLst>
              </a:custGeom>
              <a:solidFill>
                <a:srgbClr val="EEA915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1269759" cy="926770"/>
              </a:xfrm>
              <a:prstGeom prst="rect">
                <a:avLst/>
              </a:prstGeom>
            </p:spPr>
            <p:txBody>
              <a:bodyPr lIns="65502" tIns="65502" rIns="65502" bIns="65502" rtlCol="0" anchor="ctr"/>
              <a:lstStyle/>
              <a:p>
                <a:pPr marL="0" lvl="0" indent="0" algn="ctr">
                  <a:lnSpc>
                    <a:spcPts val="209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491436" y="1844028"/>
              <a:ext cx="5589593" cy="9611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7711" lvl="1" indent="-258856" algn="l">
                <a:lnSpc>
                  <a:spcPts val="2901"/>
                </a:lnSpc>
                <a:buFont typeface="Arial"/>
                <a:buChar char="•"/>
              </a:pPr>
              <a:r>
                <a:rPr lang="en-US" sz="2397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Vacunación</a:t>
              </a:r>
            </a:p>
            <a:p>
              <a:pPr marL="517711" lvl="1" indent="-258856" algn="l">
                <a:lnSpc>
                  <a:spcPts val="2901"/>
                </a:lnSpc>
                <a:buFont typeface="Arial"/>
                <a:buChar char="•"/>
              </a:pPr>
              <a:r>
                <a:rPr lang="en-US" sz="2397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Potabilizacion del agua 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02359" y="3945526"/>
              <a:ext cx="4367746" cy="137153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251"/>
                </a:lnSpc>
                <a:spcBef>
                  <a:spcPct val="0"/>
                </a:spcBef>
              </a:pPr>
              <a:r>
                <a:rPr lang="en-US" sz="3036" b="1" dirty="0" err="1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actuación</a:t>
              </a:r>
              <a:r>
                <a:rPr lang="en-US" sz="3036" b="1" dirty="0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3036" b="1" dirty="0" err="1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en</a:t>
              </a:r>
              <a:r>
                <a:rPr lang="en-US" sz="3036" b="1" dirty="0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3036" b="1" dirty="0" err="1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tu</a:t>
              </a:r>
              <a:r>
                <a:rPr lang="en-US" sz="3036" b="1" dirty="0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3036" b="1" dirty="0" err="1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entorno</a:t>
              </a:r>
              <a:r>
                <a:rPr lang="en-US" sz="3036" b="1" dirty="0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3036" b="1" dirty="0" err="1">
                  <a:solidFill>
                    <a:srgbClr val="E296B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directo</a:t>
              </a:r>
              <a:endParaRPr lang="en-US" sz="3036" b="1" dirty="0">
                <a:solidFill>
                  <a:srgbClr val="E296B2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200306" y="7861497"/>
            <a:ext cx="20448141" cy="2871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60"/>
              </a:lnSpc>
              <a:spcBef>
                <a:spcPct val="0"/>
              </a:spcBef>
            </a:pPr>
            <a:r>
              <a:rPr lang="en-US" sz="16686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8. ¿ENFERMEDAD CRONICA?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041968" y="338850"/>
            <a:ext cx="13899724" cy="7089984"/>
            <a:chOff x="0" y="0"/>
            <a:chExt cx="18532966" cy="945331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8532966" cy="9453312"/>
              <a:chOff x="0" y="0"/>
              <a:chExt cx="3448481" cy="175900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448481" cy="1759004"/>
              </a:xfrm>
              <a:custGeom>
                <a:avLst/>
                <a:gdLst/>
                <a:ahLst/>
                <a:cxnLst/>
                <a:rect l="l" t="t" r="r" b="b"/>
                <a:pathLst>
                  <a:path w="3448481" h="1759004">
                    <a:moveTo>
                      <a:pt x="38989" y="0"/>
                    </a:moveTo>
                    <a:lnTo>
                      <a:pt x="3409492" y="0"/>
                    </a:lnTo>
                    <a:cubicBezTo>
                      <a:pt x="3419833" y="0"/>
                      <a:pt x="3429750" y="4108"/>
                      <a:pt x="3437062" y="11420"/>
                    </a:cubicBezTo>
                    <a:cubicBezTo>
                      <a:pt x="3444373" y="18731"/>
                      <a:pt x="3448481" y="28648"/>
                      <a:pt x="3448481" y="38989"/>
                    </a:cubicBezTo>
                    <a:lnTo>
                      <a:pt x="3448481" y="1720015"/>
                    </a:lnTo>
                    <a:cubicBezTo>
                      <a:pt x="3448481" y="1741548"/>
                      <a:pt x="3431025" y="1759004"/>
                      <a:pt x="3409492" y="1759004"/>
                    </a:cubicBezTo>
                    <a:lnTo>
                      <a:pt x="38989" y="1759004"/>
                    </a:lnTo>
                    <a:cubicBezTo>
                      <a:pt x="17456" y="1759004"/>
                      <a:pt x="0" y="1741548"/>
                      <a:pt x="0" y="1720015"/>
                    </a:cubicBezTo>
                    <a:lnTo>
                      <a:pt x="0" y="38989"/>
                    </a:lnTo>
                    <a:cubicBezTo>
                      <a:pt x="0" y="17456"/>
                      <a:pt x="17456" y="0"/>
                      <a:pt x="38989" y="0"/>
                    </a:cubicBezTo>
                    <a:close/>
                  </a:path>
                </a:pathLst>
              </a:custGeom>
              <a:solidFill>
                <a:srgbClr val="E296B2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3448481" cy="17971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117729" y="3762317"/>
              <a:ext cx="8267099" cy="5814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77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8138" y="1848425"/>
              <a:ext cx="16236689" cy="6354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01"/>
                </a:lnSpc>
              </a:pPr>
              <a:r>
                <a:rPr lang="en-US" sz="31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La hepatitis A </a:t>
              </a:r>
              <a:r>
                <a:rPr lang="en-US" sz="3141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no se transforma en una infección crónica</a:t>
              </a:r>
              <a:r>
                <a:rPr lang="en-US" sz="31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 Es una enfermedad aguda (de corta duración) que el cuerpo elimina por sí solo. Una vez que te recuperas, desarrollas inmunidad de por vida y el virus no causa daño hepático a largo plazo.</a:t>
              </a:r>
            </a:p>
            <a:p>
              <a:pPr algn="ctr">
                <a:lnSpc>
                  <a:spcPts val="3801"/>
                </a:lnSpc>
              </a:pPr>
              <a:r>
                <a:rPr lang="en-US" sz="31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 casos muy raros, los síntomas pueden prolongarse o causar una recaída durante algunos meses, o desencadenar una falla hepática aguda. Sin embargo, la cronificación (daño hepático continuo) es exclusiva de otros virus, como la </a:t>
              </a:r>
              <a:r>
                <a:rPr lang="en-US" sz="3141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hepatitis B o C.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B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842618" y="248763"/>
            <a:ext cx="6440443" cy="3349030"/>
          </a:xfrm>
          <a:custGeom>
            <a:avLst/>
            <a:gdLst/>
            <a:ahLst/>
            <a:cxnLst/>
            <a:rect l="l" t="t" r="r" b="b"/>
            <a:pathLst>
              <a:path w="6440443" h="3349030">
                <a:moveTo>
                  <a:pt x="0" y="0"/>
                </a:moveTo>
                <a:lnTo>
                  <a:pt x="6440443" y="0"/>
                </a:lnTo>
                <a:lnTo>
                  <a:pt x="6440443" y="3349031"/>
                </a:lnTo>
                <a:lnTo>
                  <a:pt x="0" y="33490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06795" y="3323295"/>
            <a:ext cx="13750899" cy="5325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72"/>
              </a:lnSpc>
            </a:pPr>
            <a:r>
              <a:rPr lang="en-US" sz="18693">
                <a:solidFill>
                  <a:srgbClr val="264DA2"/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SOBRECARGA EN EL USO DE LA VOZ (80006)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B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41078" y="3400082"/>
            <a:ext cx="5164452" cy="3849864"/>
          </a:xfrm>
          <a:custGeom>
            <a:avLst/>
            <a:gdLst/>
            <a:ahLst/>
            <a:cxnLst/>
            <a:rect l="l" t="t" r="r" b="b"/>
            <a:pathLst>
              <a:path w="5164452" h="3849864">
                <a:moveTo>
                  <a:pt x="0" y="0"/>
                </a:moveTo>
                <a:lnTo>
                  <a:pt x="5164451" y="0"/>
                </a:lnTo>
                <a:lnTo>
                  <a:pt x="5164451" y="3849864"/>
                </a:lnTo>
                <a:lnTo>
                  <a:pt x="0" y="3849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316932" y="3996685"/>
            <a:ext cx="732746" cy="2521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71"/>
              </a:lnSpc>
              <a:spcBef>
                <a:spcPct val="0"/>
              </a:spcBef>
            </a:pPr>
            <a:r>
              <a:rPr lang="en-US" sz="14693">
                <a:solidFill>
                  <a:srgbClr val="264DA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1.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366221" y="4727634"/>
            <a:ext cx="5224983" cy="137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24"/>
              </a:lnSpc>
            </a:pPr>
            <a:r>
              <a:rPr lang="en-US" sz="5499">
                <a:solidFill>
                  <a:srgbClr val="282828"/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AGENTE QUE LO GENERA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905529" y="2430204"/>
            <a:ext cx="8989428" cy="7296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Agente de riesgo: </a:t>
            </a:r>
            <a:r>
              <a:rPr lang="en-US" sz="25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Exigencia vocal elevada / sobreesfuerzo de la voz.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endParaRPr lang="en-US" sz="2599" b="1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Factores que favorecen su aparición:</a:t>
            </a:r>
          </a:p>
          <a:p>
            <a:pPr marL="561334" lvl="1" indent="-280667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Factores de Riesgo Clave</a:t>
            </a:r>
          </a:p>
          <a:p>
            <a:pPr marL="561334" lvl="1" indent="-280667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 b="1" u="sng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Ambientes ruidosos:</a:t>
            </a:r>
            <a:r>
              <a:rPr lang="en-US" sz="25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Salas de internación, urgencias y hospitales obligan a forzar el volumen al hablar.</a:t>
            </a:r>
          </a:p>
          <a:p>
            <a:pPr marL="561334" lvl="1" indent="-280667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 b="1" u="sng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Uso de mascarillas: </a:t>
            </a:r>
            <a:r>
              <a:rPr lang="en-US" sz="25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El uso continuo de barbijos (especialmente en áreas críticas) dificulta la salida del sonido y exige mayor esfuerzo diafragmático.</a:t>
            </a:r>
          </a:p>
          <a:p>
            <a:pPr marL="561334" lvl="1" indent="-280667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 b="1" u="sng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Deshidratación:</a:t>
            </a:r>
            <a:r>
              <a:rPr lang="en-US" sz="25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Los ambientes hospitalarios suelen tener aire acondicionado central que seca las mucosas, perjudicando la lubricación natural de los pliegues vocales</a:t>
            </a:r>
          </a:p>
          <a:p>
            <a:pPr algn="just">
              <a:lnSpc>
                <a:spcPts val="3639"/>
              </a:lnSpc>
              <a:spcBef>
                <a:spcPct val="0"/>
              </a:spcBef>
            </a:pPr>
            <a:endParaRPr lang="en-US" sz="2599" b="1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B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39849" y="7758199"/>
            <a:ext cx="17840226" cy="3211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59"/>
              </a:lnSpc>
              <a:spcBef>
                <a:spcPct val="0"/>
              </a:spcBef>
            </a:pPr>
            <a:r>
              <a:rPr lang="en-US" sz="18685">
                <a:solidFill>
                  <a:srgbClr val="264DA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2. TRANSMICIÓN Y VECTOR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930402" y="2956407"/>
            <a:ext cx="13899724" cy="4233902"/>
            <a:chOff x="0" y="0"/>
            <a:chExt cx="18532966" cy="5645203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8532966" cy="5645203"/>
              <a:chOff x="0" y="0"/>
              <a:chExt cx="3448481" cy="105041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448481" cy="1050419"/>
              </a:xfrm>
              <a:custGeom>
                <a:avLst/>
                <a:gdLst/>
                <a:ahLst/>
                <a:cxnLst/>
                <a:rect l="l" t="t" r="r" b="b"/>
                <a:pathLst>
                  <a:path w="3448481" h="1050419">
                    <a:moveTo>
                      <a:pt x="38989" y="0"/>
                    </a:moveTo>
                    <a:lnTo>
                      <a:pt x="3409492" y="0"/>
                    </a:lnTo>
                    <a:cubicBezTo>
                      <a:pt x="3419833" y="0"/>
                      <a:pt x="3429750" y="4108"/>
                      <a:pt x="3437062" y="11420"/>
                    </a:cubicBezTo>
                    <a:cubicBezTo>
                      <a:pt x="3444373" y="18731"/>
                      <a:pt x="3448481" y="28648"/>
                      <a:pt x="3448481" y="38989"/>
                    </a:cubicBezTo>
                    <a:lnTo>
                      <a:pt x="3448481" y="1011430"/>
                    </a:lnTo>
                    <a:cubicBezTo>
                      <a:pt x="3448481" y="1032963"/>
                      <a:pt x="3431025" y="1050419"/>
                      <a:pt x="3409492" y="1050419"/>
                    </a:cubicBezTo>
                    <a:lnTo>
                      <a:pt x="38989" y="1050419"/>
                    </a:lnTo>
                    <a:cubicBezTo>
                      <a:pt x="17456" y="1050419"/>
                      <a:pt x="0" y="1032963"/>
                      <a:pt x="0" y="1011430"/>
                    </a:cubicBezTo>
                    <a:lnTo>
                      <a:pt x="0" y="38989"/>
                    </a:lnTo>
                    <a:cubicBezTo>
                      <a:pt x="0" y="17456"/>
                      <a:pt x="17456" y="0"/>
                      <a:pt x="38989" y="0"/>
                    </a:cubicBezTo>
                    <a:close/>
                  </a:path>
                </a:pathLst>
              </a:custGeom>
              <a:solidFill>
                <a:srgbClr val="E296B2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3448481" cy="10885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266483" y="272241"/>
              <a:ext cx="8267099" cy="5814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77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818176" y="1227055"/>
              <a:ext cx="12896614" cy="31815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01"/>
                </a:lnSpc>
              </a:pPr>
              <a:r>
                <a:rPr lang="en-US" sz="31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Al tratarse de un riesgo ergonómico y físico, no aplica la transmisión por vectores ni contagio. La enfermedad se desarrolla por el esfuerzo y el uso inadecuado o continuo de los pliegues vocales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9F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461647" y="5321008"/>
            <a:ext cx="10464524" cy="5403499"/>
          </a:xfrm>
          <a:custGeom>
            <a:avLst/>
            <a:gdLst/>
            <a:ahLst/>
            <a:cxnLst/>
            <a:rect l="l" t="t" r="r" b="b"/>
            <a:pathLst>
              <a:path w="10464524" h="5403499">
                <a:moveTo>
                  <a:pt x="0" y="0"/>
                </a:moveTo>
                <a:lnTo>
                  <a:pt x="10464523" y="0"/>
                </a:lnTo>
                <a:lnTo>
                  <a:pt x="10464523" y="5403500"/>
                </a:lnTo>
                <a:lnTo>
                  <a:pt x="0" y="540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39587" y="6476048"/>
            <a:ext cx="6218216" cy="2587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2"/>
              </a:lnSpc>
            </a:pPr>
            <a:r>
              <a:rPr lang="en-US" sz="11710">
                <a:solidFill>
                  <a:srgbClr val="282828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SINTOMAS EN HUMANOS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39587" y="2158442"/>
            <a:ext cx="1866972" cy="2063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502"/>
              </a:lnSpc>
              <a:spcBef>
                <a:spcPct val="0"/>
              </a:spcBef>
            </a:pPr>
            <a:r>
              <a:rPr lang="en-US" sz="17686" u="none" strike="noStrike">
                <a:solidFill>
                  <a:srgbClr val="282828"/>
                </a:solidFill>
                <a:latin typeface="Extenda 40 Hecto"/>
                <a:ea typeface="Extenda 40 Hecto"/>
                <a:cs typeface="Extenda 40 Hecto"/>
                <a:sym typeface="Extenda 40 Hecto"/>
              </a:rPr>
              <a:t>4.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487412" y="1529792"/>
            <a:ext cx="10071906" cy="877967"/>
            <a:chOff x="0" y="0"/>
            <a:chExt cx="13429208" cy="117062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429208" cy="1170622"/>
              <a:chOff x="0" y="0"/>
              <a:chExt cx="2652683" cy="23123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652683" cy="231234"/>
              </a:xfrm>
              <a:custGeom>
                <a:avLst/>
                <a:gdLst/>
                <a:ahLst/>
                <a:cxnLst/>
                <a:rect l="l" t="t" r="r" b="b"/>
                <a:pathLst>
                  <a:path w="2652683" h="231234">
                    <a:moveTo>
                      <a:pt x="76866" y="0"/>
                    </a:moveTo>
                    <a:lnTo>
                      <a:pt x="2575817" y="0"/>
                    </a:lnTo>
                    <a:cubicBezTo>
                      <a:pt x="2618269" y="0"/>
                      <a:pt x="2652683" y="34414"/>
                      <a:pt x="2652683" y="76866"/>
                    </a:cubicBezTo>
                    <a:lnTo>
                      <a:pt x="2652683" y="154368"/>
                    </a:lnTo>
                    <a:cubicBezTo>
                      <a:pt x="2652683" y="174754"/>
                      <a:pt x="2644585" y="194305"/>
                      <a:pt x="2630169" y="208720"/>
                    </a:cubicBezTo>
                    <a:cubicBezTo>
                      <a:pt x="2615754" y="223136"/>
                      <a:pt x="2596203" y="231234"/>
                      <a:pt x="2575817" y="231234"/>
                    </a:cubicBezTo>
                    <a:lnTo>
                      <a:pt x="76866" y="231234"/>
                    </a:lnTo>
                    <a:cubicBezTo>
                      <a:pt x="56480" y="231234"/>
                      <a:pt x="36929" y="223136"/>
                      <a:pt x="22514" y="208720"/>
                    </a:cubicBezTo>
                    <a:cubicBezTo>
                      <a:pt x="8098" y="194305"/>
                      <a:pt x="0" y="174754"/>
                      <a:pt x="0" y="154368"/>
                    </a:cubicBezTo>
                    <a:lnTo>
                      <a:pt x="0" y="76866"/>
                    </a:lnTo>
                    <a:cubicBezTo>
                      <a:pt x="0" y="56480"/>
                      <a:pt x="8098" y="36929"/>
                      <a:pt x="22514" y="22514"/>
                    </a:cubicBezTo>
                    <a:cubicBezTo>
                      <a:pt x="36929" y="8098"/>
                      <a:pt x="56480" y="0"/>
                      <a:pt x="76866" y="0"/>
                    </a:cubicBezTo>
                    <a:close/>
                  </a:path>
                </a:pathLst>
              </a:custGeom>
              <a:solidFill>
                <a:srgbClr val="AEB7FB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2652683" cy="2693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217696" y="364924"/>
              <a:ext cx="9135398" cy="440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61"/>
                </a:lnSpc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Fatiga vocal o cansancio al hablar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87412" y="3282607"/>
            <a:ext cx="10071906" cy="1878092"/>
            <a:chOff x="0" y="0"/>
            <a:chExt cx="13429208" cy="2504122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3429208" cy="2504122"/>
              <a:chOff x="0" y="0"/>
              <a:chExt cx="2652683" cy="494641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652683" cy="494641"/>
              </a:xfrm>
              <a:custGeom>
                <a:avLst/>
                <a:gdLst/>
                <a:ahLst/>
                <a:cxnLst/>
                <a:rect l="l" t="t" r="r" b="b"/>
                <a:pathLst>
                  <a:path w="2652683" h="494641">
                    <a:moveTo>
                      <a:pt x="76866" y="0"/>
                    </a:moveTo>
                    <a:lnTo>
                      <a:pt x="2575817" y="0"/>
                    </a:lnTo>
                    <a:cubicBezTo>
                      <a:pt x="2618269" y="0"/>
                      <a:pt x="2652683" y="34414"/>
                      <a:pt x="2652683" y="76866"/>
                    </a:cubicBezTo>
                    <a:lnTo>
                      <a:pt x="2652683" y="417775"/>
                    </a:lnTo>
                    <a:cubicBezTo>
                      <a:pt x="2652683" y="438161"/>
                      <a:pt x="2644585" y="457713"/>
                      <a:pt x="2630169" y="472128"/>
                    </a:cubicBezTo>
                    <a:cubicBezTo>
                      <a:pt x="2615754" y="486543"/>
                      <a:pt x="2596203" y="494641"/>
                      <a:pt x="2575817" y="494641"/>
                    </a:cubicBezTo>
                    <a:lnTo>
                      <a:pt x="76866" y="494641"/>
                    </a:lnTo>
                    <a:cubicBezTo>
                      <a:pt x="56480" y="494641"/>
                      <a:pt x="36929" y="486543"/>
                      <a:pt x="22514" y="472128"/>
                    </a:cubicBezTo>
                    <a:cubicBezTo>
                      <a:pt x="8098" y="457713"/>
                      <a:pt x="0" y="438161"/>
                      <a:pt x="0" y="417775"/>
                    </a:cubicBezTo>
                    <a:lnTo>
                      <a:pt x="0" y="76866"/>
                    </a:lnTo>
                    <a:cubicBezTo>
                      <a:pt x="0" y="56480"/>
                      <a:pt x="8098" y="36929"/>
                      <a:pt x="22514" y="22514"/>
                    </a:cubicBezTo>
                    <a:cubicBezTo>
                      <a:pt x="36929" y="8098"/>
                      <a:pt x="56480" y="0"/>
                      <a:pt x="76866" y="0"/>
                    </a:cubicBezTo>
                    <a:close/>
                  </a:path>
                </a:pathLst>
              </a:custGeom>
              <a:solidFill>
                <a:srgbClr val="AEB7FB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2652683" cy="5327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783044" y="437884"/>
              <a:ext cx="10048168" cy="1329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61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Disfonía (alte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ración del tono, volumen o calidad de la voz, a menudo descrita como ronquera) que empeora durante la jornada y mejora con el descanso.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7412" y="5760900"/>
            <a:ext cx="10071906" cy="1211342"/>
            <a:chOff x="0" y="0"/>
            <a:chExt cx="13429208" cy="1615122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3429208" cy="1615122"/>
              <a:chOff x="0" y="0"/>
              <a:chExt cx="2652683" cy="319037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652683" cy="319037"/>
              </a:xfrm>
              <a:custGeom>
                <a:avLst/>
                <a:gdLst/>
                <a:ahLst/>
                <a:cxnLst/>
                <a:rect l="l" t="t" r="r" b="b"/>
                <a:pathLst>
                  <a:path w="2652683" h="319037">
                    <a:moveTo>
                      <a:pt x="76866" y="0"/>
                    </a:moveTo>
                    <a:lnTo>
                      <a:pt x="2575817" y="0"/>
                    </a:lnTo>
                    <a:cubicBezTo>
                      <a:pt x="2618269" y="0"/>
                      <a:pt x="2652683" y="34414"/>
                      <a:pt x="2652683" y="76866"/>
                    </a:cubicBezTo>
                    <a:lnTo>
                      <a:pt x="2652683" y="242170"/>
                    </a:lnTo>
                    <a:cubicBezTo>
                      <a:pt x="2652683" y="262556"/>
                      <a:pt x="2644585" y="282108"/>
                      <a:pt x="2630169" y="296523"/>
                    </a:cubicBezTo>
                    <a:cubicBezTo>
                      <a:pt x="2615754" y="310938"/>
                      <a:pt x="2596203" y="319037"/>
                      <a:pt x="2575817" y="319037"/>
                    </a:cubicBezTo>
                    <a:lnTo>
                      <a:pt x="76866" y="319037"/>
                    </a:lnTo>
                    <a:cubicBezTo>
                      <a:pt x="56480" y="319037"/>
                      <a:pt x="36929" y="310938"/>
                      <a:pt x="22514" y="296523"/>
                    </a:cubicBezTo>
                    <a:cubicBezTo>
                      <a:pt x="8098" y="282108"/>
                      <a:pt x="0" y="262556"/>
                      <a:pt x="0" y="242170"/>
                    </a:cubicBezTo>
                    <a:lnTo>
                      <a:pt x="0" y="76866"/>
                    </a:lnTo>
                    <a:cubicBezTo>
                      <a:pt x="0" y="56480"/>
                      <a:pt x="8098" y="36929"/>
                      <a:pt x="22514" y="22514"/>
                    </a:cubicBezTo>
                    <a:cubicBezTo>
                      <a:pt x="36929" y="8098"/>
                      <a:pt x="56480" y="0"/>
                      <a:pt x="76866" y="0"/>
                    </a:cubicBezTo>
                    <a:close/>
                  </a:path>
                </a:pathLst>
              </a:custGeom>
              <a:solidFill>
                <a:srgbClr val="AEB7FB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2652683" cy="3571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1217696" y="355084"/>
              <a:ext cx="10308959" cy="885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61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Sensación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de cuerpo extraño, carraspera o ardor en la garganta.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487412" y="7848542"/>
            <a:ext cx="10071906" cy="1544717"/>
            <a:chOff x="0" y="0"/>
            <a:chExt cx="13429208" cy="2059622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3429208" cy="2059622"/>
              <a:chOff x="0" y="0"/>
              <a:chExt cx="2652683" cy="40683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652683" cy="406839"/>
              </a:xfrm>
              <a:custGeom>
                <a:avLst/>
                <a:gdLst/>
                <a:ahLst/>
                <a:cxnLst/>
                <a:rect l="l" t="t" r="r" b="b"/>
                <a:pathLst>
                  <a:path w="2652683" h="406839">
                    <a:moveTo>
                      <a:pt x="76866" y="0"/>
                    </a:moveTo>
                    <a:lnTo>
                      <a:pt x="2575817" y="0"/>
                    </a:lnTo>
                    <a:cubicBezTo>
                      <a:pt x="2618269" y="0"/>
                      <a:pt x="2652683" y="34414"/>
                      <a:pt x="2652683" y="76866"/>
                    </a:cubicBezTo>
                    <a:lnTo>
                      <a:pt x="2652683" y="329972"/>
                    </a:lnTo>
                    <a:cubicBezTo>
                      <a:pt x="2652683" y="350359"/>
                      <a:pt x="2644585" y="369910"/>
                      <a:pt x="2630169" y="384325"/>
                    </a:cubicBezTo>
                    <a:cubicBezTo>
                      <a:pt x="2615754" y="398741"/>
                      <a:pt x="2596203" y="406839"/>
                      <a:pt x="2575817" y="406839"/>
                    </a:cubicBezTo>
                    <a:lnTo>
                      <a:pt x="76866" y="406839"/>
                    </a:lnTo>
                    <a:cubicBezTo>
                      <a:pt x="56480" y="406839"/>
                      <a:pt x="36929" y="398741"/>
                      <a:pt x="22514" y="384325"/>
                    </a:cubicBezTo>
                    <a:cubicBezTo>
                      <a:pt x="8098" y="369910"/>
                      <a:pt x="0" y="350359"/>
                      <a:pt x="0" y="329972"/>
                    </a:cubicBezTo>
                    <a:lnTo>
                      <a:pt x="0" y="76866"/>
                    </a:lnTo>
                    <a:cubicBezTo>
                      <a:pt x="0" y="56480"/>
                      <a:pt x="8098" y="36929"/>
                      <a:pt x="22514" y="22514"/>
                    </a:cubicBezTo>
                    <a:cubicBezTo>
                      <a:pt x="36929" y="8098"/>
                      <a:pt x="56480" y="0"/>
                      <a:pt x="76866" y="0"/>
                    </a:cubicBezTo>
                    <a:close/>
                  </a:path>
                </a:pathLst>
              </a:custGeom>
              <a:solidFill>
                <a:srgbClr val="AEB7FB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2652683" cy="44493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1217696" y="355084"/>
              <a:ext cx="10308959" cy="1329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61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Disfoní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 persistente que no cede con el reposo, acompañada de edema o nódulos (abultamientos) en las cuerdas vocales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B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369951" y="2276898"/>
            <a:ext cx="9836098" cy="236306"/>
            <a:chOff x="0" y="0"/>
            <a:chExt cx="2590577" cy="622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90577" cy="62237"/>
            </a:xfrm>
            <a:custGeom>
              <a:avLst/>
              <a:gdLst/>
              <a:ahLst/>
              <a:cxnLst/>
              <a:rect l="l" t="t" r="r" b="b"/>
              <a:pathLst>
                <a:path w="2590577" h="62237">
                  <a:moveTo>
                    <a:pt x="31119" y="0"/>
                  </a:moveTo>
                  <a:lnTo>
                    <a:pt x="2559459" y="0"/>
                  </a:lnTo>
                  <a:cubicBezTo>
                    <a:pt x="2576645" y="0"/>
                    <a:pt x="2590577" y="13932"/>
                    <a:pt x="2590577" y="31119"/>
                  </a:cubicBezTo>
                  <a:lnTo>
                    <a:pt x="2590577" y="31119"/>
                  </a:lnTo>
                  <a:cubicBezTo>
                    <a:pt x="2590577" y="39372"/>
                    <a:pt x="2587299" y="47287"/>
                    <a:pt x="2581463" y="53123"/>
                  </a:cubicBezTo>
                  <a:cubicBezTo>
                    <a:pt x="2575627" y="58958"/>
                    <a:pt x="2567712" y="62237"/>
                    <a:pt x="2559459" y="62237"/>
                  </a:cubicBezTo>
                  <a:lnTo>
                    <a:pt x="31119" y="62237"/>
                  </a:lnTo>
                  <a:cubicBezTo>
                    <a:pt x="13932" y="62237"/>
                    <a:pt x="0" y="48305"/>
                    <a:pt x="0" y="31119"/>
                  </a:cubicBezTo>
                  <a:lnTo>
                    <a:pt x="0" y="31119"/>
                  </a:lnTo>
                  <a:cubicBezTo>
                    <a:pt x="0" y="13932"/>
                    <a:pt x="13932" y="0"/>
                    <a:pt x="31119" y="0"/>
                  </a:cubicBezTo>
                  <a:close/>
                </a:path>
              </a:pathLst>
            </a:custGeom>
            <a:solidFill>
              <a:srgbClr val="E296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90577" cy="1003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978536" y="4536606"/>
            <a:ext cx="9836098" cy="227784"/>
            <a:chOff x="0" y="0"/>
            <a:chExt cx="2590577" cy="599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90577" cy="59993"/>
            </a:xfrm>
            <a:custGeom>
              <a:avLst/>
              <a:gdLst/>
              <a:ahLst/>
              <a:cxnLst/>
              <a:rect l="l" t="t" r="r" b="b"/>
              <a:pathLst>
                <a:path w="2590577" h="59993">
                  <a:moveTo>
                    <a:pt x="29996" y="0"/>
                  </a:moveTo>
                  <a:lnTo>
                    <a:pt x="2560581" y="0"/>
                  </a:lnTo>
                  <a:cubicBezTo>
                    <a:pt x="2577148" y="0"/>
                    <a:pt x="2590577" y="13430"/>
                    <a:pt x="2590577" y="29996"/>
                  </a:cubicBezTo>
                  <a:lnTo>
                    <a:pt x="2590577" y="29996"/>
                  </a:lnTo>
                  <a:cubicBezTo>
                    <a:pt x="2590577" y="46563"/>
                    <a:pt x="2577148" y="59993"/>
                    <a:pt x="2560581" y="59993"/>
                  </a:cubicBezTo>
                  <a:lnTo>
                    <a:pt x="29996" y="59993"/>
                  </a:lnTo>
                  <a:cubicBezTo>
                    <a:pt x="13430" y="59993"/>
                    <a:pt x="0" y="46563"/>
                    <a:pt x="0" y="29996"/>
                  </a:cubicBezTo>
                  <a:lnTo>
                    <a:pt x="0" y="29996"/>
                  </a:lnTo>
                  <a:cubicBezTo>
                    <a:pt x="0" y="13430"/>
                    <a:pt x="13430" y="0"/>
                    <a:pt x="29996" y="0"/>
                  </a:cubicBezTo>
                  <a:close/>
                </a:path>
              </a:pathLst>
            </a:custGeom>
            <a:solidFill>
              <a:srgbClr val="E296B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590577" cy="980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2106378" y="8479220"/>
            <a:ext cx="8084914" cy="7527432"/>
            <a:chOff x="0" y="0"/>
            <a:chExt cx="10779885" cy="1003657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35844" cy="10036576"/>
            </a:xfrm>
            <a:custGeom>
              <a:avLst/>
              <a:gdLst/>
              <a:ahLst/>
              <a:cxnLst/>
              <a:rect l="l" t="t" r="r" b="b"/>
              <a:pathLst>
                <a:path w="9835844" h="10036576">
                  <a:moveTo>
                    <a:pt x="0" y="0"/>
                  </a:moveTo>
                  <a:lnTo>
                    <a:pt x="9835844" y="0"/>
                  </a:lnTo>
                  <a:lnTo>
                    <a:pt x="9835844" y="10036576"/>
                  </a:lnTo>
                  <a:lnTo>
                    <a:pt x="0" y="10036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3859556" y="-50842"/>
              <a:ext cx="2116732" cy="3267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71"/>
                </a:lnSpc>
                <a:spcBef>
                  <a:spcPct val="0"/>
                </a:spcBef>
              </a:pPr>
              <a:r>
                <a:rPr lang="en-US" sz="14693">
                  <a:solidFill>
                    <a:srgbClr val="264DA2"/>
                  </a:solidFill>
                  <a:latin typeface="Extenda 50 Mega"/>
                  <a:ea typeface="Extenda 50 Mega"/>
                  <a:cs typeface="Extenda 50 Mega"/>
                  <a:sym typeface="Extenda 50 Mega"/>
                </a:rPr>
                <a:t>5.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436408" y="670090"/>
              <a:ext cx="5343477" cy="39842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63"/>
                </a:lnSpc>
              </a:pPr>
              <a:r>
                <a:rPr lang="en-US" sz="6066">
                  <a:solidFill>
                    <a:srgbClr val="000000"/>
                  </a:solidFill>
                  <a:latin typeface="Extenda 60 Giga"/>
                  <a:ea typeface="Extenda 60 Giga"/>
                  <a:cs typeface="Extenda 60 Giga"/>
                  <a:sym typeface="Extenda 60 Giga"/>
                </a:rPr>
                <a:t>TRABAJADORES AFECTADOS (centros de salud)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231523" y="1379164"/>
            <a:ext cx="6314884" cy="6314884"/>
          </a:xfrm>
          <a:custGeom>
            <a:avLst/>
            <a:gdLst/>
            <a:ahLst/>
            <a:cxnLst/>
            <a:rect l="l" t="t" r="r" b="b"/>
            <a:pathLst>
              <a:path w="6314884" h="6314884">
                <a:moveTo>
                  <a:pt x="0" y="0"/>
                </a:moveTo>
                <a:lnTo>
                  <a:pt x="6314884" y="0"/>
                </a:lnTo>
                <a:lnTo>
                  <a:pt x="6314884" y="6314884"/>
                </a:lnTo>
                <a:lnTo>
                  <a:pt x="0" y="63148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68667" y1="21556" x2="68667" y2="21556"/>
                          <a14:foregroundMark x1="79111" y1="20667" x2="79111" y2="20667"/>
                          <a14:foregroundMark x1="76222" y1="20889" x2="76222" y2="2088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002792" y="1519029"/>
            <a:ext cx="7640841" cy="157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83"/>
              </a:lnSpc>
              <a:spcBef>
                <a:spcPct val="0"/>
              </a:spcBef>
            </a:pPr>
            <a:r>
              <a:rPr lang="en-US" sz="9131">
                <a:solidFill>
                  <a:srgbClr val="264DA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ADMICIÓN Y TRIAJE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35152" y="3889758"/>
            <a:ext cx="4616962" cy="156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2783"/>
              </a:lnSpc>
              <a:spcBef>
                <a:spcPct val="0"/>
              </a:spcBef>
            </a:pPr>
            <a:r>
              <a:rPr lang="en-US" sz="9131">
                <a:solidFill>
                  <a:srgbClr val="264DA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UCI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044597" y="2920348"/>
            <a:ext cx="8110895" cy="109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355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-US" sz="2355" u="none" strike="noStrike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ometidos a una demanda comunicacional continua, interactuando con muchas personas por día, lo que exige proyectar la voz durante toda la jornada.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618459" y="5278741"/>
            <a:ext cx="7640841" cy="145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50"/>
              </a:lnSpc>
            </a:pPr>
            <a:r>
              <a:rPr lang="en-US" sz="2355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 Son los más vuln</a:t>
            </a:r>
            <a:r>
              <a:rPr lang="en-US" sz="2355" u="none" strike="noStrike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erables. Deben alzar la voz para comunicarse por encima del ruido constante de los equipos médicos y alarmas, a menudo superando jornadas de 40 a 50 horas semanales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B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8323" y="4925715"/>
            <a:ext cx="13861076" cy="4722011"/>
            <a:chOff x="0" y="0"/>
            <a:chExt cx="18481434" cy="6296014"/>
          </a:xfrm>
        </p:grpSpPr>
        <p:sp>
          <p:nvSpPr>
            <p:cNvPr id="3" name="AutoShape 3"/>
            <p:cNvSpPr/>
            <p:nvPr/>
          </p:nvSpPr>
          <p:spPr>
            <a:xfrm>
              <a:off x="2842340" y="258634"/>
              <a:ext cx="11748183" cy="16149"/>
            </a:xfrm>
            <a:prstGeom prst="line">
              <a:avLst/>
            </a:prstGeom>
            <a:ln w="72173" cap="flat">
              <a:solidFill>
                <a:srgbClr val="264DA2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4" name="Group 4"/>
            <p:cNvGrpSpPr/>
            <p:nvPr/>
          </p:nvGrpSpPr>
          <p:grpSpPr>
            <a:xfrm>
              <a:off x="2667522" y="0"/>
              <a:ext cx="549566" cy="549566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64DA2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3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4590524" y="0"/>
              <a:ext cx="549566" cy="549566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64DA2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39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708243" y="777628"/>
              <a:ext cx="4771188" cy="51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9"/>
                </a:lnSpc>
              </a:pPr>
              <a:r>
                <a:rPr lang="en-US" sz="2623" b="1">
                  <a:solidFill>
                    <a:srgbClr val="E296B2"/>
                  </a:solidFill>
                  <a:latin typeface="Muli Bold"/>
                  <a:ea typeface="Muli Bold"/>
                  <a:cs typeface="Muli Bold"/>
                  <a:sym typeface="Muli Bold"/>
                </a:rPr>
                <a:t>IDENTIFICACIÓN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318949" y="777628"/>
              <a:ext cx="6599117" cy="511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9"/>
                </a:lnSpc>
              </a:pPr>
              <a:r>
                <a:rPr lang="en-US" sz="2623" b="1">
                  <a:solidFill>
                    <a:srgbClr val="E296B2"/>
                  </a:solidFill>
                  <a:latin typeface="Muli Bold"/>
                  <a:ea typeface="Muli Bold"/>
                  <a:cs typeface="Muli Bold"/>
                  <a:sym typeface="Muli Bold"/>
                </a:rPr>
                <a:t>MEDIDAS PREVENTIVAS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613282"/>
              <a:ext cx="6187673" cy="2770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14"/>
                </a:lnSpc>
                <a:spcBef>
                  <a:spcPct val="0"/>
                </a:spcBef>
              </a:pPr>
              <a:r>
                <a:rPr lang="en-US" sz="2367" b="1">
                  <a:solidFill>
                    <a:srgbClr val="282828"/>
                  </a:solidFill>
                  <a:latin typeface="Muli Bold"/>
                  <a:ea typeface="Muli Bold"/>
                  <a:cs typeface="Muli Bold"/>
                  <a:sym typeface="Muli Bold"/>
                </a:rPr>
                <a:t> Medición de ruidos ambientales, evaluación de la acústica de los espacios y monitoreo de la carga horaria de exposición vocal.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798746" y="1749807"/>
              <a:ext cx="6682689" cy="45462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34"/>
                </a:lnSpc>
              </a:pPr>
              <a:r>
                <a:rPr lang="en-US" sz="2167" b="1">
                  <a:solidFill>
                    <a:srgbClr val="282828"/>
                  </a:solidFill>
                  <a:latin typeface="Muli Bold"/>
                  <a:ea typeface="Muli Bold"/>
                  <a:cs typeface="Muli Bold"/>
                  <a:sym typeface="Muli Bold"/>
                </a:rPr>
                <a:t>Uso de micrófonos/amplificadores en áreas grandes, optimización de la ventilación (evitar aire acondicionado muy frío que reseque las vías respiratorias), turnos de descanso vocal, y capacitaciones en técnicas de higiene vocal.</a:t>
              </a:r>
            </a:p>
            <a:p>
              <a:pPr algn="ctr">
                <a:lnSpc>
                  <a:spcPts val="3034"/>
                </a:lnSpc>
              </a:pPr>
              <a:endParaRPr lang="en-US" sz="2167" b="1">
                <a:solidFill>
                  <a:srgbClr val="282828"/>
                </a:solidFill>
                <a:latin typeface="Muli Bold"/>
                <a:ea typeface="Muli Bold"/>
                <a:cs typeface="Muli Bold"/>
                <a:sym typeface="Muli Bold"/>
              </a:endParaRPr>
            </a:p>
            <a:p>
              <a:pPr algn="ctr">
                <a:lnSpc>
                  <a:spcPts val="3034"/>
                </a:lnSpc>
                <a:spcBef>
                  <a:spcPct val="0"/>
                </a:spcBef>
              </a:pPr>
              <a:endParaRPr lang="en-US" sz="2167" b="1">
                <a:solidFill>
                  <a:srgbClr val="282828"/>
                </a:solidFill>
                <a:latin typeface="Muli Bold"/>
                <a:ea typeface="Muli Bold"/>
                <a:cs typeface="Muli Bold"/>
                <a:sym typeface="Muli Bold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>
            <a:off x="13480138" y="639337"/>
            <a:ext cx="6437580" cy="4798923"/>
          </a:xfrm>
          <a:custGeom>
            <a:avLst/>
            <a:gdLst/>
            <a:ahLst/>
            <a:cxnLst/>
            <a:rect l="l" t="t" r="r" b="b"/>
            <a:pathLst>
              <a:path w="6437580" h="4798923">
                <a:moveTo>
                  <a:pt x="0" y="0"/>
                </a:moveTo>
                <a:lnTo>
                  <a:pt x="6437580" y="0"/>
                </a:lnTo>
                <a:lnTo>
                  <a:pt x="6437580" y="4798923"/>
                </a:lnTo>
                <a:lnTo>
                  <a:pt x="0" y="47989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408323" y="1946632"/>
            <a:ext cx="8452507" cy="2776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0"/>
              </a:lnSpc>
            </a:pPr>
            <a:r>
              <a:rPr lang="en-US" sz="9379">
                <a:solidFill>
                  <a:srgbClr val="E296B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IDENTIFICACIÓN DEL RIESGO</a:t>
            </a:r>
          </a:p>
          <a:p>
            <a:pPr marL="0" lvl="0" indent="0" algn="l">
              <a:lnSpc>
                <a:spcPts val="6940"/>
              </a:lnSpc>
            </a:pPr>
            <a:r>
              <a:rPr lang="en-US" sz="9379">
                <a:solidFill>
                  <a:srgbClr val="264DA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MEDIDAS PREVENTIVAS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576101" y="6791420"/>
            <a:ext cx="2988176" cy="4438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23"/>
              </a:lnSpc>
              <a:spcBef>
                <a:spcPct val="0"/>
              </a:spcBef>
            </a:pPr>
            <a:r>
              <a:rPr lang="en-US" sz="25873" b="1">
                <a:solidFill>
                  <a:srgbClr val="E296B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842618" y="248763"/>
            <a:ext cx="6440443" cy="3349030"/>
          </a:xfrm>
          <a:custGeom>
            <a:avLst/>
            <a:gdLst/>
            <a:ahLst/>
            <a:cxnLst/>
            <a:rect l="l" t="t" r="r" b="b"/>
            <a:pathLst>
              <a:path w="6440443" h="3349030">
                <a:moveTo>
                  <a:pt x="0" y="0"/>
                </a:moveTo>
                <a:lnTo>
                  <a:pt x="6440443" y="0"/>
                </a:lnTo>
                <a:lnTo>
                  <a:pt x="6440443" y="3349031"/>
                </a:lnTo>
                <a:lnTo>
                  <a:pt x="0" y="33490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06795" y="3323295"/>
            <a:ext cx="10621402" cy="3649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72"/>
              </a:lnSpc>
            </a:pPr>
            <a:r>
              <a:rPr lang="en-US" sz="18693">
                <a:solidFill>
                  <a:srgbClr val="EEA915"/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HEPATITIS A</a:t>
            </a:r>
          </a:p>
          <a:p>
            <a:pPr algn="l">
              <a:lnSpc>
                <a:spcPts val="13272"/>
              </a:lnSpc>
            </a:pPr>
            <a:r>
              <a:rPr lang="en-US" sz="18693">
                <a:solidFill>
                  <a:srgbClr val="EEA915"/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(60002)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B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89303" y="7377292"/>
            <a:ext cx="15898697" cy="347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90"/>
              </a:lnSpc>
              <a:spcBef>
                <a:spcPct val="0"/>
              </a:spcBef>
            </a:pPr>
            <a:r>
              <a:rPr lang="en-US" sz="20279" dirty="0">
                <a:solidFill>
                  <a:srgbClr val="264DA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7.MEDIDAS DE ATAQUE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28700" y="2723586"/>
            <a:ext cx="4765601" cy="3367697"/>
            <a:chOff x="0" y="0"/>
            <a:chExt cx="6354135" cy="449026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6354135" cy="4490262"/>
              <a:chOff x="0" y="0"/>
              <a:chExt cx="1263995" cy="89322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263995" cy="893224"/>
              </a:xfrm>
              <a:custGeom>
                <a:avLst/>
                <a:gdLst/>
                <a:ahLst/>
                <a:cxnLst/>
                <a:rect l="l" t="t" r="r" b="b"/>
                <a:pathLst>
                  <a:path w="1263995" h="893224">
                    <a:moveTo>
                      <a:pt x="83844" y="0"/>
                    </a:moveTo>
                    <a:lnTo>
                      <a:pt x="1180151" y="0"/>
                    </a:lnTo>
                    <a:cubicBezTo>
                      <a:pt x="1226457" y="0"/>
                      <a:pt x="1263995" y="37538"/>
                      <a:pt x="1263995" y="83844"/>
                    </a:cubicBezTo>
                    <a:lnTo>
                      <a:pt x="1263995" y="809380"/>
                    </a:lnTo>
                    <a:cubicBezTo>
                      <a:pt x="1263995" y="831617"/>
                      <a:pt x="1255161" y="852943"/>
                      <a:pt x="1239438" y="868667"/>
                    </a:cubicBezTo>
                    <a:cubicBezTo>
                      <a:pt x="1223714" y="884391"/>
                      <a:pt x="1202388" y="893224"/>
                      <a:pt x="1180151" y="893224"/>
                    </a:cubicBezTo>
                    <a:lnTo>
                      <a:pt x="83844" y="893224"/>
                    </a:lnTo>
                    <a:cubicBezTo>
                      <a:pt x="61607" y="893224"/>
                      <a:pt x="40281" y="884391"/>
                      <a:pt x="24557" y="868667"/>
                    </a:cubicBezTo>
                    <a:cubicBezTo>
                      <a:pt x="8834" y="852943"/>
                      <a:pt x="0" y="831617"/>
                      <a:pt x="0" y="809380"/>
                    </a:cubicBezTo>
                    <a:lnTo>
                      <a:pt x="0" y="83844"/>
                    </a:lnTo>
                    <a:cubicBezTo>
                      <a:pt x="0" y="61607"/>
                      <a:pt x="8834" y="40281"/>
                      <a:pt x="24557" y="24557"/>
                    </a:cubicBezTo>
                    <a:cubicBezTo>
                      <a:pt x="40281" y="8834"/>
                      <a:pt x="61607" y="0"/>
                      <a:pt x="83844" y="0"/>
                    </a:cubicBezTo>
                    <a:close/>
                  </a:path>
                </a:pathLst>
              </a:custGeom>
              <a:solidFill>
                <a:srgbClr val="264DA2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263995" cy="931324"/>
              </a:xfrm>
              <a:prstGeom prst="rect">
                <a:avLst/>
              </a:prstGeom>
            </p:spPr>
            <p:txBody>
              <a:bodyPr lIns="65502" tIns="65502" rIns="65502" bIns="65502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231395" y="1971277"/>
              <a:ext cx="5891346" cy="5572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8"/>
                </a:lnSpc>
              </a:pPr>
              <a:r>
                <a:rPr lang="en-US" sz="28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Reposo vocal inmediato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842382" y="2723586"/>
            <a:ext cx="4929349" cy="3486896"/>
            <a:chOff x="0" y="0"/>
            <a:chExt cx="6572466" cy="4649195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6572466" cy="4649195"/>
              <a:chOff x="0" y="0"/>
              <a:chExt cx="1269759" cy="898195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269759" cy="898195"/>
              </a:xfrm>
              <a:custGeom>
                <a:avLst/>
                <a:gdLst/>
                <a:ahLst/>
                <a:cxnLst/>
                <a:rect l="l" t="t" r="r" b="b"/>
                <a:pathLst>
                  <a:path w="1269759" h="898195">
                    <a:moveTo>
                      <a:pt x="83464" y="0"/>
                    </a:moveTo>
                    <a:lnTo>
                      <a:pt x="1186296" y="0"/>
                    </a:lnTo>
                    <a:cubicBezTo>
                      <a:pt x="1232391" y="0"/>
                      <a:pt x="1269759" y="37368"/>
                      <a:pt x="1269759" y="83464"/>
                    </a:cubicBezTo>
                    <a:lnTo>
                      <a:pt x="1269759" y="814732"/>
                    </a:lnTo>
                    <a:cubicBezTo>
                      <a:pt x="1269759" y="836868"/>
                      <a:pt x="1260966" y="858097"/>
                      <a:pt x="1245313" y="873749"/>
                    </a:cubicBezTo>
                    <a:cubicBezTo>
                      <a:pt x="1229661" y="889402"/>
                      <a:pt x="1208431" y="898195"/>
                      <a:pt x="1186296" y="898195"/>
                    </a:cubicBezTo>
                    <a:lnTo>
                      <a:pt x="83464" y="898195"/>
                    </a:lnTo>
                    <a:cubicBezTo>
                      <a:pt x="61328" y="898195"/>
                      <a:pt x="40098" y="889402"/>
                      <a:pt x="24446" y="873749"/>
                    </a:cubicBezTo>
                    <a:cubicBezTo>
                      <a:pt x="8793" y="858097"/>
                      <a:pt x="0" y="836868"/>
                      <a:pt x="0" y="814732"/>
                    </a:cubicBezTo>
                    <a:lnTo>
                      <a:pt x="0" y="83464"/>
                    </a:lnTo>
                    <a:cubicBezTo>
                      <a:pt x="0" y="61328"/>
                      <a:pt x="8793" y="40098"/>
                      <a:pt x="24446" y="24446"/>
                    </a:cubicBezTo>
                    <a:cubicBezTo>
                      <a:pt x="40098" y="8793"/>
                      <a:pt x="61328" y="0"/>
                      <a:pt x="83464" y="0"/>
                    </a:cubicBezTo>
                    <a:close/>
                  </a:path>
                </a:pathLst>
              </a:custGeom>
              <a:solidFill>
                <a:srgbClr val="264DA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28575"/>
                <a:ext cx="1269759" cy="926770"/>
              </a:xfrm>
              <a:prstGeom prst="rect">
                <a:avLst/>
              </a:prstGeom>
            </p:spPr>
            <p:txBody>
              <a:bodyPr lIns="65502" tIns="65502" rIns="65502" bIns="65502" rtlCol="0" anchor="ctr"/>
              <a:lstStyle/>
              <a:p>
                <a:pPr marL="0" lvl="0" indent="0" algn="ctr">
                  <a:lnSpc>
                    <a:spcPts val="209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491436" y="621991"/>
              <a:ext cx="5589593" cy="3414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5"/>
                </a:lnSpc>
              </a:pPr>
              <a:r>
                <a:rPr lang="en-US" sz="2797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Consulta con un médico otorrinolaringólogo y derivación a fonoaudiología para rehabilitación.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819812" y="2723586"/>
            <a:ext cx="4929349" cy="3486896"/>
            <a:chOff x="0" y="0"/>
            <a:chExt cx="6572466" cy="4649195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6572466" cy="4649195"/>
              <a:chOff x="0" y="0"/>
              <a:chExt cx="1269759" cy="898195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269759" cy="898195"/>
              </a:xfrm>
              <a:custGeom>
                <a:avLst/>
                <a:gdLst/>
                <a:ahLst/>
                <a:cxnLst/>
                <a:rect l="l" t="t" r="r" b="b"/>
                <a:pathLst>
                  <a:path w="1269759" h="898195">
                    <a:moveTo>
                      <a:pt x="83464" y="0"/>
                    </a:moveTo>
                    <a:lnTo>
                      <a:pt x="1186296" y="0"/>
                    </a:lnTo>
                    <a:cubicBezTo>
                      <a:pt x="1232391" y="0"/>
                      <a:pt x="1269759" y="37368"/>
                      <a:pt x="1269759" y="83464"/>
                    </a:cubicBezTo>
                    <a:lnTo>
                      <a:pt x="1269759" y="814732"/>
                    </a:lnTo>
                    <a:cubicBezTo>
                      <a:pt x="1269759" y="836868"/>
                      <a:pt x="1260966" y="858097"/>
                      <a:pt x="1245313" y="873749"/>
                    </a:cubicBezTo>
                    <a:cubicBezTo>
                      <a:pt x="1229661" y="889402"/>
                      <a:pt x="1208431" y="898195"/>
                      <a:pt x="1186296" y="898195"/>
                    </a:cubicBezTo>
                    <a:lnTo>
                      <a:pt x="83464" y="898195"/>
                    </a:lnTo>
                    <a:cubicBezTo>
                      <a:pt x="61328" y="898195"/>
                      <a:pt x="40098" y="889402"/>
                      <a:pt x="24446" y="873749"/>
                    </a:cubicBezTo>
                    <a:cubicBezTo>
                      <a:pt x="8793" y="858097"/>
                      <a:pt x="0" y="836868"/>
                      <a:pt x="0" y="814732"/>
                    </a:cubicBezTo>
                    <a:lnTo>
                      <a:pt x="0" y="83464"/>
                    </a:lnTo>
                    <a:cubicBezTo>
                      <a:pt x="0" y="61328"/>
                      <a:pt x="8793" y="40098"/>
                      <a:pt x="24446" y="24446"/>
                    </a:cubicBezTo>
                    <a:cubicBezTo>
                      <a:pt x="40098" y="8793"/>
                      <a:pt x="61328" y="0"/>
                      <a:pt x="83464" y="0"/>
                    </a:cubicBezTo>
                    <a:close/>
                  </a:path>
                </a:pathLst>
              </a:custGeom>
              <a:solidFill>
                <a:srgbClr val="264DA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1269759" cy="926770"/>
              </a:xfrm>
              <a:prstGeom prst="rect">
                <a:avLst/>
              </a:prstGeom>
            </p:spPr>
            <p:txBody>
              <a:bodyPr lIns="65502" tIns="65502" rIns="65502" bIns="65502" rtlCol="0" anchor="ctr"/>
              <a:lstStyle/>
              <a:p>
                <a:pPr marL="0" lvl="0" indent="0" algn="ctr">
                  <a:lnSpc>
                    <a:spcPts val="209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491436" y="415532"/>
              <a:ext cx="5589593" cy="3818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64"/>
                </a:lnSpc>
              </a:pPr>
              <a:r>
                <a:rPr lang="en-US" sz="2697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Denuncia formal de la contingencia ante la Aseguradora de Riesgos del Trabajo (ART) o el empleador para iniciar el tratamiento cubierto por ley.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B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200306" y="7861497"/>
            <a:ext cx="20448141" cy="2871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60"/>
              </a:lnSpc>
              <a:spcBef>
                <a:spcPct val="0"/>
              </a:spcBef>
            </a:pPr>
            <a:r>
              <a:rPr lang="en-US" sz="16686">
                <a:solidFill>
                  <a:srgbClr val="264DA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8. ¿ENFERMEDAD CRONICA?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041968" y="338850"/>
            <a:ext cx="13899724" cy="5661234"/>
            <a:chOff x="0" y="0"/>
            <a:chExt cx="18532966" cy="754831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8532966" cy="7548312"/>
              <a:chOff x="0" y="0"/>
              <a:chExt cx="3448481" cy="140453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448481" cy="1404536"/>
              </a:xfrm>
              <a:custGeom>
                <a:avLst/>
                <a:gdLst/>
                <a:ahLst/>
                <a:cxnLst/>
                <a:rect l="l" t="t" r="r" b="b"/>
                <a:pathLst>
                  <a:path w="3448481" h="1404536">
                    <a:moveTo>
                      <a:pt x="38989" y="0"/>
                    </a:moveTo>
                    <a:lnTo>
                      <a:pt x="3409492" y="0"/>
                    </a:lnTo>
                    <a:cubicBezTo>
                      <a:pt x="3419833" y="0"/>
                      <a:pt x="3429750" y="4108"/>
                      <a:pt x="3437062" y="11420"/>
                    </a:cubicBezTo>
                    <a:cubicBezTo>
                      <a:pt x="3444373" y="18731"/>
                      <a:pt x="3448481" y="28648"/>
                      <a:pt x="3448481" y="38989"/>
                    </a:cubicBezTo>
                    <a:lnTo>
                      <a:pt x="3448481" y="1365547"/>
                    </a:lnTo>
                    <a:cubicBezTo>
                      <a:pt x="3448481" y="1387080"/>
                      <a:pt x="3431025" y="1404536"/>
                      <a:pt x="3409492" y="1404536"/>
                    </a:cubicBezTo>
                    <a:lnTo>
                      <a:pt x="38989" y="1404536"/>
                    </a:lnTo>
                    <a:cubicBezTo>
                      <a:pt x="17456" y="1404536"/>
                      <a:pt x="0" y="1387080"/>
                      <a:pt x="0" y="1365547"/>
                    </a:cubicBezTo>
                    <a:lnTo>
                      <a:pt x="0" y="38989"/>
                    </a:lnTo>
                    <a:cubicBezTo>
                      <a:pt x="0" y="17456"/>
                      <a:pt x="17456" y="0"/>
                      <a:pt x="38989" y="0"/>
                    </a:cubicBezTo>
                    <a:close/>
                  </a:path>
                </a:pathLst>
              </a:custGeom>
              <a:solidFill>
                <a:srgbClr val="E296B2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3448481" cy="144263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117729" y="3762317"/>
              <a:ext cx="8267099" cy="5814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77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8138" y="1848425"/>
              <a:ext cx="16236689" cy="4449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01"/>
                </a:lnSpc>
              </a:pPr>
              <a:r>
                <a:rPr lang="en-US" sz="31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La sobrecarga del uso de la voz puede transformarse en crónica y derivar en patologías irreversibles, como nódulos, pólipos o edemas en las cuerdas vocales, o una disfonía crónica. En estos casos, el trastorno vocal deja de ser una alteración temporal y se consolida como una afección permanente.</a:t>
              </a:r>
            </a:p>
            <a:p>
              <a:pPr algn="ctr">
                <a:lnSpc>
                  <a:spcPts val="3801"/>
                </a:lnSpc>
              </a:pPr>
              <a:endParaRPr lang="en-US" sz="314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B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24249" y="3137163"/>
            <a:ext cx="4496857" cy="8499215"/>
          </a:xfrm>
          <a:custGeom>
            <a:avLst/>
            <a:gdLst/>
            <a:ahLst/>
            <a:cxnLst/>
            <a:rect l="l" t="t" r="r" b="b"/>
            <a:pathLst>
              <a:path w="4496857" h="8499215">
                <a:moveTo>
                  <a:pt x="0" y="0"/>
                </a:moveTo>
                <a:lnTo>
                  <a:pt x="4496857" y="0"/>
                </a:lnTo>
                <a:lnTo>
                  <a:pt x="4496857" y="8499215"/>
                </a:lnTo>
                <a:lnTo>
                  <a:pt x="0" y="84992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946387" y="2046999"/>
            <a:ext cx="9960365" cy="1951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934"/>
              </a:lnSpc>
              <a:spcBef>
                <a:spcPct val="0"/>
              </a:spcBef>
            </a:pPr>
            <a:r>
              <a:rPr lang="en-US" sz="11382">
                <a:solidFill>
                  <a:srgbClr val="E296B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SEGUIMIENTO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4580" y="4586710"/>
            <a:ext cx="3447550" cy="8400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577"/>
              </a:lnSpc>
              <a:spcBef>
                <a:spcPct val="0"/>
              </a:spcBef>
            </a:pPr>
            <a:r>
              <a:rPr lang="en-US" sz="48983">
                <a:solidFill>
                  <a:srgbClr val="E296B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9</a:t>
            </a:r>
            <a:r>
              <a:rPr lang="en-US" sz="48983" b="1" u="none" strike="noStrike">
                <a:solidFill>
                  <a:srgbClr val="E296B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163257" y="3831616"/>
            <a:ext cx="4392908" cy="5434623"/>
            <a:chOff x="0" y="0"/>
            <a:chExt cx="5857211" cy="724616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5857211" cy="7246165"/>
              <a:chOff x="0" y="0"/>
              <a:chExt cx="1178129" cy="145750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178129" cy="1457506"/>
              </a:xfrm>
              <a:custGeom>
                <a:avLst/>
                <a:gdLst/>
                <a:ahLst/>
                <a:cxnLst/>
                <a:rect l="l" t="t" r="r" b="b"/>
                <a:pathLst>
                  <a:path w="1178129" h="1457506">
                    <a:moveTo>
                      <a:pt x="115988" y="0"/>
                    </a:moveTo>
                    <a:lnTo>
                      <a:pt x="1062141" y="0"/>
                    </a:lnTo>
                    <a:cubicBezTo>
                      <a:pt x="1126200" y="0"/>
                      <a:pt x="1178129" y="51930"/>
                      <a:pt x="1178129" y="115988"/>
                    </a:cubicBezTo>
                    <a:lnTo>
                      <a:pt x="1178129" y="1341517"/>
                    </a:lnTo>
                    <a:cubicBezTo>
                      <a:pt x="1178129" y="1372279"/>
                      <a:pt x="1165909" y="1401781"/>
                      <a:pt x="1144157" y="1423533"/>
                    </a:cubicBezTo>
                    <a:cubicBezTo>
                      <a:pt x="1122405" y="1445286"/>
                      <a:pt x="1092903" y="1457506"/>
                      <a:pt x="1062141" y="1457506"/>
                    </a:cubicBezTo>
                    <a:lnTo>
                      <a:pt x="115988" y="1457506"/>
                    </a:lnTo>
                    <a:cubicBezTo>
                      <a:pt x="85226" y="1457506"/>
                      <a:pt x="55724" y="1445286"/>
                      <a:pt x="33972" y="1423533"/>
                    </a:cubicBezTo>
                    <a:cubicBezTo>
                      <a:pt x="12220" y="1401781"/>
                      <a:pt x="0" y="1372279"/>
                      <a:pt x="0" y="1341517"/>
                    </a:cubicBezTo>
                    <a:lnTo>
                      <a:pt x="0" y="115988"/>
                    </a:lnTo>
                    <a:cubicBezTo>
                      <a:pt x="0" y="85226"/>
                      <a:pt x="12220" y="55724"/>
                      <a:pt x="33972" y="33972"/>
                    </a:cubicBezTo>
                    <a:cubicBezTo>
                      <a:pt x="55724" y="12220"/>
                      <a:pt x="85226" y="0"/>
                      <a:pt x="115988" y="0"/>
                    </a:cubicBezTo>
                    <a:close/>
                  </a:path>
                </a:pathLst>
              </a:custGeom>
              <a:solidFill>
                <a:srgbClr val="264DA2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1178129" cy="14956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490432" y="433134"/>
              <a:ext cx="4876346" cy="4865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16"/>
                </a:lnSpc>
                <a:spcBef>
                  <a:spcPct val="0"/>
                </a:spcBef>
              </a:pPr>
              <a:r>
                <a:rPr lang="en-US" sz="2162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 organismo debe brindar un tratamiento interdisciplinario (médico y fonoaudiológico), otorgar el alta médica y, de quedar secuelas o pérdida de capacidad funcional, evaluar una indemnización por Incapacidad Laboral Permanente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725969" y="4582505"/>
            <a:ext cx="4180783" cy="3932846"/>
            <a:chOff x="0" y="0"/>
            <a:chExt cx="5574377" cy="5243794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5574377" cy="5243794"/>
              <a:chOff x="0" y="0"/>
              <a:chExt cx="1046454" cy="98439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046454" cy="984395"/>
              </a:xfrm>
              <a:custGeom>
                <a:avLst/>
                <a:gdLst/>
                <a:ahLst/>
                <a:cxnLst/>
                <a:rect l="l" t="t" r="r" b="b"/>
                <a:pathLst>
                  <a:path w="1046454" h="984395">
                    <a:moveTo>
                      <a:pt x="130583" y="0"/>
                    </a:moveTo>
                    <a:lnTo>
                      <a:pt x="915871" y="0"/>
                    </a:lnTo>
                    <a:cubicBezTo>
                      <a:pt x="987990" y="0"/>
                      <a:pt x="1046454" y="58464"/>
                      <a:pt x="1046454" y="130583"/>
                    </a:cubicBezTo>
                    <a:lnTo>
                      <a:pt x="1046454" y="853812"/>
                    </a:lnTo>
                    <a:cubicBezTo>
                      <a:pt x="1046454" y="925931"/>
                      <a:pt x="987990" y="984395"/>
                      <a:pt x="915871" y="984395"/>
                    </a:cubicBezTo>
                    <a:lnTo>
                      <a:pt x="130583" y="984395"/>
                    </a:lnTo>
                    <a:cubicBezTo>
                      <a:pt x="58464" y="984395"/>
                      <a:pt x="0" y="925931"/>
                      <a:pt x="0" y="853812"/>
                    </a:cubicBezTo>
                    <a:lnTo>
                      <a:pt x="0" y="130583"/>
                    </a:lnTo>
                    <a:cubicBezTo>
                      <a:pt x="0" y="58464"/>
                      <a:pt x="58464" y="0"/>
                      <a:pt x="130583" y="0"/>
                    </a:cubicBezTo>
                    <a:close/>
                  </a:path>
                </a:pathLst>
              </a:custGeom>
              <a:solidFill>
                <a:srgbClr val="264DA2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1046454" cy="10129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09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405998" y="482338"/>
              <a:ext cx="4762382" cy="35785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81"/>
                </a:lnSpc>
                <a:spcBef>
                  <a:spcPct val="0"/>
                </a:spcBef>
              </a:pPr>
              <a:r>
                <a:rPr lang="en-US" sz="2216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Una vez diagnosticada la cronicidad, </a:t>
              </a:r>
              <a:r>
                <a:rPr lang="en-US" sz="2216" u="none" strike="noStrik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 empleador está obligado a aplicar una recalificación laboral, reubicando al trabajador en un puesto que no implique sobrecarga de la voz.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435721" y="8429625"/>
            <a:ext cx="3847981" cy="1571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264DA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Por </a:t>
            </a:r>
            <a:r>
              <a:rPr lang="en-US" sz="4500" b="1" dirty="0" err="1">
                <a:solidFill>
                  <a:srgbClr val="264DA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parte</a:t>
            </a:r>
            <a:r>
              <a:rPr lang="en-US" sz="4500" b="1" dirty="0">
                <a:solidFill>
                  <a:srgbClr val="264DA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de la ART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140533" y="8048215"/>
            <a:ext cx="5351655" cy="1571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0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264DA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por </a:t>
            </a:r>
            <a:r>
              <a:rPr lang="en-US" sz="4500" b="1" dirty="0" err="1">
                <a:solidFill>
                  <a:srgbClr val="264DA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parte</a:t>
            </a:r>
            <a:r>
              <a:rPr lang="en-US" sz="4500" b="1" dirty="0">
                <a:solidFill>
                  <a:srgbClr val="264DA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de la </a:t>
            </a:r>
            <a:r>
              <a:rPr lang="en-US" sz="4500" b="1" dirty="0" err="1">
                <a:solidFill>
                  <a:srgbClr val="264DA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empresa</a:t>
            </a:r>
            <a:endParaRPr lang="en-US" sz="4500" b="1" dirty="0">
              <a:solidFill>
                <a:srgbClr val="264DA2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84310" y="3434697"/>
            <a:ext cx="13197882" cy="305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905"/>
              </a:lnSpc>
              <a:spcBef>
                <a:spcPct val="0"/>
              </a:spcBef>
            </a:pPr>
            <a:r>
              <a:rPr lang="en-US" sz="17789">
                <a:solidFill>
                  <a:srgbClr val="E296B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¡MUCHAS GRACIAS!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378690" y="6486483"/>
            <a:ext cx="12318510" cy="4764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871"/>
              </a:lnSpc>
              <a:spcBef>
                <a:spcPct val="0"/>
              </a:spcBef>
            </a:pPr>
            <a:r>
              <a:rPr lang="en-US" sz="3199" dirty="0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Firpo Celeste, Morel Camila, Vergara Ives, Olivera </a:t>
            </a:r>
            <a:r>
              <a:rPr lang="en-US" sz="3199" dirty="0" err="1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Estefanía</a:t>
            </a:r>
            <a:endParaRPr lang="en-US" sz="3199" dirty="0">
              <a:solidFill>
                <a:srgbClr val="28282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585857" y="7203956"/>
            <a:ext cx="7394790" cy="37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en-US" sz="2499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Técnicos en Higiene y Seguridad en el trabajo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41078" y="3400082"/>
            <a:ext cx="5519854" cy="4114800"/>
          </a:xfrm>
          <a:custGeom>
            <a:avLst/>
            <a:gdLst/>
            <a:ahLst/>
            <a:cxnLst/>
            <a:rect l="l" t="t" r="r" b="b"/>
            <a:pathLst>
              <a:path w="5519854" h="4114800">
                <a:moveTo>
                  <a:pt x="0" y="0"/>
                </a:moveTo>
                <a:lnTo>
                  <a:pt x="5519854" y="0"/>
                </a:lnTo>
                <a:lnTo>
                  <a:pt x="55198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316932" y="3996685"/>
            <a:ext cx="732746" cy="2521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71"/>
              </a:lnSpc>
              <a:spcBef>
                <a:spcPct val="0"/>
              </a:spcBef>
            </a:pPr>
            <a:r>
              <a:rPr lang="en-US" sz="14693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1.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366221" y="4727634"/>
            <a:ext cx="5224983" cy="137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24"/>
              </a:lnSpc>
            </a:pPr>
            <a:r>
              <a:rPr lang="en-US" sz="5499">
                <a:solidFill>
                  <a:srgbClr val="282828"/>
                </a:solidFill>
                <a:latin typeface="Extenda 60 Giga"/>
                <a:ea typeface="Extenda 60 Giga"/>
                <a:cs typeface="Extenda 60 Giga"/>
                <a:sym typeface="Extenda 60 Giga"/>
              </a:rPr>
              <a:t>AGENTE QUE LO GENERA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437127" y="3418497"/>
            <a:ext cx="5533942" cy="409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 hepatitis A es una inflamación del hígado debida al virus de la hepatitis A (VHA), que se propaga principalmente cuando una persona no infectada (y no vacunada) ingiere agua o alimentos contaminados por heces de una persona infectada.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580926" y="7804347"/>
            <a:ext cx="17840226" cy="3392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99"/>
              </a:lnSpc>
              <a:spcBef>
                <a:spcPct val="0"/>
              </a:spcBef>
            </a:pPr>
            <a:r>
              <a:rPr lang="en-US" sz="19785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2. COMO SE TRANSMITE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930402" y="2956407"/>
            <a:ext cx="13899724" cy="3757297"/>
            <a:chOff x="0" y="0"/>
            <a:chExt cx="18532966" cy="500973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8532966" cy="5009730"/>
              <a:chOff x="0" y="0"/>
              <a:chExt cx="3448481" cy="93217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448481" cy="932174"/>
              </a:xfrm>
              <a:custGeom>
                <a:avLst/>
                <a:gdLst/>
                <a:ahLst/>
                <a:cxnLst/>
                <a:rect l="l" t="t" r="r" b="b"/>
                <a:pathLst>
                  <a:path w="3448481" h="932174">
                    <a:moveTo>
                      <a:pt x="38989" y="0"/>
                    </a:moveTo>
                    <a:lnTo>
                      <a:pt x="3409492" y="0"/>
                    </a:lnTo>
                    <a:cubicBezTo>
                      <a:pt x="3419833" y="0"/>
                      <a:pt x="3429750" y="4108"/>
                      <a:pt x="3437062" y="11420"/>
                    </a:cubicBezTo>
                    <a:cubicBezTo>
                      <a:pt x="3444373" y="18731"/>
                      <a:pt x="3448481" y="28648"/>
                      <a:pt x="3448481" y="38989"/>
                    </a:cubicBezTo>
                    <a:lnTo>
                      <a:pt x="3448481" y="893186"/>
                    </a:lnTo>
                    <a:cubicBezTo>
                      <a:pt x="3448481" y="914719"/>
                      <a:pt x="3431025" y="932174"/>
                      <a:pt x="3409492" y="932174"/>
                    </a:cubicBezTo>
                    <a:lnTo>
                      <a:pt x="38989" y="932174"/>
                    </a:lnTo>
                    <a:cubicBezTo>
                      <a:pt x="17456" y="932174"/>
                      <a:pt x="0" y="914719"/>
                      <a:pt x="0" y="893186"/>
                    </a:cubicBezTo>
                    <a:lnTo>
                      <a:pt x="0" y="38989"/>
                    </a:lnTo>
                    <a:cubicBezTo>
                      <a:pt x="0" y="17456"/>
                      <a:pt x="17456" y="0"/>
                      <a:pt x="38989" y="0"/>
                    </a:cubicBezTo>
                    <a:close/>
                  </a:path>
                </a:pathLst>
              </a:custGeom>
              <a:solidFill>
                <a:srgbClr val="E296B2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3448481" cy="9702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266483" y="272241"/>
              <a:ext cx="8267099" cy="5814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77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818176" y="1227055"/>
              <a:ext cx="12896614" cy="25460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01"/>
                </a:lnSpc>
              </a:pPr>
              <a:r>
                <a:rPr lang="en-US" sz="314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La hepatitis A se transmite principalmente por la vía fecal-oral. El virus pasa de las heces de una persona infectada a la boca de una persona sana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24249" y="3137163"/>
            <a:ext cx="4496857" cy="8499215"/>
          </a:xfrm>
          <a:custGeom>
            <a:avLst/>
            <a:gdLst/>
            <a:ahLst/>
            <a:cxnLst/>
            <a:rect l="l" t="t" r="r" b="b"/>
            <a:pathLst>
              <a:path w="4496857" h="8499215">
                <a:moveTo>
                  <a:pt x="0" y="0"/>
                </a:moveTo>
                <a:lnTo>
                  <a:pt x="4496857" y="0"/>
                </a:lnTo>
                <a:lnTo>
                  <a:pt x="4496857" y="8499215"/>
                </a:lnTo>
                <a:lnTo>
                  <a:pt x="0" y="84992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946387" y="2046999"/>
            <a:ext cx="9960365" cy="1951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934"/>
              </a:lnSpc>
              <a:spcBef>
                <a:spcPct val="0"/>
              </a:spcBef>
            </a:pPr>
            <a:r>
              <a:rPr lang="en-US" sz="11382">
                <a:solidFill>
                  <a:srgbClr val="E296B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MODO DE TRANSMICIÓN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32849" y="4586710"/>
            <a:ext cx="3331013" cy="8400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577"/>
              </a:lnSpc>
              <a:spcBef>
                <a:spcPct val="0"/>
              </a:spcBef>
            </a:pPr>
            <a:r>
              <a:rPr lang="en-US" sz="48983" b="1" u="none" strike="noStrike">
                <a:solidFill>
                  <a:srgbClr val="E296B2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3.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751092" y="4382353"/>
            <a:ext cx="3824116" cy="4237362"/>
            <a:chOff x="0" y="0"/>
            <a:chExt cx="5098821" cy="5649816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5098821" cy="5649816"/>
              <a:chOff x="0" y="0"/>
              <a:chExt cx="964255" cy="106845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964255" cy="1068456"/>
              </a:xfrm>
              <a:custGeom>
                <a:avLst/>
                <a:gdLst/>
                <a:ahLst/>
                <a:cxnLst/>
                <a:rect l="l" t="t" r="r" b="b"/>
                <a:pathLst>
                  <a:path w="964255" h="1068456">
                    <a:moveTo>
                      <a:pt x="141715" y="0"/>
                    </a:moveTo>
                    <a:lnTo>
                      <a:pt x="822540" y="0"/>
                    </a:lnTo>
                    <a:cubicBezTo>
                      <a:pt x="900807" y="0"/>
                      <a:pt x="964255" y="63448"/>
                      <a:pt x="964255" y="141715"/>
                    </a:cubicBezTo>
                    <a:lnTo>
                      <a:pt x="964255" y="926741"/>
                    </a:lnTo>
                    <a:cubicBezTo>
                      <a:pt x="964255" y="1005008"/>
                      <a:pt x="900807" y="1068456"/>
                      <a:pt x="822540" y="1068456"/>
                    </a:cubicBezTo>
                    <a:lnTo>
                      <a:pt x="141715" y="1068456"/>
                    </a:lnTo>
                    <a:cubicBezTo>
                      <a:pt x="104130" y="1068456"/>
                      <a:pt x="68084" y="1053525"/>
                      <a:pt x="41507" y="1026948"/>
                    </a:cubicBezTo>
                    <a:cubicBezTo>
                      <a:pt x="14931" y="1000372"/>
                      <a:pt x="0" y="964326"/>
                      <a:pt x="0" y="926741"/>
                    </a:cubicBezTo>
                    <a:lnTo>
                      <a:pt x="0" y="141715"/>
                    </a:lnTo>
                    <a:cubicBezTo>
                      <a:pt x="0" y="63448"/>
                      <a:pt x="63448" y="0"/>
                      <a:pt x="141715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964255" cy="11065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371361" y="565729"/>
              <a:ext cx="4356098" cy="3996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r>
                <a:rPr lang="en-US" sz="21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Agua y alim</a:t>
              </a:r>
              <a:r>
                <a:rPr lang="en-US" sz="2199" b="1" u="none" strike="noStrik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entos contaminados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:</a:t>
              </a:r>
            </a:p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Consumir agua no potable o alimentos crudos (como frutas, verduras o mariscos) lavados o preparados con agua contaminada</a:t>
              </a:r>
            </a:p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endParaRPr lang="en-US" sz="2199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845890" y="4382353"/>
            <a:ext cx="3824116" cy="4237362"/>
            <a:chOff x="0" y="0"/>
            <a:chExt cx="5098821" cy="564981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5098821" cy="5649816"/>
              <a:chOff x="0" y="0"/>
              <a:chExt cx="964255" cy="106845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964255" cy="1068456"/>
              </a:xfrm>
              <a:custGeom>
                <a:avLst/>
                <a:gdLst/>
                <a:ahLst/>
                <a:cxnLst/>
                <a:rect l="l" t="t" r="r" b="b"/>
                <a:pathLst>
                  <a:path w="964255" h="1068456">
                    <a:moveTo>
                      <a:pt x="141715" y="0"/>
                    </a:moveTo>
                    <a:lnTo>
                      <a:pt x="822540" y="0"/>
                    </a:lnTo>
                    <a:cubicBezTo>
                      <a:pt x="900807" y="0"/>
                      <a:pt x="964255" y="63448"/>
                      <a:pt x="964255" y="141715"/>
                    </a:cubicBezTo>
                    <a:lnTo>
                      <a:pt x="964255" y="926741"/>
                    </a:lnTo>
                    <a:cubicBezTo>
                      <a:pt x="964255" y="1005008"/>
                      <a:pt x="900807" y="1068456"/>
                      <a:pt x="822540" y="1068456"/>
                    </a:cubicBezTo>
                    <a:lnTo>
                      <a:pt x="141715" y="1068456"/>
                    </a:lnTo>
                    <a:cubicBezTo>
                      <a:pt x="104130" y="1068456"/>
                      <a:pt x="68084" y="1053525"/>
                      <a:pt x="41507" y="1026948"/>
                    </a:cubicBezTo>
                    <a:cubicBezTo>
                      <a:pt x="14931" y="1000372"/>
                      <a:pt x="0" y="964326"/>
                      <a:pt x="0" y="926741"/>
                    </a:cubicBezTo>
                    <a:lnTo>
                      <a:pt x="0" y="141715"/>
                    </a:lnTo>
                    <a:cubicBezTo>
                      <a:pt x="0" y="63448"/>
                      <a:pt x="63448" y="0"/>
                      <a:pt x="141715" y="0"/>
                    </a:cubicBezTo>
                    <a:close/>
                  </a:path>
                </a:pathLst>
              </a:custGeom>
              <a:solidFill>
                <a:srgbClr val="EEA915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964255" cy="11065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371361" y="478799"/>
              <a:ext cx="4356098" cy="3996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1"/>
                </a:lnSpc>
              </a:pPr>
              <a:r>
                <a:rPr lang="en-US" sz="21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Contacto de persona a persona: </a:t>
              </a:r>
            </a:p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Estr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echo contacto físico con una persona infectada (por ejemplo, al convivir en el mismo hogar o cambiar pañales).</a:t>
              </a:r>
            </a:p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endParaRPr lang="en-US" sz="2199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940688" y="4382353"/>
            <a:ext cx="3824116" cy="4237362"/>
            <a:chOff x="0" y="0"/>
            <a:chExt cx="5098821" cy="5649816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5098821" cy="5649816"/>
              <a:chOff x="0" y="0"/>
              <a:chExt cx="964255" cy="1068456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964255" cy="1068456"/>
              </a:xfrm>
              <a:custGeom>
                <a:avLst/>
                <a:gdLst/>
                <a:ahLst/>
                <a:cxnLst/>
                <a:rect l="l" t="t" r="r" b="b"/>
                <a:pathLst>
                  <a:path w="964255" h="1068456">
                    <a:moveTo>
                      <a:pt x="141715" y="0"/>
                    </a:moveTo>
                    <a:lnTo>
                      <a:pt x="822540" y="0"/>
                    </a:lnTo>
                    <a:cubicBezTo>
                      <a:pt x="900807" y="0"/>
                      <a:pt x="964255" y="63448"/>
                      <a:pt x="964255" y="141715"/>
                    </a:cubicBezTo>
                    <a:lnTo>
                      <a:pt x="964255" y="926741"/>
                    </a:lnTo>
                    <a:cubicBezTo>
                      <a:pt x="964255" y="1005008"/>
                      <a:pt x="900807" y="1068456"/>
                      <a:pt x="822540" y="1068456"/>
                    </a:cubicBezTo>
                    <a:lnTo>
                      <a:pt x="141715" y="1068456"/>
                    </a:lnTo>
                    <a:cubicBezTo>
                      <a:pt x="104130" y="1068456"/>
                      <a:pt x="68084" y="1053525"/>
                      <a:pt x="41507" y="1026948"/>
                    </a:cubicBezTo>
                    <a:cubicBezTo>
                      <a:pt x="14931" y="1000372"/>
                      <a:pt x="0" y="964326"/>
                      <a:pt x="0" y="926741"/>
                    </a:cubicBezTo>
                    <a:lnTo>
                      <a:pt x="0" y="141715"/>
                    </a:lnTo>
                    <a:cubicBezTo>
                      <a:pt x="0" y="63448"/>
                      <a:pt x="63448" y="0"/>
                      <a:pt x="141715" y="0"/>
                    </a:cubicBezTo>
                    <a:close/>
                  </a:path>
                </a:pathLst>
              </a:custGeom>
              <a:solidFill>
                <a:srgbClr val="EEA915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964255" cy="11065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1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371361" y="826520"/>
              <a:ext cx="4356098" cy="3996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1"/>
                </a:lnSpc>
              </a:pPr>
              <a:r>
                <a:rPr lang="en-US" sz="2199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Contacto sexual: </a:t>
              </a:r>
            </a:p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Particularm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ente a través de prácticas que involucran contacto oral-anal</a:t>
              </a:r>
            </a:p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endParaRPr lang="en-US" sz="2199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endParaRPr lang="en-US" sz="2199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endParaRPr lang="en-US" sz="2199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ctr">
                <a:lnSpc>
                  <a:spcPts val="2661"/>
                </a:lnSpc>
                <a:spcBef>
                  <a:spcPct val="0"/>
                </a:spcBef>
              </a:pPr>
              <a:endParaRPr lang="en-US" sz="2199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551082" y="7515858"/>
            <a:ext cx="22413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0"/>
              </a:lnSpc>
              <a:spcBef>
                <a:spcPct val="0"/>
              </a:spcBef>
            </a:pPr>
            <a:r>
              <a:rPr lang="en-US" sz="4500" b="1" u="none" strike="noStrike">
                <a:solidFill>
                  <a:srgbClr val="EEA9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589325" y="7515858"/>
            <a:ext cx="33724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0"/>
              </a:lnSpc>
              <a:spcBef>
                <a:spcPct val="0"/>
              </a:spcBef>
            </a:pPr>
            <a:r>
              <a:rPr lang="en-US" sz="4500" b="1" u="none" strike="noStrike">
                <a:solidFill>
                  <a:srgbClr val="EEA9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683528" y="7515858"/>
            <a:ext cx="33843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00"/>
              </a:lnSpc>
              <a:spcBef>
                <a:spcPct val="0"/>
              </a:spcBef>
            </a:pPr>
            <a:r>
              <a:rPr lang="en-US" sz="4500" b="1" u="none" strike="noStrike">
                <a:solidFill>
                  <a:srgbClr val="EEA9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461647" y="5321008"/>
            <a:ext cx="10464524" cy="5403499"/>
          </a:xfrm>
          <a:custGeom>
            <a:avLst/>
            <a:gdLst/>
            <a:ahLst/>
            <a:cxnLst/>
            <a:rect l="l" t="t" r="r" b="b"/>
            <a:pathLst>
              <a:path w="10464524" h="5403499">
                <a:moveTo>
                  <a:pt x="0" y="0"/>
                </a:moveTo>
                <a:lnTo>
                  <a:pt x="10464523" y="0"/>
                </a:lnTo>
                <a:lnTo>
                  <a:pt x="10464523" y="5403500"/>
                </a:lnTo>
                <a:lnTo>
                  <a:pt x="0" y="540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39587" y="6476048"/>
            <a:ext cx="6218216" cy="2587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2"/>
              </a:lnSpc>
            </a:pPr>
            <a:r>
              <a:rPr lang="en-US" sz="11710">
                <a:solidFill>
                  <a:srgbClr val="282828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SINTOMAS EN HUMANOS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39587" y="2158442"/>
            <a:ext cx="1866972" cy="2063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502"/>
              </a:lnSpc>
              <a:spcBef>
                <a:spcPct val="0"/>
              </a:spcBef>
            </a:pPr>
            <a:r>
              <a:rPr lang="en-US" sz="17686" u="none" strike="noStrike">
                <a:solidFill>
                  <a:srgbClr val="282828"/>
                </a:solidFill>
                <a:latin typeface="Extenda 40 Hecto"/>
                <a:ea typeface="Extenda 40 Hecto"/>
                <a:cs typeface="Extenda 40 Hecto"/>
                <a:sym typeface="Extenda 40 Hecto"/>
              </a:rPr>
              <a:t>4.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487412" y="1529792"/>
            <a:ext cx="10071906" cy="1211342"/>
            <a:chOff x="0" y="0"/>
            <a:chExt cx="13429208" cy="161512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429208" cy="1615122"/>
              <a:chOff x="0" y="0"/>
              <a:chExt cx="2652683" cy="31903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652683" cy="319037"/>
              </a:xfrm>
              <a:custGeom>
                <a:avLst/>
                <a:gdLst/>
                <a:ahLst/>
                <a:cxnLst/>
                <a:rect l="l" t="t" r="r" b="b"/>
                <a:pathLst>
                  <a:path w="2652683" h="319037">
                    <a:moveTo>
                      <a:pt x="76866" y="0"/>
                    </a:moveTo>
                    <a:lnTo>
                      <a:pt x="2575817" y="0"/>
                    </a:lnTo>
                    <a:cubicBezTo>
                      <a:pt x="2618269" y="0"/>
                      <a:pt x="2652683" y="34414"/>
                      <a:pt x="2652683" y="76866"/>
                    </a:cubicBezTo>
                    <a:lnTo>
                      <a:pt x="2652683" y="242170"/>
                    </a:lnTo>
                    <a:cubicBezTo>
                      <a:pt x="2652683" y="262556"/>
                      <a:pt x="2644585" y="282108"/>
                      <a:pt x="2630169" y="296523"/>
                    </a:cubicBezTo>
                    <a:cubicBezTo>
                      <a:pt x="2615754" y="310938"/>
                      <a:pt x="2596203" y="319037"/>
                      <a:pt x="2575817" y="319037"/>
                    </a:cubicBezTo>
                    <a:lnTo>
                      <a:pt x="76866" y="319037"/>
                    </a:lnTo>
                    <a:cubicBezTo>
                      <a:pt x="56480" y="319037"/>
                      <a:pt x="36929" y="310938"/>
                      <a:pt x="22514" y="296523"/>
                    </a:cubicBezTo>
                    <a:cubicBezTo>
                      <a:pt x="8098" y="282108"/>
                      <a:pt x="0" y="262556"/>
                      <a:pt x="0" y="242170"/>
                    </a:cubicBezTo>
                    <a:lnTo>
                      <a:pt x="0" y="76866"/>
                    </a:lnTo>
                    <a:cubicBezTo>
                      <a:pt x="0" y="56480"/>
                      <a:pt x="8098" y="36929"/>
                      <a:pt x="22514" y="22514"/>
                    </a:cubicBezTo>
                    <a:cubicBezTo>
                      <a:pt x="36929" y="8098"/>
                      <a:pt x="56480" y="0"/>
                      <a:pt x="76866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2652683" cy="3571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217696" y="364924"/>
              <a:ext cx="9135398" cy="885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61"/>
                </a:lnSpc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Apari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ción repentina de náuseas, vómitos y falta de apetito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87412" y="3796830"/>
            <a:ext cx="10071906" cy="1211342"/>
            <a:chOff x="0" y="0"/>
            <a:chExt cx="13429208" cy="1615122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3429208" cy="1615122"/>
              <a:chOff x="0" y="0"/>
              <a:chExt cx="2652683" cy="31903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652683" cy="319037"/>
              </a:xfrm>
              <a:custGeom>
                <a:avLst/>
                <a:gdLst/>
                <a:ahLst/>
                <a:cxnLst/>
                <a:rect l="l" t="t" r="r" b="b"/>
                <a:pathLst>
                  <a:path w="2652683" h="319037">
                    <a:moveTo>
                      <a:pt x="76866" y="0"/>
                    </a:moveTo>
                    <a:lnTo>
                      <a:pt x="2575817" y="0"/>
                    </a:lnTo>
                    <a:cubicBezTo>
                      <a:pt x="2618269" y="0"/>
                      <a:pt x="2652683" y="34414"/>
                      <a:pt x="2652683" y="76866"/>
                    </a:cubicBezTo>
                    <a:lnTo>
                      <a:pt x="2652683" y="242170"/>
                    </a:lnTo>
                    <a:cubicBezTo>
                      <a:pt x="2652683" y="262556"/>
                      <a:pt x="2644585" y="282108"/>
                      <a:pt x="2630169" y="296523"/>
                    </a:cubicBezTo>
                    <a:cubicBezTo>
                      <a:pt x="2615754" y="310938"/>
                      <a:pt x="2596203" y="319037"/>
                      <a:pt x="2575817" y="319037"/>
                    </a:cubicBezTo>
                    <a:lnTo>
                      <a:pt x="76866" y="319037"/>
                    </a:lnTo>
                    <a:cubicBezTo>
                      <a:pt x="56480" y="319037"/>
                      <a:pt x="36929" y="310938"/>
                      <a:pt x="22514" y="296523"/>
                    </a:cubicBezTo>
                    <a:cubicBezTo>
                      <a:pt x="8098" y="282108"/>
                      <a:pt x="0" y="262556"/>
                      <a:pt x="0" y="242170"/>
                    </a:cubicBezTo>
                    <a:lnTo>
                      <a:pt x="0" y="76866"/>
                    </a:lnTo>
                    <a:cubicBezTo>
                      <a:pt x="0" y="56480"/>
                      <a:pt x="8098" y="36929"/>
                      <a:pt x="22514" y="22514"/>
                    </a:cubicBezTo>
                    <a:cubicBezTo>
                      <a:pt x="36929" y="8098"/>
                      <a:pt x="56480" y="0"/>
                      <a:pt x="76866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2652683" cy="3571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217696" y="437884"/>
              <a:ext cx="9613515" cy="885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61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Fieb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re, malestar general y dolor abdominal y articular.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7412" y="5760900"/>
            <a:ext cx="10071906" cy="1544717"/>
            <a:chOff x="0" y="0"/>
            <a:chExt cx="13429208" cy="2059622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3429208" cy="2059622"/>
              <a:chOff x="0" y="0"/>
              <a:chExt cx="2652683" cy="40683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652683" cy="406839"/>
              </a:xfrm>
              <a:custGeom>
                <a:avLst/>
                <a:gdLst/>
                <a:ahLst/>
                <a:cxnLst/>
                <a:rect l="l" t="t" r="r" b="b"/>
                <a:pathLst>
                  <a:path w="2652683" h="406839">
                    <a:moveTo>
                      <a:pt x="76866" y="0"/>
                    </a:moveTo>
                    <a:lnTo>
                      <a:pt x="2575817" y="0"/>
                    </a:lnTo>
                    <a:cubicBezTo>
                      <a:pt x="2618269" y="0"/>
                      <a:pt x="2652683" y="34414"/>
                      <a:pt x="2652683" y="76866"/>
                    </a:cubicBezTo>
                    <a:lnTo>
                      <a:pt x="2652683" y="329972"/>
                    </a:lnTo>
                    <a:cubicBezTo>
                      <a:pt x="2652683" y="350359"/>
                      <a:pt x="2644585" y="369910"/>
                      <a:pt x="2630169" y="384325"/>
                    </a:cubicBezTo>
                    <a:cubicBezTo>
                      <a:pt x="2615754" y="398741"/>
                      <a:pt x="2596203" y="406839"/>
                      <a:pt x="2575817" y="406839"/>
                    </a:cubicBezTo>
                    <a:lnTo>
                      <a:pt x="76866" y="406839"/>
                    </a:lnTo>
                    <a:cubicBezTo>
                      <a:pt x="56480" y="406839"/>
                      <a:pt x="36929" y="398741"/>
                      <a:pt x="22514" y="384325"/>
                    </a:cubicBezTo>
                    <a:cubicBezTo>
                      <a:pt x="8098" y="369910"/>
                      <a:pt x="0" y="350359"/>
                      <a:pt x="0" y="329972"/>
                    </a:cubicBezTo>
                    <a:lnTo>
                      <a:pt x="0" y="76866"/>
                    </a:lnTo>
                    <a:cubicBezTo>
                      <a:pt x="0" y="56480"/>
                      <a:pt x="8098" y="36929"/>
                      <a:pt x="22514" y="22514"/>
                    </a:cubicBezTo>
                    <a:cubicBezTo>
                      <a:pt x="36929" y="8098"/>
                      <a:pt x="56480" y="0"/>
                      <a:pt x="76866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2652683" cy="44493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1217696" y="355084"/>
              <a:ext cx="10308959" cy="1329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61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los primeros días la orina puede tornarse oscura y las heces pálidas.</a:t>
              </a:r>
            </a:p>
            <a:p>
              <a:pPr algn="l">
                <a:lnSpc>
                  <a:spcPts val="2661"/>
                </a:lnSpc>
                <a:spcBef>
                  <a:spcPct val="0"/>
                </a:spcBef>
              </a:pPr>
              <a:endParaRPr lang="en-US" sz="2199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487412" y="8290803"/>
            <a:ext cx="10071906" cy="1544717"/>
            <a:chOff x="0" y="0"/>
            <a:chExt cx="13429208" cy="2059622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3429208" cy="2059622"/>
              <a:chOff x="0" y="0"/>
              <a:chExt cx="2652683" cy="40683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652683" cy="406839"/>
              </a:xfrm>
              <a:custGeom>
                <a:avLst/>
                <a:gdLst/>
                <a:ahLst/>
                <a:cxnLst/>
                <a:rect l="l" t="t" r="r" b="b"/>
                <a:pathLst>
                  <a:path w="2652683" h="406839">
                    <a:moveTo>
                      <a:pt x="76866" y="0"/>
                    </a:moveTo>
                    <a:lnTo>
                      <a:pt x="2575817" y="0"/>
                    </a:lnTo>
                    <a:cubicBezTo>
                      <a:pt x="2618269" y="0"/>
                      <a:pt x="2652683" y="34414"/>
                      <a:pt x="2652683" y="76866"/>
                    </a:cubicBezTo>
                    <a:lnTo>
                      <a:pt x="2652683" y="329972"/>
                    </a:lnTo>
                    <a:cubicBezTo>
                      <a:pt x="2652683" y="350359"/>
                      <a:pt x="2644585" y="369910"/>
                      <a:pt x="2630169" y="384325"/>
                    </a:cubicBezTo>
                    <a:cubicBezTo>
                      <a:pt x="2615754" y="398741"/>
                      <a:pt x="2596203" y="406839"/>
                      <a:pt x="2575817" y="406839"/>
                    </a:cubicBezTo>
                    <a:lnTo>
                      <a:pt x="76866" y="406839"/>
                    </a:lnTo>
                    <a:cubicBezTo>
                      <a:pt x="56480" y="406839"/>
                      <a:pt x="36929" y="398741"/>
                      <a:pt x="22514" y="384325"/>
                    </a:cubicBezTo>
                    <a:cubicBezTo>
                      <a:pt x="8098" y="369910"/>
                      <a:pt x="0" y="350359"/>
                      <a:pt x="0" y="329972"/>
                    </a:cubicBezTo>
                    <a:lnTo>
                      <a:pt x="0" y="76866"/>
                    </a:lnTo>
                    <a:cubicBezTo>
                      <a:pt x="0" y="56480"/>
                      <a:pt x="8098" y="36929"/>
                      <a:pt x="22514" y="22514"/>
                    </a:cubicBezTo>
                    <a:cubicBezTo>
                      <a:pt x="36929" y="8098"/>
                      <a:pt x="56480" y="0"/>
                      <a:pt x="76866" y="0"/>
                    </a:cubicBezTo>
                    <a:close/>
                  </a:path>
                </a:pathLst>
              </a:custGeom>
              <a:solidFill>
                <a:srgbClr val="EEA915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2652683" cy="44493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00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1217696" y="355084"/>
              <a:ext cx="10308959" cy="1329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61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</a:t>
              </a:r>
              <a:r>
                <a:rPr lang="en-US" sz="2199" u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las siguientes semanas puede presentarse color amarillo de la piel y mucosas (ictericia).</a:t>
              </a:r>
            </a:p>
            <a:p>
              <a:pPr algn="l">
                <a:lnSpc>
                  <a:spcPts val="2661"/>
                </a:lnSpc>
                <a:spcBef>
                  <a:spcPct val="0"/>
                </a:spcBef>
              </a:pPr>
              <a:endParaRPr lang="en-US" sz="2199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26207" y="6523284"/>
            <a:ext cx="8084914" cy="7527432"/>
            <a:chOff x="0" y="0"/>
            <a:chExt cx="10779885" cy="100365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35844" cy="10036576"/>
            </a:xfrm>
            <a:custGeom>
              <a:avLst/>
              <a:gdLst/>
              <a:ahLst/>
              <a:cxnLst/>
              <a:rect l="l" t="t" r="r" b="b"/>
              <a:pathLst>
                <a:path w="9835844" h="10036576">
                  <a:moveTo>
                    <a:pt x="0" y="0"/>
                  </a:moveTo>
                  <a:lnTo>
                    <a:pt x="9835844" y="0"/>
                  </a:lnTo>
                  <a:lnTo>
                    <a:pt x="9835844" y="10036576"/>
                  </a:lnTo>
                  <a:lnTo>
                    <a:pt x="0" y="10036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3859556" y="-50842"/>
              <a:ext cx="2116732" cy="3267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71"/>
                </a:lnSpc>
                <a:spcBef>
                  <a:spcPct val="0"/>
                </a:spcBef>
              </a:pPr>
              <a:r>
                <a:rPr lang="en-US" sz="14693">
                  <a:solidFill>
                    <a:srgbClr val="EEA915"/>
                  </a:solidFill>
                  <a:latin typeface="Extenda 50 Mega"/>
                  <a:ea typeface="Extenda 50 Mega"/>
                  <a:cs typeface="Extenda 50 Mega"/>
                  <a:sym typeface="Extenda 50 Mega"/>
                </a:rPr>
                <a:t>5.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436408" y="670090"/>
              <a:ext cx="5343477" cy="39842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63"/>
                </a:lnSpc>
              </a:pPr>
              <a:r>
                <a:rPr lang="en-US" sz="6066">
                  <a:solidFill>
                    <a:srgbClr val="282828"/>
                  </a:solidFill>
                  <a:latin typeface="Extenda 60 Giga"/>
                  <a:ea typeface="Extenda 60 Giga"/>
                  <a:cs typeface="Extenda 60 Giga"/>
                  <a:sym typeface="Extenda 60 Giga"/>
                </a:rPr>
                <a:t>TRABAJADORES AFECTADOS (centros de salud)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87907" y="2212332"/>
            <a:ext cx="7655398" cy="3155935"/>
            <a:chOff x="0" y="0"/>
            <a:chExt cx="10207198" cy="4207913"/>
          </a:xfrm>
        </p:grpSpPr>
        <p:sp>
          <p:nvSpPr>
            <p:cNvPr id="7" name="Freeform 7"/>
            <p:cNvSpPr/>
            <p:nvPr/>
          </p:nvSpPr>
          <p:spPr>
            <a:xfrm>
              <a:off x="0" y="50800"/>
              <a:ext cx="10207198" cy="4157113"/>
            </a:xfrm>
            <a:custGeom>
              <a:avLst/>
              <a:gdLst/>
              <a:ahLst/>
              <a:cxnLst/>
              <a:rect l="l" t="t" r="r" b="b"/>
              <a:pathLst>
                <a:path w="10207198" h="4157113">
                  <a:moveTo>
                    <a:pt x="0" y="0"/>
                  </a:moveTo>
                  <a:lnTo>
                    <a:pt x="10207198" y="0"/>
                  </a:lnTo>
                  <a:lnTo>
                    <a:pt x="10207198" y="4157113"/>
                  </a:lnTo>
                  <a:lnTo>
                    <a:pt x="0" y="4157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844266" y="-38100"/>
              <a:ext cx="3187425" cy="545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6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40950" y="507553"/>
              <a:ext cx="9525298" cy="2663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661"/>
                </a:lnSpc>
              </a:pPr>
              <a:r>
                <a:rPr lang="en-US" sz="2199" b="1">
                  <a:solidFill>
                    <a:srgbClr val="28282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En un establecimiento de salud, los trabajadores más af</a:t>
              </a:r>
              <a:r>
                <a:rPr lang="en-US" sz="2199" b="1" u="none" strike="noStrike">
                  <a:solidFill>
                    <a:srgbClr val="28282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ectados por la hepatitis A suelen ser enfermeros, médicos pediatras y personal de limpieza. Las áreas de mayor riesgo son pediatría, salas de infectología, unidades de cuidados intensivos y emergencias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587907" y="5733426"/>
            <a:ext cx="7655398" cy="3165460"/>
            <a:chOff x="0" y="0"/>
            <a:chExt cx="10207198" cy="4220613"/>
          </a:xfrm>
        </p:grpSpPr>
        <p:sp>
          <p:nvSpPr>
            <p:cNvPr id="11" name="Freeform 11"/>
            <p:cNvSpPr/>
            <p:nvPr/>
          </p:nvSpPr>
          <p:spPr>
            <a:xfrm>
              <a:off x="0" y="63500"/>
              <a:ext cx="10207198" cy="4157113"/>
            </a:xfrm>
            <a:custGeom>
              <a:avLst/>
              <a:gdLst/>
              <a:ahLst/>
              <a:cxnLst/>
              <a:rect l="l" t="t" r="r" b="b"/>
              <a:pathLst>
                <a:path w="10207198" h="4157113">
                  <a:moveTo>
                    <a:pt x="0" y="0"/>
                  </a:moveTo>
                  <a:lnTo>
                    <a:pt x="10207198" y="0"/>
                  </a:lnTo>
                  <a:lnTo>
                    <a:pt x="10207198" y="4157113"/>
                  </a:lnTo>
                  <a:lnTo>
                    <a:pt x="0" y="4157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844266" y="-38100"/>
              <a:ext cx="3187425" cy="545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6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96720" y="928034"/>
              <a:ext cx="9413757" cy="24185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61"/>
                </a:lnSpc>
              </a:pPr>
              <a:r>
                <a:rPr lang="en-US" sz="2364" i="1">
                  <a:solidFill>
                    <a:srgbClr val="282828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Esta af</a:t>
              </a:r>
              <a:r>
                <a:rPr lang="en-US" sz="2364" i="1" u="none" strike="noStrike">
                  <a:solidFill>
                    <a:srgbClr val="282828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ección se contagia principalmente por la vía fecal-oral. El riesgo de transmisión en estos espacios se da por contacto directo con pacientes infectados o por contaminación cruzada </a:t>
              </a:r>
            </a:p>
          </p:txBody>
        </p:sp>
      </p:grpSp>
      <p:sp>
        <p:nvSpPr>
          <p:cNvPr id="14" name="Freeform 14"/>
          <p:cNvSpPr/>
          <p:nvPr/>
        </p:nvSpPr>
        <p:spPr>
          <a:xfrm rot="5400000">
            <a:off x="16066514" y="8082310"/>
            <a:ext cx="608266" cy="853435"/>
          </a:xfrm>
          <a:custGeom>
            <a:avLst/>
            <a:gdLst/>
            <a:ahLst/>
            <a:cxnLst/>
            <a:rect l="l" t="t" r="r" b="b"/>
            <a:pathLst>
              <a:path w="608266" h="853435">
                <a:moveTo>
                  <a:pt x="0" y="0"/>
                </a:moveTo>
                <a:lnTo>
                  <a:pt x="608266" y="0"/>
                </a:lnTo>
                <a:lnTo>
                  <a:pt x="608266" y="853435"/>
                </a:lnTo>
                <a:lnTo>
                  <a:pt x="0" y="853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5567720" y="8877300"/>
            <a:ext cx="1605855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b="1" i="1">
                <a:solidFill>
                  <a:srgbClr val="000000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sigue desarrollo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22763" y="2168270"/>
            <a:ext cx="9836098" cy="236306"/>
            <a:chOff x="0" y="0"/>
            <a:chExt cx="2590577" cy="622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90577" cy="62237"/>
            </a:xfrm>
            <a:custGeom>
              <a:avLst/>
              <a:gdLst/>
              <a:ahLst/>
              <a:cxnLst/>
              <a:rect l="l" t="t" r="r" b="b"/>
              <a:pathLst>
                <a:path w="2590577" h="62237">
                  <a:moveTo>
                    <a:pt x="31119" y="0"/>
                  </a:moveTo>
                  <a:lnTo>
                    <a:pt x="2559459" y="0"/>
                  </a:lnTo>
                  <a:cubicBezTo>
                    <a:pt x="2576645" y="0"/>
                    <a:pt x="2590577" y="13932"/>
                    <a:pt x="2590577" y="31119"/>
                  </a:cubicBezTo>
                  <a:lnTo>
                    <a:pt x="2590577" y="31119"/>
                  </a:lnTo>
                  <a:cubicBezTo>
                    <a:pt x="2590577" y="39372"/>
                    <a:pt x="2587299" y="47287"/>
                    <a:pt x="2581463" y="53123"/>
                  </a:cubicBezTo>
                  <a:cubicBezTo>
                    <a:pt x="2575627" y="58958"/>
                    <a:pt x="2567712" y="62237"/>
                    <a:pt x="2559459" y="62237"/>
                  </a:cubicBezTo>
                  <a:lnTo>
                    <a:pt x="31119" y="62237"/>
                  </a:lnTo>
                  <a:cubicBezTo>
                    <a:pt x="13932" y="62237"/>
                    <a:pt x="0" y="48305"/>
                    <a:pt x="0" y="31119"/>
                  </a:cubicBezTo>
                  <a:lnTo>
                    <a:pt x="0" y="31119"/>
                  </a:lnTo>
                  <a:cubicBezTo>
                    <a:pt x="0" y="13932"/>
                    <a:pt x="13932" y="0"/>
                    <a:pt x="31119" y="0"/>
                  </a:cubicBezTo>
                  <a:close/>
                </a:path>
              </a:pathLst>
            </a:custGeom>
            <a:solidFill>
              <a:srgbClr val="E296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90577" cy="1003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95595" y="4536606"/>
            <a:ext cx="9836098" cy="227784"/>
            <a:chOff x="0" y="0"/>
            <a:chExt cx="2590577" cy="599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90577" cy="59993"/>
            </a:xfrm>
            <a:custGeom>
              <a:avLst/>
              <a:gdLst/>
              <a:ahLst/>
              <a:cxnLst/>
              <a:rect l="l" t="t" r="r" b="b"/>
              <a:pathLst>
                <a:path w="2590577" h="59993">
                  <a:moveTo>
                    <a:pt x="29996" y="0"/>
                  </a:moveTo>
                  <a:lnTo>
                    <a:pt x="2560581" y="0"/>
                  </a:lnTo>
                  <a:cubicBezTo>
                    <a:pt x="2577148" y="0"/>
                    <a:pt x="2590577" y="13430"/>
                    <a:pt x="2590577" y="29996"/>
                  </a:cubicBezTo>
                  <a:lnTo>
                    <a:pt x="2590577" y="29996"/>
                  </a:lnTo>
                  <a:cubicBezTo>
                    <a:pt x="2590577" y="46563"/>
                    <a:pt x="2577148" y="59993"/>
                    <a:pt x="2560581" y="59993"/>
                  </a:cubicBezTo>
                  <a:lnTo>
                    <a:pt x="29996" y="59993"/>
                  </a:lnTo>
                  <a:cubicBezTo>
                    <a:pt x="13430" y="59993"/>
                    <a:pt x="0" y="46563"/>
                    <a:pt x="0" y="29996"/>
                  </a:cubicBezTo>
                  <a:lnTo>
                    <a:pt x="0" y="29996"/>
                  </a:lnTo>
                  <a:cubicBezTo>
                    <a:pt x="0" y="13430"/>
                    <a:pt x="13430" y="0"/>
                    <a:pt x="29996" y="0"/>
                  </a:cubicBezTo>
                  <a:close/>
                </a:path>
              </a:pathLst>
            </a:custGeom>
            <a:solidFill>
              <a:srgbClr val="E296B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590577" cy="980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922763" y="7121931"/>
            <a:ext cx="9836098" cy="236306"/>
            <a:chOff x="0" y="0"/>
            <a:chExt cx="2590577" cy="622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90577" cy="62237"/>
            </a:xfrm>
            <a:custGeom>
              <a:avLst/>
              <a:gdLst/>
              <a:ahLst/>
              <a:cxnLst/>
              <a:rect l="l" t="t" r="r" b="b"/>
              <a:pathLst>
                <a:path w="2590577" h="62237">
                  <a:moveTo>
                    <a:pt x="31119" y="0"/>
                  </a:moveTo>
                  <a:lnTo>
                    <a:pt x="2559459" y="0"/>
                  </a:lnTo>
                  <a:cubicBezTo>
                    <a:pt x="2576645" y="0"/>
                    <a:pt x="2590577" y="13932"/>
                    <a:pt x="2590577" y="31119"/>
                  </a:cubicBezTo>
                  <a:lnTo>
                    <a:pt x="2590577" y="31119"/>
                  </a:lnTo>
                  <a:cubicBezTo>
                    <a:pt x="2590577" y="39372"/>
                    <a:pt x="2587299" y="47287"/>
                    <a:pt x="2581463" y="53123"/>
                  </a:cubicBezTo>
                  <a:cubicBezTo>
                    <a:pt x="2575627" y="58958"/>
                    <a:pt x="2567712" y="62237"/>
                    <a:pt x="2559459" y="62237"/>
                  </a:cubicBezTo>
                  <a:lnTo>
                    <a:pt x="31119" y="62237"/>
                  </a:lnTo>
                  <a:cubicBezTo>
                    <a:pt x="13932" y="62237"/>
                    <a:pt x="0" y="48305"/>
                    <a:pt x="0" y="31119"/>
                  </a:cubicBezTo>
                  <a:lnTo>
                    <a:pt x="0" y="31119"/>
                  </a:lnTo>
                  <a:cubicBezTo>
                    <a:pt x="0" y="13932"/>
                    <a:pt x="13932" y="0"/>
                    <a:pt x="31119" y="0"/>
                  </a:cubicBezTo>
                  <a:close/>
                </a:path>
              </a:pathLst>
            </a:custGeom>
            <a:solidFill>
              <a:srgbClr val="E296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590577" cy="1003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2106378" y="8479220"/>
            <a:ext cx="8084914" cy="7527432"/>
            <a:chOff x="0" y="0"/>
            <a:chExt cx="10779885" cy="1003657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835844" cy="10036576"/>
            </a:xfrm>
            <a:custGeom>
              <a:avLst/>
              <a:gdLst/>
              <a:ahLst/>
              <a:cxnLst/>
              <a:rect l="l" t="t" r="r" b="b"/>
              <a:pathLst>
                <a:path w="9835844" h="10036576">
                  <a:moveTo>
                    <a:pt x="0" y="0"/>
                  </a:moveTo>
                  <a:lnTo>
                    <a:pt x="9835844" y="0"/>
                  </a:lnTo>
                  <a:lnTo>
                    <a:pt x="9835844" y="10036576"/>
                  </a:lnTo>
                  <a:lnTo>
                    <a:pt x="0" y="10036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3859556" y="-50842"/>
              <a:ext cx="2116732" cy="3267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71"/>
                </a:lnSpc>
                <a:spcBef>
                  <a:spcPct val="0"/>
                </a:spcBef>
              </a:pPr>
              <a:r>
                <a:rPr lang="en-US" sz="14693">
                  <a:solidFill>
                    <a:srgbClr val="EEA915"/>
                  </a:solidFill>
                  <a:latin typeface="Extenda 50 Mega"/>
                  <a:ea typeface="Extenda 50 Mega"/>
                  <a:cs typeface="Extenda 50 Mega"/>
                  <a:sym typeface="Extenda 50 Mega"/>
                </a:rPr>
                <a:t>5.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436408" y="670090"/>
              <a:ext cx="5343477" cy="39842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63"/>
                </a:lnSpc>
              </a:pPr>
              <a:r>
                <a:rPr lang="en-US" sz="6066">
                  <a:solidFill>
                    <a:srgbClr val="282828"/>
                  </a:solidFill>
                  <a:latin typeface="Extenda 60 Giga"/>
                  <a:ea typeface="Extenda 60 Giga"/>
                  <a:cs typeface="Extenda 60 Giga"/>
                  <a:sym typeface="Extenda 60 Giga"/>
                </a:rPr>
                <a:t>TRABAJADORES AFECTADOS (centros de salud)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002792" y="1519029"/>
            <a:ext cx="4616962" cy="157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83"/>
              </a:lnSpc>
              <a:spcBef>
                <a:spcPct val="0"/>
              </a:spcBef>
            </a:pPr>
            <a:r>
              <a:rPr lang="en-US" sz="9131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ENFERMERÍA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335152" y="3889758"/>
            <a:ext cx="4616962" cy="156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2783"/>
              </a:lnSpc>
              <a:spcBef>
                <a:spcPct val="0"/>
              </a:spcBef>
            </a:pPr>
            <a:r>
              <a:rPr lang="en-US" sz="9131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MÉDICOS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44597" y="2920348"/>
            <a:ext cx="7393719" cy="109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355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 Suel</a:t>
            </a:r>
            <a:r>
              <a:rPr lang="en-US" sz="2355" u="none" strike="noStrike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en ser el grupo más afectado debido a la atención continua, el cambio de pañales o la asistencia a pacientes con incontinencia fecal.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144000" y="5505673"/>
            <a:ext cx="7640841" cy="109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50"/>
              </a:lnSpc>
            </a:pPr>
            <a:r>
              <a:rPr lang="en-US" sz="2355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 Principalm</a:t>
            </a:r>
            <a:r>
              <a:rPr lang="en-US" sz="2355" u="none" strike="noStrike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ente en salas de pediatría y urgencias, donde el diagnóstico inicial y la manipulación de los pacientes aumentan la exposición.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02792" y="6364063"/>
            <a:ext cx="4616962" cy="157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83"/>
              </a:lnSpc>
              <a:spcBef>
                <a:spcPct val="0"/>
              </a:spcBef>
            </a:pPr>
            <a:r>
              <a:rPr lang="en-US" sz="9131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LIMPIEZA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044597" y="8165917"/>
            <a:ext cx="7393719" cy="109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355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 Expue</a:t>
            </a:r>
            <a:r>
              <a:rPr lang="en-US" sz="2355" u="none" strike="noStrike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stos por la manipulación de desechos biológicos, ropa de cama contaminada y la limpieza de sanitarios</a:t>
            </a:r>
          </a:p>
        </p:txBody>
      </p:sp>
      <p:pic>
        <p:nvPicPr>
          <p:cNvPr id="1028" name="Picture 4" descr="Fije De Personajes De Dibujos Animados Del Doctor Concepto Del Equipo Del Personal Médico Delante Del Hospital Stock de ilustración - Ilustración de cuidado, persona: 153166138">
            <a:extLst>
              <a:ext uri="{FF2B5EF4-FFF2-40B4-BE49-F238E27FC236}">
                <a16:creationId xmlns:a16="http://schemas.microsoft.com/office/drawing/2014/main" id="{A876AB46-2677-4A6F-910D-D80D4ADA9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67789"/>
            <a:ext cx="645795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619754" y="2169692"/>
            <a:ext cx="9836098" cy="236306"/>
            <a:chOff x="0" y="0"/>
            <a:chExt cx="2590577" cy="622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90577" cy="62237"/>
            </a:xfrm>
            <a:custGeom>
              <a:avLst/>
              <a:gdLst/>
              <a:ahLst/>
              <a:cxnLst/>
              <a:rect l="l" t="t" r="r" b="b"/>
              <a:pathLst>
                <a:path w="2590577" h="62237">
                  <a:moveTo>
                    <a:pt x="31119" y="0"/>
                  </a:moveTo>
                  <a:lnTo>
                    <a:pt x="2559459" y="0"/>
                  </a:lnTo>
                  <a:cubicBezTo>
                    <a:pt x="2576645" y="0"/>
                    <a:pt x="2590577" y="13932"/>
                    <a:pt x="2590577" y="31119"/>
                  </a:cubicBezTo>
                  <a:lnTo>
                    <a:pt x="2590577" y="31119"/>
                  </a:lnTo>
                  <a:cubicBezTo>
                    <a:pt x="2590577" y="39372"/>
                    <a:pt x="2587299" y="47287"/>
                    <a:pt x="2581463" y="53123"/>
                  </a:cubicBezTo>
                  <a:cubicBezTo>
                    <a:pt x="2575627" y="58958"/>
                    <a:pt x="2567712" y="62237"/>
                    <a:pt x="2559459" y="62237"/>
                  </a:cubicBezTo>
                  <a:lnTo>
                    <a:pt x="31119" y="62237"/>
                  </a:lnTo>
                  <a:cubicBezTo>
                    <a:pt x="13932" y="62237"/>
                    <a:pt x="0" y="48305"/>
                    <a:pt x="0" y="31119"/>
                  </a:cubicBezTo>
                  <a:lnTo>
                    <a:pt x="0" y="31119"/>
                  </a:lnTo>
                  <a:cubicBezTo>
                    <a:pt x="0" y="13932"/>
                    <a:pt x="13932" y="0"/>
                    <a:pt x="31119" y="0"/>
                  </a:cubicBezTo>
                  <a:close/>
                </a:path>
              </a:pathLst>
            </a:custGeom>
            <a:solidFill>
              <a:srgbClr val="E296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90577" cy="1003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786119" y="5981923"/>
            <a:ext cx="9836098" cy="227784"/>
            <a:chOff x="0" y="0"/>
            <a:chExt cx="2590577" cy="599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90577" cy="59993"/>
            </a:xfrm>
            <a:custGeom>
              <a:avLst/>
              <a:gdLst/>
              <a:ahLst/>
              <a:cxnLst/>
              <a:rect l="l" t="t" r="r" b="b"/>
              <a:pathLst>
                <a:path w="2590577" h="59993">
                  <a:moveTo>
                    <a:pt x="29996" y="0"/>
                  </a:moveTo>
                  <a:lnTo>
                    <a:pt x="2560581" y="0"/>
                  </a:lnTo>
                  <a:cubicBezTo>
                    <a:pt x="2577148" y="0"/>
                    <a:pt x="2590577" y="13430"/>
                    <a:pt x="2590577" y="29996"/>
                  </a:cubicBezTo>
                  <a:lnTo>
                    <a:pt x="2590577" y="29996"/>
                  </a:lnTo>
                  <a:cubicBezTo>
                    <a:pt x="2590577" y="46563"/>
                    <a:pt x="2577148" y="59993"/>
                    <a:pt x="2560581" y="59993"/>
                  </a:cubicBezTo>
                  <a:lnTo>
                    <a:pt x="29996" y="59993"/>
                  </a:lnTo>
                  <a:cubicBezTo>
                    <a:pt x="13430" y="59993"/>
                    <a:pt x="0" y="46563"/>
                    <a:pt x="0" y="29996"/>
                  </a:cubicBezTo>
                  <a:lnTo>
                    <a:pt x="0" y="29996"/>
                  </a:lnTo>
                  <a:cubicBezTo>
                    <a:pt x="0" y="13430"/>
                    <a:pt x="13430" y="0"/>
                    <a:pt x="29996" y="0"/>
                  </a:cubicBezTo>
                  <a:close/>
                </a:path>
              </a:pathLst>
            </a:custGeom>
            <a:solidFill>
              <a:srgbClr val="E296B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590577" cy="980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2269372" y="8479220"/>
            <a:ext cx="8084914" cy="7527432"/>
            <a:chOff x="0" y="0"/>
            <a:chExt cx="10779885" cy="1003657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35844" cy="10036576"/>
            </a:xfrm>
            <a:custGeom>
              <a:avLst/>
              <a:gdLst/>
              <a:ahLst/>
              <a:cxnLst/>
              <a:rect l="l" t="t" r="r" b="b"/>
              <a:pathLst>
                <a:path w="9835844" h="10036576">
                  <a:moveTo>
                    <a:pt x="0" y="0"/>
                  </a:moveTo>
                  <a:lnTo>
                    <a:pt x="9835844" y="0"/>
                  </a:lnTo>
                  <a:lnTo>
                    <a:pt x="9835844" y="10036576"/>
                  </a:lnTo>
                  <a:lnTo>
                    <a:pt x="0" y="10036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3859556" y="-50842"/>
              <a:ext cx="2116732" cy="3267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71"/>
                </a:lnSpc>
                <a:spcBef>
                  <a:spcPct val="0"/>
                </a:spcBef>
              </a:pPr>
              <a:r>
                <a:rPr lang="en-US" sz="14693">
                  <a:solidFill>
                    <a:srgbClr val="EEA915"/>
                  </a:solidFill>
                  <a:latin typeface="Extenda 50 Mega"/>
                  <a:ea typeface="Extenda 50 Mega"/>
                  <a:cs typeface="Extenda 50 Mega"/>
                  <a:sym typeface="Extenda 50 Mega"/>
                </a:rPr>
                <a:t>5.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436408" y="670090"/>
              <a:ext cx="5343477" cy="39842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63"/>
                </a:lnSpc>
              </a:pPr>
              <a:r>
                <a:rPr lang="en-US" sz="6066">
                  <a:solidFill>
                    <a:srgbClr val="282828"/>
                  </a:solidFill>
                  <a:latin typeface="Extenda 60 Giga"/>
                  <a:ea typeface="Extenda 60 Giga"/>
                  <a:cs typeface="Extenda 60 Giga"/>
                  <a:sym typeface="Extenda 60 Giga"/>
                </a:rPr>
                <a:t>TRABAJADORES AFECTADOS (centros de salud)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0" y="3238340"/>
            <a:ext cx="6493372" cy="3810321"/>
          </a:xfrm>
          <a:custGeom>
            <a:avLst/>
            <a:gdLst/>
            <a:ahLst/>
            <a:cxnLst/>
            <a:rect l="l" t="t" r="r" b="b"/>
            <a:pathLst>
              <a:path w="6493372" h="3810321">
                <a:moveTo>
                  <a:pt x="0" y="0"/>
                </a:moveTo>
                <a:lnTo>
                  <a:pt x="6493372" y="0"/>
                </a:lnTo>
                <a:lnTo>
                  <a:pt x="6493372" y="3810320"/>
                </a:lnTo>
                <a:lnTo>
                  <a:pt x="0" y="3810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1" r="-72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002792" y="1519029"/>
            <a:ext cx="4616962" cy="157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83"/>
              </a:lnSpc>
              <a:spcBef>
                <a:spcPct val="0"/>
              </a:spcBef>
            </a:pPr>
            <a:r>
              <a:rPr lang="en-US" sz="9131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LABORATORÍO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049980" y="5221183"/>
            <a:ext cx="10238020" cy="156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2783"/>
              </a:lnSpc>
              <a:spcBef>
                <a:spcPct val="0"/>
              </a:spcBef>
            </a:pPr>
            <a:r>
              <a:rPr lang="en-US" sz="9131">
                <a:solidFill>
                  <a:srgbClr val="EEA915"/>
                </a:solidFill>
                <a:latin typeface="Extenda 50 Mega"/>
                <a:ea typeface="Extenda 50 Mega"/>
                <a:cs typeface="Extenda 50 Mega"/>
                <a:sym typeface="Extenda 50 Mega"/>
              </a:rPr>
              <a:t>MANIPULADORES DE ALIMENTOS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044597" y="2920348"/>
            <a:ext cx="7393719" cy="109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355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 Especialm</a:t>
            </a:r>
            <a:r>
              <a:rPr lang="en-US" sz="2355" u="none" strike="noStrike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ente aquellos que procesan y manipulan muestras de heces y fluidos corporales de los pacientes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6779947"/>
            <a:ext cx="8115300" cy="145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50"/>
              </a:lnSpc>
            </a:pPr>
            <a:r>
              <a:rPr lang="en-US" sz="2355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El personal</a:t>
            </a:r>
            <a:r>
              <a:rPr lang="en-US" sz="2355" u="none" strike="noStrike">
                <a:solidFill>
                  <a:srgbClr val="282828"/>
                </a:solidFill>
                <a:latin typeface="Montserrat"/>
                <a:ea typeface="Montserrat"/>
                <a:cs typeface="Montserrat"/>
                <a:sym typeface="Montserrat"/>
              </a:rPr>
              <a:t> de las cocinas del hospital, quienes pueden propagar el virus rápidamente a pacientes vulnerables si no se aplican estrictas normas de higiene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1383</Words>
  <Application>Microsoft Office PowerPoint</Application>
  <PresentationFormat>Personalizado</PresentationFormat>
  <Paragraphs>129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5" baseType="lpstr">
      <vt:lpstr>Montserrat Italics</vt:lpstr>
      <vt:lpstr>Montserrat Bold</vt:lpstr>
      <vt:lpstr>Arial</vt:lpstr>
      <vt:lpstr>Montserrat</vt:lpstr>
      <vt:lpstr>Extenda 40 Hecto</vt:lpstr>
      <vt:lpstr>Extenda 60 Giga</vt:lpstr>
      <vt:lpstr>Muli Bold</vt:lpstr>
      <vt:lpstr>Calibri</vt:lpstr>
      <vt:lpstr>Montserrat Medium</vt:lpstr>
      <vt:lpstr>Extenda 50 Mega</vt:lpstr>
      <vt:lpstr>Montserrat Bold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Propuesta Plan de Marketing Digital Geométrico Amarillo y Rosa</dc:title>
  <cp:lastModifiedBy>celeste firpo</cp:lastModifiedBy>
  <cp:revision>4</cp:revision>
  <dcterms:created xsi:type="dcterms:W3CDTF">2006-08-16T00:00:00Z</dcterms:created>
  <dcterms:modified xsi:type="dcterms:W3CDTF">2026-06-23T23:22:40Z</dcterms:modified>
  <dc:identifier>DAHNbKZBkFo</dc:identifier>
</cp:coreProperties>
</file>