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57" r:id="rId5"/>
    <p:sldId id="258" r:id="rId6"/>
    <p:sldId id="259" r:id="rId7"/>
    <p:sldId id="261" r:id="rId8"/>
    <p:sldId id="260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BB2C7-025B-4FCB-AD66-004E1143D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54C865-85BF-4CF8-92C3-23FD080866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28659D-4466-4126-AD01-7324BC573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B86696-0E4B-47CB-B516-46F0C07FC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0B89D4-67E2-4D31-885A-354A07011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3197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7D510-7C62-4266-AEF8-E87479B1D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B536CB8-DA76-4409-8C36-A1FAA813E4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D5EA6D-9683-4FC1-9893-EC5F17C09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A2369B-4F47-4A87-8B8F-C8B562BFA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0EAF51-C3A8-4082-BC1A-74B7382D1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175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574589B-306E-4E6E-85D2-ECBA3AEBEE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A0C1E3-2FC7-4641-AA30-B03ACDC0C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6BF066-8979-4A33-95A5-81451B002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FF2834-892C-40EF-B591-6C21080F0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541649-FA29-4297-8FD0-45A1289F3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9240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525" y="2523947"/>
            <a:ext cx="12177752" cy="490572"/>
          </a:xfrm>
          <a:custGeom>
            <a:avLst/>
            <a:gdLst/>
            <a:ahLst/>
            <a:cxnLst/>
            <a:rect l="l" t="t" r="r" b="b"/>
            <a:pathLst>
              <a:path w="20080605" h="808989">
                <a:moveTo>
                  <a:pt x="20080541" y="808875"/>
                </a:moveTo>
                <a:lnTo>
                  <a:pt x="0" y="808875"/>
                </a:lnTo>
                <a:lnTo>
                  <a:pt x="0" y="0"/>
                </a:lnTo>
                <a:lnTo>
                  <a:pt x="20080541" y="0"/>
                </a:lnTo>
                <a:lnTo>
                  <a:pt x="20080541" y="808875"/>
                </a:lnTo>
                <a:close/>
              </a:path>
            </a:pathLst>
          </a:custGeom>
          <a:solidFill>
            <a:srgbClr val="004F87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600638" y="2472174"/>
            <a:ext cx="2920150" cy="516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29" b="0" i="0">
                <a:solidFill>
                  <a:srgbClr val="004F8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84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34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0952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29" b="0" i="0">
                <a:solidFill>
                  <a:srgbClr val="004F8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1015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FC9177-9A8F-4E3B-846C-B5B88E675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60F90B-692C-4446-AD81-29989DF9D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B9AF68-C3A7-495E-B2BF-342A939C6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1E3C47-515E-43DB-89EE-03B65F598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7A6A28-4396-4485-A22D-7CCC06951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6881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892586-E9ED-49CF-A6E3-5CD876963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BABC98-CF6C-4BAC-AF46-55B062085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FA6ACC-BA60-4410-A88B-A656584A2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E9B637-9DEB-4E5F-85E8-84029E69D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3A8550-EC7A-4BAB-81B9-A167B15C0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9832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9A9071-00F0-4BA6-B000-E3593951D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9841D6-0114-4B31-AE27-53142629F8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BC3AE20-C427-43DA-AB61-F2D127F10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800D4C-6B50-44F6-969F-477345893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9CAC8F2-FCC2-420E-B450-43919FA21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39ACFB-8ED3-4887-8E2E-667F1CD44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78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F5D2B-B5BC-489F-B27A-E9C042070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16E649-17BE-4551-8B57-CB98A5A25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15C600-E0E1-4A0D-9513-9FAE3B95D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698D08B-BF59-4DAF-9EA5-A4F249D659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130A0F4-4AEF-4E93-9D54-909F8A6CD2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2604E94-5F45-423F-A953-6D807C151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15B6D55-41F1-4E76-89B5-E3961C943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19CD775-81D6-499A-8CB0-B0C535A7C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745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371E27-5211-45F6-B2F5-0D6FF5DC8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2A6817B-E8D4-4842-AC9E-8C17837B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7CEC9C8-6EE9-49D7-8537-CFB9A0F6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F3293FB-1DF6-4A7F-9DCC-FF4E20138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984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54E757-377E-4D8E-91F6-81B8E502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61DC84-3C5D-4CB0-BA98-A9ACA5E8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2A8F940-28DE-40F6-B0CF-079B958C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8530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341B0D-3965-45D8-85D7-AB21FF2B1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9B6305-F11D-4611-8F79-0B56A1DA5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A61B96-76FF-45CF-95C6-4E529BA190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AFBC339-F6C3-49BE-83B3-8CD9D7FEA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F95F5B-DB07-4CA6-81DB-44B28F1EF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7B2BA2A-3C3F-4FE9-9896-FA2389385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41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2C7BBF-AB0A-4F16-B86C-CAB47E6A8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7AEF63-FB12-4DFD-BD36-493AA4653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D14F02C-C678-4AEB-B499-8F8272948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3CF7A5-16AB-4B12-A93C-7E99FCF13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41CC84A-2736-430A-98E5-ACB22FC83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023754-C46A-433F-A461-278DE764B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10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80B9ABA-8227-425A-BF82-87E34053B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89E8E7-3648-415B-A8A1-B4842F3C5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627F7F-965F-4C81-8765-22B42CFC0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D300E-9618-4C8A-9DA5-708872A9D762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AD07DF-5DB1-44DB-A399-39762538F0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165D4D-72FA-4D10-8397-75C971BBD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DBAFF-4099-40A3-B422-D6FBCE036D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1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B74E01-1737-45D4-8768-E21D8C2252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2958E4-BA8E-4502-A73E-DEFBCF7AC7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8127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9110" y="4495966"/>
            <a:ext cx="10514862" cy="236203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8713" y="331299"/>
            <a:ext cx="6376669" cy="584049"/>
          </a:xfrm>
          <a:prstGeom prst="rect">
            <a:avLst/>
          </a:prstGeom>
        </p:spPr>
        <p:txBody>
          <a:bodyPr vert="horz" wrap="square" lIns="0" tIns="10012" rIns="0" bIns="0" rtlCol="0" anchor="ctr">
            <a:spAutoFit/>
          </a:bodyPr>
          <a:lstStyle/>
          <a:p>
            <a:pPr marL="6931">
              <a:lnSpc>
                <a:spcPct val="100000"/>
              </a:lnSpc>
              <a:spcBef>
                <a:spcPts val="79"/>
              </a:spcBef>
            </a:pPr>
            <a:r>
              <a:rPr sz="5594" spc="-1150" baseline="-9485" dirty="0">
                <a:solidFill>
                  <a:srgbClr val="054F7C"/>
                </a:solidFill>
              </a:rPr>
              <a:t>1</a:t>
            </a:r>
            <a:r>
              <a:rPr sz="5594" spc="677" baseline="-9485" dirty="0">
                <a:solidFill>
                  <a:srgbClr val="054F7C"/>
                </a:solidFill>
              </a:rPr>
              <a:t> </a:t>
            </a:r>
            <a:r>
              <a:rPr spc="-67" dirty="0">
                <a:solidFill>
                  <a:srgbClr val="004F7E"/>
                </a:solidFill>
              </a:rPr>
              <a:t>Salud</a:t>
            </a:r>
            <a:r>
              <a:rPr spc="-143" dirty="0">
                <a:solidFill>
                  <a:srgbClr val="004F7E"/>
                </a:solidFill>
              </a:rPr>
              <a:t> </a:t>
            </a:r>
            <a:r>
              <a:rPr spc="52" dirty="0">
                <a:solidFill>
                  <a:srgbClr val="035B90"/>
                </a:solidFill>
              </a:rPr>
              <a:t>en</a:t>
            </a:r>
            <a:r>
              <a:rPr spc="-233" dirty="0">
                <a:solidFill>
                  <a:srgbClr val="035B90"/>
                </a:solidFill>
              </a:rPr>
              <a:t> </a:t>
            </a:r>
            <a:r>
              <a:rPr spc="-21" dirty="0"/>
              <a:t>el</a:t>
            </a:r>
            <a:r>
              <a:rPr spc="-303" dirty="0"/>
              <a:t> </a:t>
            </a:r>
            <a:r>
              <a:rPr spc="-49" dirty="0"/>
              <a:t>Ganado</a:t>
            </a:r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2639" y="1395859"/>
            <a:ext cx="4940378" cy="371930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637" spc="-6" dirty="0">
                <a:solidFill>
                  <a:srgbClr val="005295"/>
                </a:solidFill>
                <a:latin typeface="Cambria"/>
                <a:cs typeface="Cambria"/>
              </a:rPr>
              <a:t>Prevención</a:t>
            </a:r>
            <a:endParaRPr sz="1637" dirty="0">
              <a:latin typeface="Cambria"/>
              <a:cs typeface="Cambria"/>
            </a:endParaRPr>
          </a:p>
          <a:p>
            <a:pPr marL="13092" marR="3081" indent="3081">
              <a:lnSpc>
                <a:spcPct val="110400"/>
              </a:lnSpc>
              <a:spcBef>
                <a:spcPts val="1286"/>
              </a:spcBef>
            </a:pPr>
            <a:r>
              <a:rPr sz="1698" spc="-6" dirty="0">
                <a:solidFill>
                  <a:srgbClr val="4B4B4B"/>
                </a:solidFill>
                <a:latin typeface="Calibri"/>
                <a:cs typeface="Calibri"/>
              </a:rPr>
              <a:t>Vacunación</a:t>
            </a:r>
            <a:r>
              <a:rPr sz="1698" spc="-76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obligatoria </a:t>
            </a:r>
            <a:r>
              <a:rPr sz="1698" spc="39" dirty="0">
                <a:solidFill>
                  <a:srgbClr val="4F4F4F"/>
                </a:solidFill>
                <a:latin typeface="Calibri"/>
                <a:cs typeface="Calibri"/>
              </a:rPr>
              <a:t>de</a:t>
            </a:r>
            <a:r>
              <a:rPr sz="1698" spc="-85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spc="-18" dirty="0">
                <a:solidFill>
                  <a:srgbClr val="424242"/>
                </a:solidFill>
                <a:latin typeface="Calibri"/>
                <a:cs typeface="Calibri"/>
              </a:rPr>
              <a:t>terneras </a:t>
            </a:r>
            <a:r>
              <a:rPr sz="1698" spc="30" dirty="0">
                <a:solidFill>
                  <a:srgbClr val="464646"/>
                </a:solidFill>
                <a:latin typeface="Calibri"/>
                <a:cs typeface="Calibri"/>
              </a:rPr>
              <a:t>(Cepa</a:t>
            </a:r>
            <a:r>
              <a:rPr sz="1698" spc="-97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115" dirty="0">
                <a:solidFill>
                  <a:srgbClr val="444444"/>
                </a:solidFill>
                <a:latin typeface="Calibri"/>
                <a:cs typeface="Calibri"/>
              </a:rPr>
              <a:t>19).</a:t>
            </a:r>
            <a:r>
              <a:rPr sz="1698" spc="18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Control</a:t>
            </a:r>
            <a:r>
              <a:rPr sz="1698" spc="-27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24" dirty="0">
                <a:solidFill>
                  <a:srgbClr val="565656"/>
                </a:solidFill>
                <a:latin typeface="Calibri"/>
                <a:cs typeface="Calibri"/>
              </a:rPr>
              <a:t>de </a:t>
            </a: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ingresos</a:t>
            </a:r>
            <a:r>
              <a:rPr sz="1698" spc="69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2F5070"/>
                </a:solidFill>
                <a:latin typeface="Calibri"/>
                <a:cs typeface="Calibri"/>
              </a:rPr>
              <a:t>al</a:t>
            </a:r>
            <a:r>
              <a:rPr sz="1698" spc="-67" dirty="0">
                <a:solidFill>
                  <a:srgbClr val="2F5070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establecimiento</a:t>
            </a:r>
            <a:r>
              <a:rPr sz="1698" spc="-64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14859"/>
                </a:solidFill>
                <a:latin typeface="Calibri"/>
                <a:cs typeface="Calibri"/>
              </a:rPr>
              <a:t>y</a:t>
            </a:r>
            <a:r>
              <a:rPr sz="1698" spc="-27" dirty="0">
                <a:solidFill>
                  <a:srgbClr val="314859"/>
                </a:solidFill>
                <a:latin typeface="Calibri"/>
                <a:cs typeface="Calibri"/>
              </a:rPr>
              <a:t> </a:t>
            </a:r>
            <a:r>
              <a:rPr sz="1698" spc="-30" dirty="0">
                <a:solidFill>
                  <a:srgbClr val="464646"/>
                </a:solidFill>
                <a:latin typeface="Calibri"/>
                <a:cs typeface="Calibri"/>
              </a:rPr>
              <a:t>cuarentena.</a:t>
            </a:r>
            <a:r>
              <a:rPr sz="1698" spc="42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84848"/>
                </a:solidFill>
                <a:latin typeface="Calibri"/>
                <a:cs typeface="Calibri"/>
              </a:rPr>
              <a:t>Eliminación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higiénica</a:t>
            </a:r>
            <a:r>
              <a:rPr sz="1698" spc="55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4F4F4F"/>
                </a:solidFill>
                <a:latin typeface="Calibri"/>
                <a:cs typeface="Calibri"/>
              </a:rPr>
              <a:t>de</a:t>
            </a:r>
            <a:r>
              <a:rPr sz="1698" spc="-61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84848"/>
                </a:solidFill>
                <a:latin typeface="Calibri"/>
                <a:cs typeface="Calibri"/>
              </a:rPr>
              <a:t>placentas</a:t>
            </a:r>
            <a:r>
              <a:rPr sz="1698" spc="136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y</a:t>
            </a:r>
            <a:r>
              <a:rPr sz="1698" spc="6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6" dirty="0" err="1">
                <a:solidFill>
                  <a:srgbClr val="3F3F3F"/>
                </a:solidFill>
                <a:latin typeface="Calibri"/>
                <a:cs typeface="Calibri"/>
              </a:rPr>
              <a:t>fetos</a:t>
            </a:r>
            <a:r>
              <a:rPr sz="1698" spc="-6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lang="es-AR" sz="1698" spc="-6" dirty="0">
              <a:solidFill>
                <a:srgbClr val="3F3F3F"/>
              </a:solidFill>
              <a:latin typeface="Calibri"/>
              <a:cs typeface="Calibri"/>
            </a:endParaRPr>
          </a:p>
          <a:p>
            <a:pPr marL="13092" marR="3081" indent="3081">
              <a:lnSpc>
                <a:spcPct val="110400"/>
              </a:lnSpc>
              <a:spcBef>
                <a:spcPts val="1286"/>
              </a:spcBef>
            </a:pPr>
            <a:r>
              <a:rPr lang="es-AR" sz="121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455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Vacunación (bovinos/caprinos), castración en perros positivos, no alimentar animales con restos de abortos/muertos. </a:t>
            </a:r>
          </a:p>
          <a:p>
            <a:pPr marL="13092" marR="3081" indent="3081">
              <a:lnSpc>
                <a:spcPct val="110400"/>
              </a:lnSpc>
              <a:spcBef>
                <a:spcPts val="1286"/>
              </a:spcBef>
            </a:pPr>
            <a:endParaRPr lang="es-AR" sz="1455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AR" sz="1455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investigar la fuente de infección, coordinar con SENASA (control de ganado) y bromatología (control de alimentos). </a:t>
            </a:r>
          </a:p>
          <a:p>
            <a:pPr marL="13092" marR="3081" indent="3081">
              <a:lnSpc>
                <a:spcPct val="110400"/>
              </a:lnSpc>
              <a:spcBef>
                <a:spcPts val="1286"/>
              </a:spcBef>
            </a:pPr>
            <a:endParaRPr sz="1698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23283" y="1793190"/>
            <a:ext cx="791693" cy="271789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1698" spc="-9" dirty="0">
                <a:solidFill>
                  <a:srgbClr val="004175"/>
                </a:solidFill>
                <a:latin typeface="Times New Roman"/>
                <a:cs typeface="Times New Roman"/>
              </a:rPr>
              <a:t>Curación</a:t>
            </a:r>
            <a:endParaRPr sz="1698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22364" y="2217023"/>
            <a:ext cx="5204533" cy="85505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1167" marR="3081" indent="-3851">
              <a:lnSpc>
                <a:spcPct val="110400"/>
              </a:lnSpc>
              <a:spcBef>
                <a:spcPts val="55"/>
              </a:spcBef>
            </a:pP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En</a:t>
            </a:r>
            <a:r>
              <a:rPr sz="1698" spc="-97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30" dirty="0">
                <a:solidFill>
                  <a:srgbClr val="494949"/>
                </a:solidFill>
                <a:latin typeface="Calibri"/>
                <a:cs typeface="Calibri"/>
              </a:rPr>
              <a:t>el</a:t>
            </a:r>
            <a:r>
              <a:rPr sz="1698" spc="-67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14141"/>
                </a:solidFill>
                <a:latin typeface="Calibri"/>
                <a:cs typeface="Calibri"/>
              </a:rPr>
              <a:t>ganado,</a:t>
            </a:r>
            <a:r>
              <a:rPr sz="1698" spc="-64" dirty="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14141"/>
                </a:solidFill>
                <a:latin typeface="Calibri"/>
                <a:cs typeface="Calibri"/>
              </a:rPr>
              <a:t>no</a:t>
            </a:r>
            <a:r>
              <a:rPr sz="1698" spc="-27" dirty="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sz="1698" spc="33" dirty="0">
                <a:solidFill>
                  <a:srgbClr val="4B4B4B"/>
                </a:solidFill>
                <a:latin typeface="Calibri"/>
                <a:cs typeface="Calibri"/>
              </a:rPr>
              <a:t>se</a:t>
            </a:r>
            <a:r>
              <a:rPr sz="1698" spc="-94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spc="-12" dirty="0">
                <a:solidFill>
                  <a:srgbClr val="464646"/>
                </a:solidFill>
                <a:latin typeface="Calibri"/>
                <a:cs typeface="Calibri"/>
              </a:rPr>
              <a:t>realiza</a:t>
            </a:r>
            <a:r>
              <a:rPr sz="1698" spc="-36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12" dirty="0">
                <a:solidFill>
                  <a:srgbClr val="414141"/>
                </a:solidFill>
                <a:latin typeface="Calibri"/>
                <a:cs typeface="Calibri"/>
              </a:rPr>
              <a:t>tratamiento</a:t>
            </a:r>
            <a:r>
              <a:rPr sz="1698" spc="85" dirty="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83838"/>
                </a:solidFill>
                <a:latin typeface="Calibri"/>
                <a:cs typeface="Calibri"/>
              </a:rPr>
              <a:t>curativo</a:t>
            </a:r>
            <a:r>
              <a:rPr sz="1698" spc="18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94949"/>
                </a:solidFill>
                <a:latin typeface="Calibri"/>
                <a:cs typeface="Calibri"/>
              </a:rPr>
              <a:t>por</a:t>
            </a:r>
            <a:r>
              <a:rPr sz="1698" spc="-73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3D3D3D"/>
                </a:solidFill>
                <a:latin typeface="Calibri"/>
                <a:cs typeface="Calibri"/>
              </a:rPr>
              <a:t>razones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económicas</a:t>
            </a:r>
            <a:r>
              <a:rPr sz="1698" spc="143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94949"/>
                </a:solidFill>
                <a:latin typeface="Calibri"/>
                <a:cs typeface="Calibri"/>
              </a:rPr>
              <a:t>y</a:t>
            </a:r>
            <a:r>
              <a:rPr sz="1698" spc="-21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sanitarias;</a:t>
            </a:r>
            <a:r>
              <a:rPr sz="1698" spc="67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30" dirty="0">
                <a:solidFill>
                  <a:srgbClr val="464646"/>
                </a:solidFill>
                <a:latin typeface="Calibri"/>
                <a:cs typeface="Calibri"/>
              </a:rPr>
              <a:t>el</a:t>
            </a:r>
            <a:r>
              <a:rPr sz="1698" spc="-61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destino</a:t>
            </a:r>
            <a:r>
              <a:rPr sz="1698" spc="33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84848"/>
                </a:solidFill>
                <a:latin typeface="Calibri"/>
                <a:cs typeface="Calibri"/>
              </a:rPr>
              <a:t>habitual</a:t>
            </a:r>
            <a:r>
              <a:rPr sz="1698" spc="-12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es</a:t>
            </a:r>
            <a:r>
              <a:rPr sz="1698" spc="-30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545454"/>
                </a:solidFill>
                <a:latin typeface="Calibri"/>
                <a:cs typeface="Calibri"/>
              </a:rPr>
              <a:t>la</a:t>
            </a:r>
            <a:r>
              <a:rPr sz="1698" spc="-5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525252"/>
                </a:solidFill>
                <a:latin typeface="Calibri"/>
                <a:cs typeface="Calibri"/>
              </a:rPr>
              <a:t>faena </a:t>
            </a:r>
            <a:r>
              <a:rPr sz="1698" dirty="0">
                <a:solidFill>
                  <a:srgbClr val="3F3F3F"/>
                </a:solidFill>
                <a:latin typeface="Calibri"/>
                <a:cs typeface="Calibri"/>
              </a:rPr>
              <a:t>sanitaria</a:t>
            </a:r>
            <a:r>
              <a:rPr sz="1698" spc="-24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444444"/>
                </a:solidFill>
                <a:latin typeface="Calibri"/>
                <a:cs typeface="Calibri"/>
              </a:rPr>
              <a:t>de</a:t>
            </a:r>
            <a:r>
              <a:rPr sz="1698" spc="-97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15" dirty="0">
                <a:solidFill>
                  <a:srgbClr val="414141"/>
                </a:solidFill>
                <a:latin typeface="Calibri"/>
                <a:cs typeface="Calibri"/>
              </a:rPr>
              <a:t>animales</a:t>
            </a:r>
            <a:r>
              <a:rPr sz="1698" spc="24" dirty="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3F3F3F"/>
                </a:solidFill>
                <a:latin typeface="Calibri"/>
                <a:cs typeface="Calibri"/>
              </a:rPr>
              <a:t>positivos.</a:t>
            </a:r>
            <a:endParaRPr sz="1698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9977" y="509196"/>
            <a:ext cx="4509106" cy="548626"/>
          </a:xfrm>
          <a:prstGeom prst="rect">
            <a:avLst/>
          </a:prstGeom>
        </p:spPr>
        <p:txBody>
          <a:bodyPr vert="horz" wrap="square" lIns="0" tIns="7316" rIns="0" bIns="0" rtlCol="0" anchor="ctr">
            <a:spAutoFit/>
          </a:bodyPr>
          <a:lstStyle/>
          <a:p>
            <a:pPr marL="23104">
              <a:lnSpc>
                <a:spcPct val="100000"/>
              </a:lnSpc>
              <a:spcBef>
                <a:spcPts val="58"/>
              </a:spcBef>
              <a:tabLst>
                <a:tab pos="327689" algn="l"/>
              </a:tabLst>
            </a:pPr>
            <a:r>
              <a:rPr sz="3517" spc="-24" dirty="0">
                <a:solidFill>
                  <a:srgbClr val="004F7E"/>
                </a:solidFill>
                <a:latin typeface="Cambria"/>
                <a:cs typeface="Cambria"/>
              </a:rPr>
              <a:t>Salud</a:t>
            </a:r>
            <a:r>
              <a:rPr sz="3517" spc="-139" dirty="0">
                <a:solidFill>
                  <a:srgbClr val="004F7E"/>
                </a:solidFill>
                <a:latin typeface="Cambria"/>
                <a:cs typeface="Cambria"/>
              </a:rPr>
              <a:t> </a:t>
            </a:r>
            <a:r>
              <a:rPr sz="3517" spc="69" dirty="0">
                <a:solidFill>
                  <a:srgbClr val="035B90"/>
                </a:solidFill>
                <a:latin typeface="Cambria"/>
                <a:cs typeface="Cambria"/>
              </a:rPr>
              <a:t>en</a:t>
            </a:r>
            <a:r>
              <a:rPr sz="3517" spc="-248" dirty="0">
                <a:solidFill>
                  <a:srgbClr val="035B90"/>
                </a:solidFill>
                <a:latin typeface="Cambria"/>
                <a:cs typeface="Cambria"/>
              </a:rPr>
              <a:t> </a:t>
            </a:r>
            <a:r>
              <a:rPr sz="3517" spc="64" dirty="0">
                <a:latin typeface="Cambria"/>
                <a:cs typeface="Cambria"/>
              </a:rPr>
              <a:t>el</a:t>
            </a:r>
            <a:r>
              <a:rPr sz="3517" spc="-212" dirty="0">
                <a:latin typeface="Cambria"/>
                <a:cs typeface="Cambria"/>
              </a:rPr>
              <a:t> </a:t>
            </a:r>
            <a:r>
              <a:rPr sz="3517" spc="-49" dirty="0">
                <a:solidFill>
                  <a:srgbClr val="004F83"/>
                </a:solidFill>
                <a:latin typeface="Cambria"/>
                <a:cs typeface="Cambria"/>
              </a:rPr>
              <a:t>Trabajador</a:t>
            </a:r>
            <a:endParaRPr sz="3517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6640" y="3088897"/>
            <a:ext cx="1010794" cy="26009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637" spc="-6" dirty="0">
                <a:solidFill>
                  <a:srgbClr val="115483"/>
                </a:solidFill>
                <a:latin typeface="Cambria"/>
                <a:cs typeface="Cambria"/>
              </a:rPr>
              <a:t>Prevención</a:t>
            </a:r>
            <a:endParaRPr sz="1637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22782" y="3078975"/>
            <a:ext cx="1655008" cy="271789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1698" dirty="0">
                <a:solidFill>
                  <a:srgbClr val="00508C"/>
                </a:solidFill>
                <a:latin typeface="Times New Roman"/>
                <a:cs typeface="Times New Roman"/>
              </a:rPr>
              <a:t>Medidas</a:t>
            </a:r>
            <a:r>
              <a:rPr sz="1698" spc="-24" dirty="0">
                <a:solidFill>
                  <a:srgbClr val="00508C"/>
                </a:solidFill>
                <a:latin typeface="Times New Roman"/>
                <a:cs typeface="Times New Roman"/>
              </a:rPr>
              <a:t> </a:t>
            </a:r>
            <a:r>
              <a:rPr sz="1698" dirty="0">
                <a:solidFill>
                  <a:srgbClr val="136293"/>
                </a:solidFill>
                <a:latin typeface="Times New Roman"/>
                <a:cs typeface="Times New Roman"/>
              </a:rPr>
              <a:t>de</a:t>
            </a:r>
            <a:r>
              <a:rPr sz="1698" spc="-161" dirty="0">
                <a:solidFill>
                  <a:srgbClr val="136293"/>
                </a:solidFill>
                <a:latin typeface="Times New Roman"/>
                <a:cs typeface="Times New Roman"/>
              </a:rPr>
              <a:t> </a:t>
            </a:r>
            <a:r>
              <a:rPr sz="1698" spc="-15" dirty="0">
                <a:solidFill>
                  <a:srgbClr val="01568E"/>
                </a:solidFill>
                <a:latin typeface="Times New Roman"/>
                <a:cs typeface="Times New Roman"/>
              </a:rPr>
              <a:t>Ataque</a:t>
            </a:r>
            <a:endParaRPr sz="1698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0142" y="3502808"/>
            <a:ext cx="5235723" cy="1455600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7" marR="3081" indent="-5391">
              <a:lnSpc>
                <a:spcPct val="110400"/>
              </a:lnSpc>
              <a:spcBef>
                <a:spcPts val="55"/>
              </a:spcBef>
            </a:pPr>
            <a:r>
              <a:rPr sz="1698" dirty="0">
                <a:solidFill>
                  <a:srgbClr val="484848"/>
                </a:solidFill>
                <a:latin typeface="Calibri"/>
                <a:cs typeface="Calibri"/>
              </a:rPr>
              <a:t>No</a:t>
            </a:r>
            <a:r>
              <a:rPr sz="1698" spc="-21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24242"/>
                </a:solidFill>
                <a:latin typeface="Calibri"/>
                <a:cs typeface="Calibri"/>
              </a:rPr>
              <a:t>existe</a:t>
            </a:r>
            <a:r>
              <a:rPr sz="1698" spc="-21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D4D4D"/>
                </a:solidFill>
                <a:latin typeface="Calibri"/>
                <a:cs typeface="Calibri"/>
              </a:rPr>
              <a:t>vacuna</a:t>
            </a:r>
            <a:r>
              <a:rPr sz="1698" spc="-42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spc="-27" dirty="0">
                <a:solidFill>
                  <a:srgbClr val="4B4B4B"/>
                </a:solidFill>
                <a:latin typeface="Calibri"/>
                <a:cs typeface="Calibri"/>
              </a:rPr>
              <a:t>humana.</a:t>
            </a:r>
            <a:r>
              <a:rPr sz="1698" spc="21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spc="45" dirty="0">
                <a:solidFill>
                  <a:srgbClr val="494949"/>
                </a:solidFill>
                <a:latin typeface="Calibri"/>
                <a:cs typeface="Calibri"/>
              </a:rPr>
              <a:t>Se</a:t>
            </a:r>
            <a:r>
              <a:rPr sz="1698" spc="-88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previene</a:t>
            </a:r>
            <a:r>
              <a:rPr sz="1698" spc="-6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evitando</a:t>
            </a:r>
            <a:r>
              <a:rPr sz="1698" spc="64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27" dirty="0">
                <a:solidFill>
                  <a:srgbClr val="4F4F4F"/>
                </a:solidFill>
                <a:latin typeface="Calibri"/>
                <a:cs typeface="Calibri"/>
              </a:rPr>
              <a:t>el</a:t>
            </a:r>
            <a:r>
              <a:rPr sz="1698" spc="-67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44444"/>
                </a:solidFill>
                <a:latin typeface="Calibri"/>
                <a:cs typeface="Calibri"/>
              </a:rPr>
              <a:t>contacto </a:t>
            </a:r>
            <a:r>
              <a:rPr sz="1698" dirty="0">
                <a:solidFill>
                  <a:srgbClr val="4F4F4F"/>
                </a:solidFill>
                <a:latin typeface="Calibri"/>
                <a:cs typeface="Calibri"/>
              </a:rPr>
              <a:t>y</a:t>
            </a:r>
            <a:r>
              <a:rPr sz="1698" spc="3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D4D4D"/>
                </a:solidFill>
                <a:latin typeface="Calibri"/>
                <a:cs typeface="Calibri"/>
              </a:rPr>
              <a:t>consumiendo</a:t>
            </a:r>
            <a:r>
              <a:rPr sz="1698" spc="209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solo</a:t>
            </a:r>
            <a:r>
              <a:rPr sz="1698" spc="18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lácteos</a:t>
            </a:r>
            <a:r>
              <a:rPr sz="1698" spc="58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pasteurizados.</a:t>
            </a:r>
            <a:r>
              <a:rPr sz="1698" spc="-136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Uso</a:t>
            </a:r>
            <a:r>
              <a:rPr sz="1698" spc="33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4F4F4F"/>
                </a:solidFill>
                <a:latin typeface="Calibri"/>
                <a:cs typeface="Calibri"/>
              </a:rPr>
              <a:t>de</a:t>
            </a:r>
            <a:r>
              <a:rPr sz="1698" spc="-67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15B74"/>
                </a:solidFill>
                <a:latin typeface="Calibri"/>
                <a:cs typeface="Calibri"/>
              </a:rPr>
              <a:t>EPP</a:t>
            </a:r>
            <a:r>
              <a:rPr sz="1698" spc="27" dirty="0">
                <a:solidFill>
                  <a:srgbClr val="415B74"/>
                </a:solidFill>
                <a:latin typeface="Calibri"/>
                <a:cs typeface="Calibri"/>
              </a:rPr>
              <a:t> </a:t>
            </a:r>
            <a:r>
              <a:rPr sz="1698" spc="-15" dirty="0">
                <a:solidFill>
                  <a:srgbClr val="4D4D4D"/>
                </a:solidFill>
                <a:latin typeface="Calibri"/>
                <a:cs typeface="Calibri"/>
              </a:rPr>
              <a:t>en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tareas</a:t>
            </a:r>
            <a:r>
              <a:rPr sz="1698" spc="33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525252"/>
                </a:solidFill>
                <a:latin typeface="Calibri"/>
                <a:cs typeface="Calibri"/>
              </a:rPr>
              <a:t>de</a:t>
            </a:r>
            <a:r>
              <a:rPr sz="1698" spc="-73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98" spc="-6" dirty="0" err="1">
                <a:solidFill>
                  <a:srgbClr val="494949"/>
                </a:solidFill>
                <a:latin typeface="Calibri"/>
                <a:cs typeface="Calibri"/>
              </a:rPr>
              <a:t>riesgo</a:t>
            </a:r>
            <a:r>
              <a:rPr sz="1698" spc="-6" dirty="0">
                <a:solidFill>
                  <a:srgbClr val="494949"/>
                </a:solidFill>
                <a:latin typeface="Calibri"/>
                <a:cs typeface="Calibri"/>
              </a:rPr>
              <a:t>.</a:t>
            </a:r>
            <a:endParaRPr lang="es-AR" sz="1698" spc="-6" dirty="0">
              <a:solidFill>
                <a:srgbClr val="494949"/>
              </a:solidFill>
              <a:latin typeface="Calibri"/>
              <a:cs typeface="Calibri"/>
            </a:endParaRPr>
          </a:p>
          <a:p>
            <a:pPr marL="12707" marR="3081" indent="-5391">
              <a:lnSpc>
                <a:spcPct val="110400"/>
              </a:lnSpc>
              <a:spcBef>
                <a:spcPts val="55"/>
              </a:spcBef>
            </a:pPr>
            <a:endParaRPr lang="es-AR" sz="1698" spc="-6" dirty="0">
              <a:solidFill>
                <a:srgbClr val="494949"/>
              </a:solidFill>
              <a:latin typeface="Calibri"/>
              <a:cs typeface="Calibri"/>
            </a:endParaRPr>
          </a:p>
          <a:p>
            <a:pPr marL="12707" marR="3081" indent="-5391">
              <a:lnSpc>
                <a:spcPct val="110400"/>
              </a:lnSpc>
              <a:spcBef>
                <a:spcPts val="55"/>
              </a:spcBef>
            </a:pPr>
            <a:endParaRPr sz="1698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22364" y="3502808"/>
            <a:ext cx="5281546" cy="85505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indent="6931" algn="just">
              <a:lnSpc>
                <a:spcPct val="110400"/>
              </a:lnSpc>
              <a:spcBef>
                <a:spcPts val="55"/>
              </a:spcBef>
            </a:pPr>
            <a:r>
              <a:rPr sz="1698" spc="-18" dirty="0">
                <a:solidFill>
                  <a:srgbClr val="444444"/>
                </a:solidFill>
                <a:latin typeface="Calibri"/>
                <a:cs typeface="Calibri"/>
              </a:rPr>
              <a:t>Tratamiento</a:t>
            </a:r>
            <a:r>
              <a:rPr sz="1698" spc="136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con</a:t>
            </a:r>
            <a:r>
              <a:rPr sz="1698" spc="-52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asociaciones</a:t>
            </a:r>
            <a:r>
              <a:rPr sz="1698" spc="18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444444"/>
                </a:solidFill>
                <a:latin typeface="Calibri"/>
                <a:cs typeface="Calibri"/>
              </a:rPr>
              <a:t>de</a:t>
            </a:r>
            <a:r>
              <a:rPr sz="1698" spc="-33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antibióticos</a:t>
            </a:r>
            <a:r>
              <a:rPr sz="1698" spc="106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94949"/>
                </a:solidFill>
                <a:latin typeface="Calibri"/>
                <a:cs typeface="Calibri"/>
              </a:rPr>
              <a:t>(Doxiciclina</a:t>
            </a:r>
            <a:r>
              <a:rPr sz="1698" spc="85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30" dirty="0">
                <a:solidFill>
                  <a:srgbClr val="4F4F4F"/>
                </a:solidFill>
                <a:latin typeface="Calibri"/>
                <a:cs typeface="Calibri"/>
              </a:rPr>
              <a:t>+ </a:t>
            </a:r>
            <a:r>
              <a:rPr sz="1698" dirty="0">
                <a:solidFill>
                  <a:srgbClr val="484848"/>
                </a:solidFill>
                <a:latin typeface="Calibri"/>
                <a:cs typeface="Calibri"/>
              </a:rPr>
              <a:t>Rifampicina/Estreptomicina)</a:t>
            </a:r>
            <a:r>
              <a:rPr sz="1698" spc="-97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spc="-12" dirty="0">
                <a:solidFill>
                  <a:srgbClr val="484848"/>
                </a:solidFill>
                <a:latin typeface="Calibri"/>
                <a:cs typeface="Calibri"/>
              </a:rPr>
              <a:t>durante</a:t>
            </a:r>
            <a:r>
              <a:rPr sz="1698" spc="69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spc="67" dirty="0">
                <a:solidFill>
                  <a:srgbClr val="4D566D"/>
                </a:solidFill>
                <a:latin typeface="Calibri"/>
                <a:cs typeface="Calibri"/>
              </a:rPr>
              <a:t>6</a:t>
            </a:r>
            <a:r>
              <a:rPr sz="1698" spc="100" dirty="0">
                <a:solidFill>
                  <a:srgbClr val="4D566D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semanas</a:t>
            </a:r>
            <a:r>
              <a:rPr sz="1698" spc="182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505050"/>
                </a:solidFill>
                <a:latin typeface="Calibri"/>
                <a:cs typeface="Calibri"/>
              </a:rPr>
              <a:t>para</a:t>
            </a:r>
            <a:r>
              <a:rPr sz="1698" spc="52" dirty="0">
                <a:solidFill>
                  <a:srgbClr val="505050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84848"/>
                </a:solidFill>
                <a:latin typeface="Calibri"/>
                <a:cs typeface="Calibri"/>
              </a:rPr>
              <a:t>evitar </a:t>
            </a:r>
            <a:r>
              <a:rPr sz="1698" spc="-6" dirty="0">
                <a:solidFill>
                  <a:srgbClr val="4B4B4B"/>
                </a:solidFill>
                <a:latin typeface="Calibri"/>
                <a:cs typeface="Calibri"/>
              </a:rPr>
              <a:t>recaídas.</a:t>
            </a:r>
            <a:endParaRPr sz="1698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9978" y="509196"/>
            <a:ext cx="5707812" cy="548626"/>
          </a:xfrm>
          <a:prstGeom prst="rect">
            <a:avLst/>
          </a:prstGeom>
        </p:spPr>
        <p:txBody>
          <a:bodyPr vert="horz" wrap="square" lIns="0" tIns="7316" rIns="0" bIns="0" rtlCol="0" anchor="ctr">
            <a:spAutoFit/>
          </a:bodyPr>
          <a:lstStyle/>
          <a:p>
            <a:pPr marL="23104">
              <a:lnSpc>
                <a:spcPct val="100000"/>
              </a:lnSpc>
              <a:spcBef>
                <a:spcPts val="58"/>
              </a:spcBef>
              <a:tabLst>
                <a:tab pos="317293" algn="l"/>
              </a:tabLst>
            </a:pPr>
            <a:r>
              <a:rPr sz="3517" spc="-39" dirty="0" err="1">
                <a:solidFill>
                  <a:srgbClr val="004D85"/>
                </a:solidFill>
                <a:latin typeface="Cambria"/>
                <a:cs typeface="Cambria"/>
              </a:rPr>
              <a:t>Naturaleza</a:t>
            </a:r>
            <a:r>
              <a:rPr sz="3517" spc="-88" dirty="0">
                <a:solidFill>
                  <a:srgbClr val="004D85"/>
                </a:solidFill>
                <a:latin typeface="Cambria"/>
                <a:cs typeface="Cambria"/>
              </a:rPr>
              <a:t> </a:t>
            </a:r>
            <a:r>
              <a:rPr sz="3517" spc="-18" dirty="0">
                <a:solidFill>
                  <a:srgbClr val="004F80"/>
                </a:solidFill>
                <a:latin typeface="Cambria"/>
                <a:cs typeface="Cambria"/>
              </a:rPr>
              <a:t>de</a:t>
            </a:r>
            <a:r>
              <a:rPr sz="3517" spc="-176" dirty="0">
                <a:solidFill>
                  <a:srgbClr val="004F80"/>
                </a:solidFill>
                <a:latin typeface="Cambria"/>
                <a:cs typeface="Cambria"/>
              </a:rPr>
              <a:t> </a:t>
            </a:r>
            <a:r>
              <a:rPr sz="3517" spc="-6" dirty="0">
                <a:solidFill>
                  <a:srgbClr val="014D80"/>
                </a:solidFill>
                <a:latin typeface="Cambria"/>
                <a:cs typeface="Cambria"/>
              </a:rPr>
              <a:t>la</a:t>
            </a:r>
            <a:r>
              <a:rPr sz="3517" spc="-197" dirty="0">
                <a:solidFill>
                  <a:srgbClr val="014D80"/>
                </a:solidFill>
                <a:latin typeface="Cambria"/>
                <a:cs typeface="Cambria"/>
              </a:rPr>
              <a:t> </a:t>
            </a:r>
            <a:r>
              <a:rPr sz="3517" spc="-27" dirty="0">
                <a:solidFill>
                  <a:srgbClr val="004F85"/>
                </a:solidFill>
                <a:latin typeface="Cambria"/>
                <a:cs typeface="Cambria"/>
              </a:rPr>
              <a:t>Enfermedad</a:t>
            </a:r>
            <a:endParaRPr sz="3517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1178" y="4313964"/>
            <a:ext cx="1427819" cy="368272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spcBef>
                <a:spcPts val="70"/>
              </a:spcBef>
            </a:pPr>
            <a:r>
              <a:rPr sz="2335" spc="-6" dirty="0">
                <a:solidFill>
                  <a:srgbClr val="647493"/>
                </a:solidFill>
                <a:latin typeface="Cambria"/>
                <a:cs typeface="Cambria"/>
              </a:rPr>
              <a:t>Cronicidad</a:t>
            </a:r>
            <a:endParaRPr sz="2335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8563" y="2543232"/>
            <a:ext cx="3144052" cy="1930939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>
              <a:spcBef>
                <a:spcPts val="67"/>
              </a:spcBef>
            </a:pPr>
            <a:r>
              <a:rPr sz="11249" spc="-376" dirty="0">
                <a:solidFill>
                  <a:srgbClr val="004F87"/>
                </a:solidFill>
                <a:latin typeface="Cambria"/>
                <a:cs typeface="Cambria"/>
              </a:rPr>
              <a:t>A</a:t>
            </a:r>
            <a:r>
              <a:rPr sz="12492" spc="-1686" dirty="0">
                <a:solidFill>
                  <a:srgbClr val="004F87"/>
                </a:solidFill>
                <a:latin typeface="Cambria"/>
                <a:cs typeface="Cambria"/>
              </a:rPr>
              <a:t>L</a:t>
            </a:r>
            <a:r>
              <a:rPr sz="12492" spc="-1067" dirty="0">
                <a:solidFill>
                  <a:srgbClr val="004F87"/>
                </a:solidFill>
                <a:latin typeface="Cambria"/>
                <a:cs typeface="Cambria"/>
              </a:rPr>
              <a:t>T</a:t>
            </a:r>
            <a:r>
              <a:rPr sz="11249" spc="-572" dirty="0">
                <a:solidFill>
                  <a:srgbClr val="004F87"/>
                </a:solidFill>
                <a:latin typeface="Cambria"/>
                <a:cs typeface="Cambria"/>
              </a:rPr>
              <a:t>A</a:t>
            </a:r>
            <a:endParaRPr sz="11249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19444" y="2955953"/>
            <a:ext cx="5221476" cy="3155839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/>
          <a:p>
            <a:pPr marL="7701">
              <a:spcBef>
                <a:spcPts val="76"/>
              </a:spcBef>
            </a:pPr>
            <a:r>
              <a:rPr sz="1546" spc="52" dirty="0">
                <a:solidFill>
                  <a:srgbClr val="034B89"/>
                </a:solidFill>
                <a:latin typeface="Cambria"/>
                <a:cs typeface="Cambria"/>
              </a:rPr>
              <a:t>Impacto</a:t>
            </a:r>
            <a:r>
              <a:rPr sz="1546" spc="-42" dirty="0">
                <a:solidFill>
                  <a:srgbClr val="034B89"/>
                </a:solidFill>
                <a:latin typeface="Cambria"/>
                <a:cs typeface="Cambria"/>
              </a:rPr>
              <a:t> </a:t>
            </a:r>
            <a:r>
              <a:rPr sz="1546" spc="45" dirty="0">
                <a:solidFill>
                  <a:srgbClr val="004D8C"/>
                </a:solidFill>
                <a:latin typeface="Cambria"/>
                <a:cs typeface="Cambria"/>
              </a:rPr>
              <a:t>a</a:t>
            </a:r>
            <a:r>
              <a:rPr sz="1546" spc="-130" dirty="0">
                <a:solidFill>
                  <a:srgbClr val="004D8C"/>
                </a:solidFill>
                <a:latin typeface="Cambria"/>
                <a:cs typeface="Cambria"/>
              </a:rPr>
              <a:t> </a:t>
            </a:r>
            <a:r>
              <a:rPr sz="1546" spc="73" dirty="0">
                <a:solidFill>
                  <a:srgbClr val="0C4F83"/>
                </a:solidFill>
                <a:latin typeface="Cambria"/>
                <a:cs typeface="Cambria"/>
              </a:rPr>
              <a:t>Largo</a:t>
            </a:r>
            <a:r>
              <a:rPr sz="1546" spc="-106" dirty="0">
                <a:solidFill>
                  <a:srgbClr val="0C4F83"/>
                </a:solidFill>
                <a:latin typeface="Cambria"/>
                <a:cs typeface="Cambria"/>
              </a:rPr>
              <a:t> </a:t>
            </a:r>
            <a:r>
              <a:rPr sz="1546" spc="24" dirty="0">
                <a:solidFill>
                  <a:srgbClr val="005291"/>
                </a:solidFill>
                <a:latin typeface="Cambria"/>
                <a:cs typeface="Cambria"/>
              </a:rPr>
              <a:t>Plazo</a:t>
            </a:r>
            <a:endParaRPr sz="1546" dirty="0">
              <a:latin typeface="Cambria"/>
              <a:cs typeface="Cambria"/>
            </a:endParaRPr>
          </a:p>
          <a:p>
            <a:pPr marL="12322" marR="3081" indent="-2310">
              <a:lnSpc>
                <a:spcPct val="110400"/>
              </a:lnSpc>
              <a:spcBef>
                <a:spcPts val="1307"/>
              </a:spcBef>
            </a:pPr>
            <a:r>
              <a:rPr sz="1698" spc="36" dirty="0">
                <a:solidFill>
                  <a:srgbClr val="444444"/>
                </a:solidFill>
                <a:latin typeface="Calibri"/>
                <a:cs typeface="Calibri"/>
              </a:rPr>
              <a:t>La</a:t>
            </a:r>
            <a:r>
              <a:rPr sz="1698" spc="-6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64646"/>
                </a:solidFill>
                <a:latin typeface="Calibri"/>
                <a:cs typeface="Calibri"/>
              </a:rPr>
              <a:t>enfermedad</a:t>
            </a:r>
            <a:r>
              <a:rPr sz="1698" spc="8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21" dirty="0">
                <a:solidFill>
                  <a:srgbClr val="4B4B4B"/>
                </a:solidFill>
                <a:latin typeface="Calibri"/>
                <a:cs typeface="Calibri"/>
              </a:rPr>
              <a:t>tiene</a:t>
            </a:r>
            <a:r>
              <a:rPr sz="1698" spc="-61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94949"/>
                </a:solidFill>
                <a:latin typeface="Calibri"/>
                <a:cs typeface="Calibri"/>
              </a:rPr>
              <a:t>una</a:t>
            </a:r>
            <a:r>
              <a:rPr sz="1698" spc="-45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15" dirty="0">
                <a:solidFill>
                  <a:srgbClr val="414141"/>
                </a:solidFill>
                <a:latin typeface="Calibri"/>
                <a:cs typeface="Calibri"/>
              </a:rPr>
              <a:t>fuerte</a:t>
            </a:r>
            <a:r>
              <a:rPr sz="1698" spc="-21" dirty="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14141"/>
                </a:solidFill>
                <a:latin typeface="Calibri"/>
                <a:cs typeface="Calibri"/>
              </a:rPr>
              <a:t>tendencia</a:t>
            </a:r>
            <a:r>
              <a:rPr sz="1698" spc="24" dirty="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sz="1698" spc="64" dirty="0">
                <a:solidFill>
                  <a:srgbClr val="3D526E"/>
                </a:solidFill>
                <a:latin typeface="Calibri"/>
                <a:cs typeface="Calibri"/>
              </a:rPr>
              <a:t>a</a:t>
            </a:r>
            <a:r>
              <a:rPr sz="1698" spc="-97" dirty="0">
                <a:solidFill>
                  <a:srgbClr val="3D526E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B4B5B"/>
                </a:solidFill>
                <a:latin typeface="Calibri"/>
                <a:cs typeface="Calibri"/>
              </a:rPr>
              <a:t>la</a:t>
            </a:r>
            <a:r>
              <a:rPr sz="1698" spc="-67" dirty="0">
                <a:solidFill>
                  <a:srgbClr val="3B4B5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A3A3A"/>
                </a:solidFill>
                <a:latin typeface="Calibri"/>
                <a:cs typeface="Calibri"/>
              </a:rPr>
              <a:t>cronicidad</a:t>
            </a:r>
            <a:r>
              <a:rPr sz="1698" spc="88" dirty="0">
                <a:solidFill>
                  <a:srgbClr val="3A3A3A"/>
                </a:solidFill>
                <a:latin typeface="Calibri"/>
                <a:cs typeface="Calibri"/>
              </a:rPr>
              <a:t> </a:t>
            </a:r>
            <a:r>
              <a:rPr sz="1698" spc="-15" dirty="0">
                <a:solidFill>
                  <a:srgbClr val="494949"/>
                </a:solidFill>
                <a:latin typeface="Calibri"/>
                <a:cs typeface="Calibri"/>
              </a:rPr>
              <a:t>si </a:t>
            </a:r>
            <a:r>
              <a:rPr sz="1698" dirty="0">
                <a:solidFill>
                  <a:srgbClr val="525252"/>
                </a:solidFill>
                <a:latin typeface="Calibri"/>
                <a:cs typeface="Calibri"/>
              </a:rPr>
              <a:t>no</a:t>
            </a:r>
            <a:r>
              <a:rPr sz="1698" spc="6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98" spc="33" dirty="0">
                <a:solidFill>
                  <a:srgbClr val="525252"/>
                </a:solidFill>
                <a:latin typeface="Calibri"/>
                <a:cs typeface="Calibri"/>
              </a:rPr>
              <a:t>se</a:t>
            </a:r>
            <a:r>
              <a:rPr sz="1698" spc="-45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trata</a:t>
            </a:r>
            <a:r>
              <a:rPr sz="1698" spc="-36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adecuadamente.</a:t>
            </a:r>
            <a:r>
              <a:rPr sz="1698" spc="-67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525252"/>
                </a:solidFill>
                <a:latin typeface="Calibri"/>
                <a:cs typeface="Calibri"/>
              </a:rPr>
              <a:t>Puede</a:t>
            </a:r>
            <a:r>
              <a:rPr sz="1698" spc="-12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525252"/>
                </a:solidFill>
                <a:latin typeface="Calibri"/>
                <a:cs typeface="Calibri"/>
              </a:rPr>
              <a:t>causar</a:t>
            </a:r>
            <a:r>
              <a:rPr sz="1698" spc="24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B4B4B"/>
                </a:solidFill>
                <a:latin typeface="Calibri"/>
                <a:cs typeface="Calibri"/>
              </a:rPr>
              <a:t>lesiones </a:t>
            </a:r>
            <a:r>
              <a:rPr sz="1698" dirty="0">
                <a:solidFill>
                  <a:srgbClr val="3F3F3F"/>
                </a:solidFill>
                <a:latin typeface="Calibri"/>
                <a:cs typeface="Calibri"/>
              </a:rPr>
              <a:t>osteoarticulares</a:t>
            </a:r>
            <a:r>
              <a:rPr sz="1698" spc="6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F3F3F"/>
                </a:solidFill>
                <a:latin typeface="Calibri"/>
                <a:cs typeface="Calibri"/>
              </a:rPr>
              <a:t>persistentes,</a:t>
            </a:r>
            <a:r>
              <a:rPr sz="1698" spc="19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83838"/>
                </a:solidFill>
                <a:latin typeface="Calibri"/>
                <a:cs typeface="Calibri"/>
              </a:rPr>
              <a:t>afectación</a:t>
            </a:r>
            <a:r>
              <a:rPr sz="1698" spc="42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94949"/>
                </a:solidFill>
                <a:latin typeface="Calibri"/>
                <a:cs typeface="Calibri"/>
              </a:rPr>
              <a:t>cardiaca</a:t>
            </a:r>
            <a:r>
              <a:rPr sz="1698" spc="82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30" dirty="0">
                <a:solidFill>
                  <a:srgbClr val="4D4D4D"/>
                </a:solidFill>
                <a:latin typeface="Calibri"/>
                <a:cs typeface="Calibri"/>
              </a:rPr>
              <a:t>o </a:t>
            </a:r>
            <a:r>
              <a:rPr sz="1698" spc="-12" dirty="0">
                <a:solidFill>
                  <a:srgbClr val="444444"/>
                </a:solidFill>
                <a:latin typeface="Calibri"/>
                <a:cs typeface="Calibri"/>
              </a:rPr>
              <a:t>neurológica</a:t>
            </a:r>
            <a:r>
              <a:rPr sz="1698" spc="109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505050"/>
                </a:solidFill>
                <a:latin typeface="Calibri"/>
                <a:cs typeface="Calibri"/>
              </a:rPr>
              <a:t>e</a:t>
            </a:r>
            <a:r>
              <a:rPr sz="1698" spc="-6" dirty="0">
                <a:solidFill>
                  <a:srgbClr val="505050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incapacidad</a:t>
            </a:r>
            <a:r>
              <a:rPr sz="1698" spc="197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94949"/>
                </a:solidFill>
                <a:latin typeface="Calibri"/>
                <a:cs typeface="Calibri"/>
              </a:rPr>
              <a:t>física</a:t>
            </a:r>
            <a:r>
              <a:rPr sz="1698" spc="39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6" dirty="0" err="1">
                <a:solidFill>
                  <a:srgbClr val="484848"/>
                </a:solidFill>
                <a:latin typeface="Calibri"/>
                <a:cs typeface="Calibri"/>
              </a:rPr>
              <a:t>prolongada</a:t>
            </a:r>
            <a:r>
              <a:rPr sz="1698" spc="-6" dirty="0">
                <a:solidFill>
                  <a:srgbClr val="484848"/>
                </a:solidFill>
                <a:latin typeface="Calibri"/>
                <a:cs typeface="Calibri"/>
              </a:rPr>
              <a:t>.</a:t>
            </a:r>
            <a:r>
              <a:rPr lang="es-AR" sz="1698" spc="-6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</a:p>
          <a:p>
            <a:pPr marL="12322" marR="3081" indent="-2310">
              <a:lnSpc>
                <a:spcPct val="110400"/>
              </a:lnSpc>
              <a:spcBef>
                <a:spcPts val="1307"/>
              </a:spcBef>
            </a:pPr>
            <a:r>
              <a:rPr lang="es-AR" sz="145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seguimiento clínico y de laboratorio (serología y bacteriología) debe realizarse periódicamente por el equipo de salud durante y después del tratamiento (por hasta 24 meses) para verificar la remisión y detectar recaídas. </a:t>
            </a:r>
          </a:p>
          <a:p>
            <a:pPr marL="12322" marR="3081" indent="-2310">
              <a:lnSpc>
                <a:spcPct val="110400"/>
              </a:lnSpc>
              <a:spcBef>
                <a:spcPts val="1307"/>
              </a:spcBef>
            </a:pPr>
            <a:endParaRPr sz="1698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1822" y="504158"/>
            <a:ext cx="4958476" cy="560321"/>
          </a:xfrm>
          <a:prstGeom prst="rect">
            <a:avLst/>
          </a:prstGeom>
        </p:spPr>
        <p:txBody>
          <a:bodyPr vert="horz" wrap="square" lIns="0" tIns="9627" rIns="0" bIns="0" rtlCol="0" anchor="ctr">
            <a:spAutoFit/>
          </a:bodyPr>
          <a:lstStyle/>
          <a:p>
            <a:pPr marL="23104">
              <a:lnSpc>
                <a:spcPct val="100000"/>
              </a:lnSpc>
              <a:spcBef>
                <a:spcPts val="76"/>
              </a:spcBef>
              <a:tabLst>
                <a:tab pos="290338" algn="l"/>
              </a:tabLst>
            </a:pPr>
            <a:r>
              <a:rPr sz="5367" baseline="-9416" dirty="0">
                <a:solidFill>
                  <a:srgbClr val="054F7C"/>
                </a:solidFill>
                <a:latin typeface="Cambria"/>
                <a:cs typeface="Cambria"/>
              </a:rPr>
              <a:t>	</a:t>
            </a:r>
            <a:r>
              <a:rPr sz="3578" spc="-12" dirty="0">
                <a:solidFill>
                  <a:srgbClr val="004F87"/>
                </a:solidFill>
                <a:latin typeface="Cambria"/>
                <a:cs typeface="Cambria"/>
              </a:rPr>
              <a:t>Medidas</a:t>
            </a:r>
            <a:r>
              <a:rPr sz="3578" spc="-154" dirty="0">
                <a:solidFill>
                  <a:srgbClr val="004F87"/>
                </a:solidFill>
                <a:latin typeface="Cambria"/>
                <a:cs typeface="Cambria"/>
              </a:rPr>
              <a:t> </a:t>
            </a:r>
            <a:r>
              <a:rPr sz="3578" spc="-39" dirty="0">
                <a:solidFill>
                  <a:srgbClr val="054F7C"/>
                </a:solidFill>
                <a:latin typeface="Cambria"/>
                <a:cs typeface="Cambria"/>
              </a:rPr>
              <a:t>de</a:t>
            </a:r>
            <a:r>
              <a:rPr sz="3578" spc="-158" dirty="0">
                <a:solidFill>
                  <a:srgbClr val="054F7C"/>
                </a:solidFill>
                <a:latin typeface="Cambria"/>
                <a:cs typeface="Cambria"/>
              </a:rPr>
              <a:t> </a:t>
            </a:r>
            <a:r>
              <a:rPr sz="3578" spc="-12" dirty="0">
                <a:solidFill>
                  <a:srgbClr val="054D87"/>
                </a:solidFill>
                <a:latin typeface="Cambria"/>
                <a:cs typeface="Cambria"/>
              </a:rPr>
              <a:t>Seguimiento</a:t>
            </a:r>
            <a:endParaRPr sz="3578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0975" y="2774594"/>
            <a:ext cx="9972402" cy="26009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637" dirty="0">
                <a:solidFill>
                  <a:srgbClr val="4F4F4F"/>
                </a:solidFill>
                <a:latin typeface="Calibri"/>
                <a:cs typeface="Calibri"/>
              </a:rPr>
              <a:t>La</a:t>
            </a:r>
            <a:r>
              <a:rPr sz="1637" spc="240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37" spc="30" dirty="0">
                <a:solidFill>
                  <a:srgbClr val="444444"/>
                </a:solidFill>
                <a:latin typeface="Calibri"/>
                <a:cs typeface="Calibri"/>
              </a:rPr>
              <a:t>empresa</a:t>
            </a:r>
            <a:r>
              <a:rPr sz="1637" spc="58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37" spc="42" dirty="0">
                <a:solidFill>
                  <a:srgbClr val="4B4B4B"/>
                </a:solidFill>
                <a:latin typeface="Calibri"/>
                <a:cs typeface="Calibri"/>
              </a:rPr>
              <a:t>y</a:t>
            </a:r>
            <a:r>
              <a:rPr sz="1637" spc="18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D4D4D"/>
                </a:solidFill>
                <a:latin typeface="Calibri"/>
                <a:cs typeface="Calibri"/>
              </a:rPr>
              <a:t>la</a:t>
            </a:r>
            <a:r>
              <a:rPr sz="1637" spc="-9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F4F4F"/>
                </a:solidFill>
                <a:latin typeface="Calibri"/>
                <a:cs typeface="Calibri"/>
              </a:rPr>
              <a:t>ART</a:t>
            </a:r>
            <a:r>
              <a:rPr sz="1637" spc="85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37" spc="39" dirty="0">
                <a:solidFill>
                  <a:srgbClr val="444444"/>
                </a:solidFill>
                <a:latin typeface="Calibri"/>
                <a:cs typeface="Calibri"/>
              </a:rPr>
              <a:t>deben</a:t>
            </a:r>
            <a:r>
              <a:rPr sz="1637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37" spc="-6" dirty="0">
                <a:solidFill>
                  <a:srgbClr val="494949"/>
                </a:solidFill>
                <a:latin typeface="Calibri"/>
                <a:cs typeface="Calibri"/>
              </a:rPr>
              <a:t>realizar</a:t>
            </a:r>
            <a:r>
              <a:rPr sz="1637" spc="24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D4D4D"/>
                </a:solidFill>
                <a:latin typeface="Calibri"/>
                <a:cs typeface="Calibri"/>
              </a:rPr>
              <a:t>un</a:t>
            </a:r>
            <a:r>
              <a:rPr sz="1637" spc="-30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24242"/>
                </a:solidFill>
                <a:latin typeface="Calibri"/>
                <a:cs typeface="Calibri"/>
              </a:rPr>
              <a:t>seguimiento</a:t>
            </a:r>
            <a:r>
              <a:rPr sz="1637" spc="154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94949"/>
                </a:solidFill>
                <a:latin typeface="Calibri"/>
                <a:cs typeface="Calibri"/>
              </a:rPr>
              <a:t>clínico</a:t>
            </a:r>
            <a:r>
              <a:rPr sz="1637" spc="85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37" spc="42" dirty="0">
                <a:solidFill>
                  <a:srgbClr val="484848"/>
                </a:solidFill>
                <a:latin typeface="Calibri"/>
                <a:cs typeface="Calibri"/>
              </a:rPr>
              <a:t>y</a:t>
            </a:r>
            <a:r>
              <a:rPr sz="1637" spc="39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24242"/>
                </a:solidFill>
                <a:latin typeface="Calibri"/>
                <a:cs typeface="Calibri"/>
              </a:rPr>
              <a:t>serológico</a:t>
            </a:r>
            <a:r>
              <a:rPr sz="1637" spc="139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37" spc="-15" dirty="0">
                <a:solidFill>
                  <a:srgbClr val="444444"/>
                </a:solidFill>
                <a:latin typeface="Calibri"/>
                <a:cs typeface="Calibri"/>
              </a:rPr>
              <a:t>post—</a:t>
            </a:r>
            <a:r>
              <a:rPr sz="1637" spc="-6" dirty="0">
                <a:solidFill>
                  <a:srgbClr val="444444"/>
                </a:solidFill>
                <a:latin typeface="Calibri"/>
                <a:cs typeface="Calibri"/>
              </a:rPr>
              <a:t>tratamiento</a:t>
            </a:r>
            <a:r>
              <a:rPr sz="1637" spc="15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37" spc="36" dirty="0">
                <a:solidFill>
                  <a:srgbClr val="4F4F4F"/>
                </a:solidFill>
                <a:latin typeface="Calibri"/>
                <a:cs typeface="Calibri"/>
              </a:rPr>
              <a:t>para</a:t>
            </a:r>
            <a:r>
              <a:rPr sz="1637" spc="24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44444"/>
                </a:solidFill>
                <a:latin typeface="Calibri"/>
                <a:cs typeface="Calibri"/>
              </a:rPr>
              <a:t>verificar</a:t>
            </a:r>
            <a:r>
              <a:rPr sz="1637" spc="58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D4D4D"/>
                </a:solidFill>
                <a:latin typeface="Calibri"/>
                <a:cs typeface="Calibri"/>
              </a:rPr>
              <a:t>la</a:t>
            </a:r>
            <a:r>
              <a:rPr sz="1637" spc="-27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37" spc="-6" dirty="0">
                <a:solidFill>
                  <a:srgbClr val="444444"/>
                </a:solidFill>
                <a:latin typeface="Calibri"/>
                <a:cs typeface="Calibri"/>
              </a:rPr>
              <a:t>remisión.</a:t>
            </a:r>
            <a:endParaRPr sz="1637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4105" y="3698851"/>
            <a:ext cx="7354733" cy="1208447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/>
          <a:p>
            <a:pPr marL="647293" indent="-638051">
              <a:spcBef>
                <a:spcPts val="76"/>
              </a:spcBef>
              <a:buClr>
                <a:srgbClr val="3F4F69"/>
              </a:buClr>
              <a:buChar char="•"/>
              <a:tabLst>
                <a:tab pos="647293" algn="l"/>
                <a:tab pos="6675470" algn="l"/>
              </a:tabLst>
            </a:pPr>
            <a:r>
              <a:rPr sz="1546" spc="42" dirty="0">
                <a:solidFill>
                  <a:srgbClr val="464646"/>
                </a:solidFill>
                <a:latin typeface="Calibri"/>
                <a:cs typeface="Calibri"/>
              </a:rPr>
              <a:t>Controles</a:t>
            </a:r>
            <a:r>
              <a:rPr sz="1546" spc="152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546" spc="73" dirty="0">
                <a:solidFill>
                  <a:srgbClr val="464646"/>
                </a:solidFill>
                <a:latin typeface="Calibri"/>
                <a:cs typeface="Calibri"/>
              </a:rPr>
              <a:t>periódicos</a:t>
            </a:r>
            <a:r>
              <a:rPr sz="1546" spc="13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546" spc="45" dirty="0">
                <a:solidFill>
                  <a:srgbClr val="4B4B4B"/>
                </a:solidFill>
                <a:latin typeface="Calibri"/>
                <a:cs typeface="Calibri"/>
              </a:rPr>
              <a:t>durante</a:t>
            </a:r>
            <a:r>
              <a:rPr sz="1546" spc="76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546" dirty="0">
                <a:solidFill>
                  <a:srgbClr val="4D4D4D"/>
                </a:solidFill>
                <a:latin typeface="Calibri"/>
                <a:cs typeface="Calibri"/>
              </a:rPr>
              <a:t>el</a:t>
            </a:r>
            <a:r>
              <a:rPr sz="1546" spc="-9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546" spc="45" dirty="0">
                <a:solidFill>
                  <a:srgbClr val="424242"/>
                </a:solidFill>
                <a:latin typeface="Calibri"/>
                <a:cs typeface="Calibri"/>
              </a:rPr>
              <a:t>primer</a:t>
            </a:r>
            <a:r>
              <a:rPr sz="1546" spc="69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546" spc="49" dirty="0">
                <a:solidFill>
                  <a:srgbClr val="484848"/>
                </a:solidFill>
                <a:latin typeface="Calibri"/>
                <a:cs typeface="Calibri"/>
              </a:rPr>
              <a:t>y</a:t>
            </a:r>
            <a:r>
              <a:rPr sz="1546" spc="103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546" spc="58" dirty="0">
                <a:solidFill>
                  <a:srgbClr val="4B4B4B"/>
                </a:solidFill>
                <a:latin typeface="Calibri"/>
                <a:cs typeface="Calibri"/>
              </a:rPr>
              <a:t>segundo</a:t>
            </a:r>
            <a:r>
              <a:rPr sz="1546" spc="154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546" dirty="0">
                <a:solidFill>
                  <a:srgbClr val="4F4F4F"/>
                </a:solidFill>
                <a:latin typeface="Calibri"/>
                <a:cs typeface="Calibri"/>
              </a:rPr>
              <a:t>año</a:t>
            </a:r>
            <a:r>
              <a:rPr sz="1546" spc="58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546" spc="-124" dirty="0">
                <a:solidFill>
                  <a:srgbClr val="4F4F4F"/>
                </a:solidFill>
                <a:latin typeface="Calibri"/>
                <a:cs typeface="Calibri"/>
              </a:rPr>
              <a:t>(1,</a:t>
            </a:r>
            <a:r>
              <a:rPr sz="1546" spc="64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546" dirty="0">
                <a:solidFill>
                  <a:srgbClr val="4F4F4F"/>
                </a:solidFill>
                <a:latin typeface="Calibri"/>
                <a:cs typeface="Calibri"/>
              </a:rPr>
              <a:t>3,</a:t>
            </a:r>
            <a:r>
              <a:rPr sz="1546" spc="-6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546" dirty="0">
                <a:solidFill>
                  <a:srgbClr val="425664"/>
                </a:solidFill>
                <a:latin typeface="Calibri"/>
                <a:cs typeface="Calibri"/>
              </a:rPr>
              <a:t>6,</a:t>
            </a:r>
            <a:r>
              <a:rPr sz="1546" spc="-15" dirty="0">
                <a:solidFill>
                  <a:srgbClr val="425664"/>
                </a:solidFill>
                <a:latin typeface="Calibri"/>
                <a:cs typeface="Calibri"/>
              </a:rPr>
              <a:t> </a:t>
            </a:r>
            <a:r>
              <a:rPr sz="1546" spc="-27" dirty="0">
                <a:solidFill>
                  <a:srgbClr val="494949"/>
                </a:solidFill>
                <a:latin typeface="Calibri"/>
                <a:cs typeface="Calibri"/>
              </a:rPr>
              <a:t>12</a:t>
            </a:r>
            <a:r>
              <a:rPr sz="1546" spc="121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546" dirty="0">
                <a:solidFill>
                  <a:srgbClr val="4B4B4B"/>
                </a:solidFill>
                <a:latin typeface="Calibri"/>
                <a:cs typeface="Calibri"/>
              </a:rPr>
              <a:t>y</a:t>
            </a:r>
            <a:r>
              <a:rPr sz="1546" spc="215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546" spc="-15" dirty="0">
                <a:solidFill>
                  <a:srgbClr val="464646"/>
                </a:solidFill>
                <a:latin typeface="Calibri"/>
                <a:cs typeface="Calibri"/>
              </a:rPr>
              <a:t>24</a:t>
            </a:r>
            <a:r>
              <a:rPr sz="1546" dirty="0">
                <a:solidFill>
                  <a:srgbClr val="464646"/>
                </a:solidFill>
                <a:latin typeface="Calibri"/>
                <a:cs typeface="Calibri"/>
              </a:rPr>
              <a:t>	</a:t>
            </a:r>
            <a:r>
              <a:rPr sz="1546" spc="45" dirty="0">
                <a:solidFill>
                  <a:srgbClr val="444444"/>
                </a:solidFill>
                <a:latin typeface="Calibri"/>
                <a:cs typeface="Calibri"/>
              </a:rPr>
              <a:t>meses).</a:t>
            </a:r>
            <a:endParaRPr sz="1546">
              <a:latin typeface="Calibri"/>
              <a:cs typeface="Calibri"/>
            </a:endParaRPr>
          </a:p>
          <a:p>
            <a:pPr marL="643057" indent="-635356">
              <a:spcBef>
                <a:spcPts val="1743"/>
              </a:spcBef>
              <a:buClr>
                <a:srgbClr val="48566E"/>
              </a:buClr>
              <a:buChar char="•"/>
              <a:tabLst>
                <a:tab pos="643057" algn="l"/>
              </a:tabLst>
            </a:pP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Registro</a:t>
            </a:r>
            <a:r>
              <a:rPr sz="1698" spc="79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44444"/>
                </a:solidFill>
                <a:latin typeface="Calibri"/>
                <a:cs typeface="Calibri"/>
              </a:rPr>
              <a:t>en</a:t>
            </a:r>
            <a:r>
              <a:rPr sz="1698" spc="-58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18" dirty="0">
                <a:solidFill>
                  <a:srgbClr val="4D4D4D"/>
                </a:solidFill>
                <a:latin typeface="Calibri"/>
                <a:cs typeface="Calibri"/>
              </a:rPr>
              <a:t>el</a:t>
            </a:r>
            <a:r>
              <a:rPr sz="1698" spc="-9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sistema</a:t>
            </a:r>
            <a:r>
              <a:rPr sz="1698" spc="39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525252"/>
                </a:solidFill>
                <a:latin typeface="Calibri"/>
                <a:cs typeface="Calibri"/>
              </a:rPr>
              <a:t>de</a:t>
            </a:r>
            <a:r>
              <a:rPr sz="1698" spc="-21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94949"/>
                </a:solidFill>
                <a:latin typeface="Calibri"/>
                <a:cs typeface="Calibri"/>
              </a:rPr>
              <a:t>vigilancia</a:t>
            </a:r>
            <a:r>
              <a:rPr sz="1698" spc="49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epidemiológica</a:t>
            </a:r>
            <a:r>
              <a:rPr sz="1698" spc="-136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64646"/>
                </a:solidFill>
                <a:latin typeface="Calibri"/>
                <a:cs typeface="Calibri"/>
              </a:rPr>
              <a:t>(SNVS/C2).</a:t>
            </a:r>
            <a:endParaRPr sz="1698">
              <a:latin typeface="Calibri"/>
              <a:cs typeface="Calibri"/>
            </a:endParaRPr>
          </a:p>
          <a:p>
            <a:pPr marL="644597" indent="-635356">
              <a:spcBef>
                <a:spcPts val="1862"/>
              </a:spcBef>
              <a:buClr>
                <a:srgbClr val="3B506B"/>
              </a:buClr>
              <a:buChar char="•"/>
              <a:tabLst>
                <a:tab pos="644597" algn="l"/>
              </a:tabLst>
            </a:pPr>
            <a:r>
              <a:rPr sz="1546" spc="58" dirty="0">
                <a:solidFill>
                  <a:srgbClr val="4B4B4B"/>
                </a:solidFill>
                <a:latin typeface="Calibri"/>
                <a:cs typeface="Calibri"/>
              </a:rPr>
              <a:t>Evaluación</a:t>
            </a:r>
            <a:r>
              <a:rPr sz="1546" spc="49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546" spc="61" dirty="0">
                <a:solidFill>
                  <a:srgbClr val="4F4F4F"/>
                </a:solidFill>
                <a:latin typeface="Calibri"/>
                <a:cs typeface="Calibri"/>
              </a:rPr>
              <a:t>de</a:t>
            </a:r>
            <a:r>
              <a:rPr sz="1546" spc="118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546" spc="85" dirty="0">
                <a:solidFill>
                  <a:srgbClr val="444444"/>
                </a:solidFill>
                <a:latin typeface="Calibri"/>
                <a:cs typeface="Calibri"/>
              </a:rPr>
              <a:t>incapacidad</a:t>
            </a:r>
            <a:r>
              <a:rPr sz="1546" spc="170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546" spc="27" dirty="0">
                <a:solidFill>
                  <a:srgbClr val="505050"/>
                </a:solidFill>
                <a:latin typeface="Calibri"/>
                <a:cs typeface="Calibri"/>
              </a:rPr>
              <a:t>laboral</a:t>
            </a:r>
            <a:r>
              <a:rPr sz="1546" spc="61" dirty="0">
                <a:solidFill>
                  <a:srgbClr val="505050"/>
                </a:solidFill>
                <a:latin typeface="Calibri"/>
                <a:cs typeface="Calibri"/>
              </a:rPr>
              <a:t> </a:t>
            </a:r>
            <a:r>
              <a:rPr sz="1546" spc="39" dirty="0">
                <a:solidFill>
                  <a:srgbClr val="444444"/>
                </a:solidFill>
                <a:latin typeface="Calibri"/>
                <a:cs typeface="Calibri"/>
              </a:rPr>
              <a:t>persistente.</a:t>
            </a:r>
            <a:endParaRPr sz="1546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FB316F-E4A0-4A68-BDEA-453CF83C0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D4ACF1A-A659-D61C-B6F7-5ABA417B17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533022B3-4CC8-4DF3-0418-CE869D8C107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89853" cy="68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48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790259" y="834946"/>
            <a:ext cx="1770782" cy="1641565"/>
          </a:xfrm>
          <a:prstGeom prst="rect">
            <a:avLst/>
          </a:prstGeom>
        </p:spPr>
        <p:txBody>
          <a:bodyPr vert="horz" wrap="square" lIns="0" tIns="8471" rIns="0" bIns="0" rtlCol="0" anchor="ctr">
            <a:spAutoFit/>
          </a:bodyPr>
          <a:lstStyle/>
          <a:p>
            <a:pPr marL="7701">
              <a:lnSpc>
                <a:spcPct val="100000"/>
              </a:lnSpc>
              <a:spcBef>
                <a:spcPts val="67"/>
              </a:spcBef>
            </a:pPr>
            <a:r>
              <a:rPr sz="5306" spc="-73" dirty="0">
                <a:solidFill>
                  <a:srgbClr val="FFFFFF"/>
                </a:solidFill>
                <a:latin typeface="Cambria"/>
                <a:cs typeface="Cambria"/>
              </a:rPr>
              <a:t>Brucelosis</a:t>
            </a:r>
            <a:endParaRPr sz="5306">
              <a:latin typeface="Cambria"/>
              <a:cs typeface="Cambr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952" y="3343040"/>
            <a:ext cx="12181903" cy="228728"/>
            <a:chOff x="15706" y="5512921"/>
            <a:chExt cx="20088860" cy="3771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06" y="5512921"/>
              <a:ext cx="20088393" cy="3769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" y="5512921"/>
              <a:ext cx="20088393" cy="376951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9952" y="3971646"/>
            <a:ext cx="12176897" cy="233349"/>
          </a:xfrm>
          <a:custGeom>
            <a:avLst/>
            <a:gdLst/>
            <a:ahLst/>
            <a:cxnLst/>
            <a:rect l="l" t="t" r="r" b="b"/>
            <a:pathLst>
              <a:path w="20080605" h="384809">
                <a:moveTo>
                  <a:pt x="20080541" y="384805"/>
                </a:moveTo>
                <a:lnTo>
                  <a:pt x="0" y="384805"/>
                </a:lnTo>
                <a:lnTo>
                  <a:pt x="0" y="0"/>
                </a:lnTo>
                <a:lnTo>
                  <a:pt x="20080541" y="0"/>
                </a:lnTo>
                <a:lnTo>
                  <a:pt x="20080541" y="384805"/>
                </a:lnTo>
                <a:close/>
              </a:path>
            </a:pathLst>
          </a:custGeom>
          <a:solidFill>
            <a:srgbClr val="004F87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7"/>
          <p:cNvSpPr txBox="1"/>
          <p:nvPr/>
        </p:nvSpPr>
        <p:spPr>
          <a:xfrm>
            <a:off x="3766745" y="3941721"/>
            <a:ext cx="4640413" cy="247607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/>
          <a:p>
            <a:pPr marL="7701">
              <a:spcBef>
                <a:spcPts val="76"/>
              </a:spcBef>
            </a:pPr>
            <a:r>
              <a:rPr sz="1546" spc="69" dirty="0">
                <a:solidFill>
                  <a:srgbClr val="FFFFFF"/>
                </a:solidFill>
                <a:latin typeface="Calibri"/>
                <a:cs typeface="Calibri"/>
              </a:rPr>
              <a:t>Riesgos</a:t>
            </a:r>
            <a:r>
              <a:rPr sz="1546" spc="7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46" spc="52" dirty="0">
                <a:solidFill>
                  <a:srgbClr val="FFFFFF"/>
                </a:solidFill>
                <a:latin typeface="Calibri"/>
                <a:cs typeface="Calibri"/>
              </a:rPr>
              <a:t>Biológicos</a:t>
            </a:r>
            <a:r>
              <a:rPr sz="1546" spc="13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46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546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46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1546" spc="6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46" spc="67" dirty="0">
                <a:solidFill>
                  <a:srgbClr val="FFFFFF"/>
                </a:solidFill>
                <a:latin typeface="Calibri"/>
                <a:cs typeface="Calibri"/>
              </a:rPr>
              <a:t>Ámbito</a:t>
            </a:r>
            <a:r>
              <a:rPr sz="1546" spc="10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46" dirty="0">
                <a:solidFill>
                  <a:srgbClr val="FFFFFF"/>
                </a:solidFill>
                <a:latin typeface="Calibri"/>
                <a:cs typeface="Calibri"/>
              </a:rPr>
              <a:t>Rural</a:t>
            </a:r>
            <a:r>
              <a:rPr sz="1546" spc="52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46" spc="-716" dirty="0">
                <a:solidFill>
                  <a:srgbClr val="FFFFFF"/>
                </a:solidFill>
                <a:latin typeface="Calibri"/>
                <a:cs typeface="Calibri"/>
              </a:rPr>
              <a:t>—</a:t>
            </a:r>
            <a:r>
              <a:rPr sz="1546" spc="16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46" spc="73" dirty="0">
                <a:solidFill>
                  <a:srgbClr val="FFFFFF"/>
                </a:solidFill>
                <a:latin typeface="Calibri"/>
                <a:cs typeface="Calibri"/>
              </a:rPr>
              <a:t>RES</a:t>
            </a:r>
            <a:r>
              <a:rPr sz="1546" spc="14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46" spc="73" dirty="0">
                <a:solidFill>
                  <a:srgbClr val="FFFFFF"/>
                </a:solidFill>
                <a:latin typeface="Calibri"/>
                <a:cs typeface="Calibri"/>
              </a:rPr>
              <a:t>SRT</a:t>
            </a:r>
            <a:r>
              <a:rPr sz="1546" spc="16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46" spc="-49" dirty="0">
                <a:solidFill>
                  <a:srgbClr val="FFFFFF"/>
                </a:solidFill>
                <a:latin typeface="Calibri"/>
                <a:cs typeface="Calibri"/>
              </a:rPr>
              <a:t>81/19</a:t>
            </a:r>
            <a:endParaRPr sz="1546">
              <a:latin typeface="Calibri"/>
              <a:cs typeface="Calibri"/>
            </a:endParaRPr>
          </a:p>
        </p:txBody>
      </p:sp>
      <p:pic>
        <p:nvPicPr>
          <p:cNvPr id="8" name="object 2">
            <a:extLst>
              <a:ext uri="{FF2B5EF4-FFF2-40B4-BE49-F238E27FC236}">
                <a16:creationId xmlns:a16="http://schemas.microsoft.com/office/drawing/2014/main" id="{C8F0B878-DAAE-170D-698D-7C2E131A0C8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52" y="143228"/>
            <a:ext cx="12189853" cy="6856792"/>
          </a:xfrm>
          <a:prstGeom prst="rect">
            <a:avLst/>
          </a:prstGeom>
        </p:spPr>
      </p:pic>
      <p:pic>
        <p:nvPicPr>
          <p:cNvPr id="9" name="Imagen 8" descr="Brucella abortus - Wikipedia, la enciclopedia libre">
            <a:extLst>
              <a:ext uri="{FF2B5EF4-FFF2-40B4-BE49-F238E27FC236}">
                <a16:creationId xmlns:a16="http://schemas.microsoft.com/office/drawing/2014/main" id="{9AFFAEE7-72D3-4E41-044A-5C3C99BAB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447" y="1485806"/>
            <a:ext cx="5239959" cy="41716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4108" y="2047731"/>
            <a:ext cx="5286004" cy="361924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2977" y="479627"/>
            <a:ext cx="6203390" cy="584049"/>
          </a:xfrm>
          <a:prstGeom prst="rect">
            <a:avLst/>
          </a:prstGeom>
        </p:spPr>
        <p:txBody>
          <a:bodyPr vert="horz" wrap="square" lIns="0" tIns="10012" rIns="0" bIns="0" rtlCol="0" anchor="ctr">
            <a:spAutoFit/>
          </a:bodyPr>
          <a:lstStyle/>
          <a:p>
            <a:pPr marL="23104">
              <a:lnSpc>
                <a:spcPct val="100000"/>
              </a:lnSpc>
              <a:spcBef>
                <a:spcPts val="79"/>
              </a:spcBef>
              <a:tabLst>
                <a:tab pos="351563" algn="l"/>
              </a:tabLst>
            </a:pPr>
            <a:r>
              <a:rPr sz="5594" spc="-1196" baseline="-9485" dirty="0">
                <a:solidFill>
                  <a:srgbClr val="054F7C"/>
                </a:solidFill>
              </a:rPr>
              <a:t>1</a:t>
            </a:r>
            <a:r>
              <a:rPr sz="5594" baseline="-9485" dirty="0">
                <a:solidFill>
                  <a:srgbClr val="054F7C"/>
                </a:solidFill>
              </a:rPr>
              <a:t>	</a:t>
            </a:r>
            <a:r>
              <a:rPr sz="3729" spc="-45" dirty="0">
                <a:solidFill>
                  <a:srgbClr val="004F80"/>
                </a:solidFill>
              </a:rPr>
              <a:t>Descripción</a:t>
            </a:r>
            <a:r>
              <a:rPr sz="3729" spc="-94" dirty="0">
                <a:solidFill>
                  <a:srgbClr val="004F80"/>
                </a:solidFill>
              </a:rPr>
              <a:t> </a:t>
            </a:r>
            <a:r>
              <a:rPr sz="3729" spc="-49" dirty="0">
                <a:solidFill>
                  <a:srgbClr val="005485"/>
                </a:solidFill>
              </a:rPr>
              <a:t>General</a:t>
            </a:r>
            <a:r>
              <a:rPr sz="3729" spc="-185" dirty="0">
                <a:solidFill>
                  <a:srgbClr val="005485"/>
                </a:solidFill>
              </a:rPr>
              <a:t> </a:t>
            </a:r>
            <a:r>
              <a:rPr sz="3729" spc="-6" dirty="0">
                <a:solidFill>
                  <a:srgbClr val="054F7C"/>
                </a:solidFill>
              </a:rPr>
              <a:t>del</a:t>
            </a:r>
            <a:r>
              <a:rPr sz="3729" spc="-227" dirty="0">
                <a:solidFill>
                  <a:srgbClr val="054F7C"/>
                </a:solidFill>
              </a:rPr>
              <a:t> </a:t>
            </a:r>
            <a:r>
              <a:rPr sz="3729" spc="-21" dirty="0">
                <a:solidFill>
                  <a:srgbClr val="035082"/>
                </a:solidFill>
              </a:rPr>
              <a:t>Riesgo</a:t>
            </a:r>
            <a:endParaRPr sz="3729"/>
          </a:p>
        </p:txBody>
      </p:sp>
      <p:sp>
        <p:nvSpPr>
          <p:cNvPr id="4" name="object 4"/>
          <p:cNvSpPr txBox="1"/>
          <p:nvPr/>
        </p:nvSpPr>
        <p:spPr>
          <a:xfrm>
            <a:off x="559464" y="2197975"/>
            <a:ext cx="4823318" cy="1429952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indent="385">
              <a:lnSpc>
                <a:spcPct val="110400"/>
              </a:lnSpc>
              <a:spcBef>
                <a:spcPts val="55"/>
              </a:spcBef>
            </a:pPr>
            <a:r>
              <a:rPr sz="1698" dirty="0">
                <a:solidFill>
                  <a:srgbClr val="484848"/>
                </a:solidFill>
                <a:latin typeface="Calibri"/>
                <a:cs typeface="Calibri"/>
              </a:rPr>
              <a:t>La</a:t>
            </a:r>
            <a:r>
              <a:rPr sz="1698" spc="179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24242"/>
                </a:solidFill>
                <a:latin typeface="Calibri"/>
                <a:cs typeface="Calibri"/>
              </a:rPr>
              <a:t>brucelosis</a:t>
            </a:r>
            <a:r>
              <a:rPr sz="1698" spc="94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94949"/>
                </a:solidFill>
                <a:latin typeface="Calibri"/>
                <a:cs typeface="Calibri"/>
              </a:rPr>
              <a:t>es</a:t>
            </a:r>
            <a:r>
              <a:rPr sz="1698" spc="-30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una</a:t>
            </a:r>
            <a:r>
              <a:rPr sz="1698" spc="-15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94949"/>
                </a:solidFill>
                <a:latin typeface="Calibri"/>
                <a:cs typeface="Calibri"/>
              </a:rPr>
              <a:t>enfermedad</a:t>
            </a:r>
            <a:r>
              <a:rPr sz="1698" spc="130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infectocontagiosa</a:t>
            </a:r>
            <a:r>
              <a:rPr sz="1698" spc="-45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24" dirty="0">
                <a:solidFill>
                  <a:srgbClr val="464646"/>
                </a:solidFill>
                <a:latin typeface="Calibri"/>
                <a:cs typeface="Calibri"/>
              </a:rPr>
              <a:t>de </a:t>
            </a:r>
            <a:r>
              <a:rPr sz="1698" dirty="0">
                <a:solidFill>
                  <a:srgbClr val="3F3F3F"/>
                </a:solidFill>
                <a:latin typeface="Calibri"/>
                <a:cs typeface="Calibri"/>
              </a:rPr>
              <a:t>curso</a:t>
            </a:r>
            <a:r>
              <a:rPr sz="1698" spc="33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B3B3B"/>
                </a:solidFill>
                <a:latin typeface="Calibri"/>
                <a:cs typeface="Calibri"/>
              </a:rPr>
              <a:t>crónico</a:t>
            </a:r>
            <a:r>
              <a:rPr sz="1698" spc="85" dirty="0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que</a:t>
            </a:r>
            <a:r>
              <a:rPr sz="1698" spc="-27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afecta tanto</a:t>
            </a:r>
            <a:r>
              <a:rPr sz="1698" spc="4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12" dirty="0">
                <a:solidFill>
                  <a:srgbClr val="42566E"/>
                </a:solidFill>
                <a:latin typeface="Calibri"/>
                <a:cs typeface="Calibri"/>
              </a:rPr>
              <a:t>al</a:t>
            </a:r>
            <a:r>
              <a:rPr sz="1698" spc="-55" dirty="0">
                <a:solidFill>
                  <a:srgbClr val="42566E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24242"/>
                </a:solidFill>
                <a:latin typeface="Calibri"/>
                <a:cs typeface="Calibri"/>
              </a:rPr>
              <a:t>hombre</a:t>
            </a:r>
            <a:r>
              <a:rPr sz="1698" spc="39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24242"/>
                </a:solidFill>
                <a:latin typeface="Calibri"/>
                <a:cs typeface="Calibri"/>
              </a:rPr>
              <a:t>como</a:t>
            </a:r>
            <a:r>
              <a:rPr sz="1698" spc="36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64" dirty="0">
                <a:solidFill>
                  <a:srgbClr val="465470"/>
                </a:solidFill>
                <a:latin typeface="Calibri"/>
                <a:cs typeface="Calibri"/>
              </a:rPr>
              <a:t>a</a:t>
            </a:r>
            <a:r>
              <a:rPr sz="1698" spc="-88" dirty="0">
                <a:solidFill>
                  <a:srgbClr val="465470"/>
                </a:solidFill>
                <a:latin typeface="Calibri"/>
                <a:cs typeface="Calibri"/>
              </a:rPr>
              <a:t> </a:t>
            </a:r>
            <a:r>
              <a:rPr sz="1698" spc="-15" dirty="0">
                <a:solidFill>
                  <a:srgbClr val="3F3F3F"/>
                </a:solidFill>
                <a:latin typeface="Calibri"/>
                <a:cs typeface="Calibri"/>
              </a:rPr>
              <a:t>los </a:t>
            </a:r>
            <a:r>
              <a:rPr sz="1698" spc="-15" dirty="0">
                <a:solidFill>
                  <a:srgbClr val="4D4D4D"/>
                </a:solidFill>
                <a:latin typeface="Calibri"/>
                <a:cs typeface="Calibri"/>
              </a:rPr>
              <a:t>animales</a:t>
            </a:r>
            <a:r>
              <a:rPr sz="1698" spc="88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domésticos</a:t>
            </a:r>
            <a:r>
              <a:rPr sz="1698" spc="143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24F60"/>
                </a:solidFill>
                <a:latin typeface="Calibri"/>
                <a:cs typeface="Calibri"/>
              </a:rPr>
              <a:t>y</a:t>
            </a:r>
            <a:r>
              <a:rPr sz="1698" spc="-36" dirty="0">
                <a:solidFill>
                  <a:srgbClr val="424F60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525252"/>
                </a:solidFill>
                <a:latin typeface="Calibri"/>
                <a:cs typeface="Calibri"/>
              </a:rPr>
              <a:t>la</a:t>
            </a:r>
            <a:r>
              <a:rPr sz="1698" spc="-55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64646"/>
                </a:solidFill>
                <a:latin typeface="Calibri"/>
                <a:cs typeface="Calibri"/>
              </a:rPr>
              <a:t>fauna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12" dirty="0">
                <a:solidFill>
                  <a:srgbClr val="464646"/>
                </a:solidFill>
                <a:latin typeface="Calibri"/>
                <a:cs typeface="Calibri"/>
              </a:rPr>
              <a:t>silvestre.</a:t>
            </a:r>
            <a:r>
              <a:rPr sz="1698" spc="12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42" dirty="0">
                <a:solidFill>
                  <a:srgbClr val="494949"/>
                </a:solidFill>
                <a:latin typeface="Calibri"/>
                <a:cs typeface="Calibri"/>
              </a:rPr>
              <a:t>Es</a:t>
            </a:r>
            <a:r>
              <a:rPr sz="1698" spc="-69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D4D4D"/>
                </a:solidFill>
                <a:latin typeface="Calibri"/>
                <a:cs typeface="Calibri"/>
              </a:rPr>
              <a:t>una</a:t>
            </a:r>
            <a:r>
              <a:rPr sz="1698" spc="-45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4F4F4F"/>
                </a:solidFill>
                <a:latin typeface="Calibri"/>
                <a:cs typeface="Calibri"/>
              </a:rPr>
              <a:t>de</a:t>
            </a:r>
            <a:r>
              <a:rPr sz="1698" spc="-79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spc="-15" dirty="0">
                <a:solidFill>
                  <a:srgbClr val="484848"/>
                </a:solidFill>
                <a:latin typeface="Calibri"/>
                <a:cs typeface="Calibri"/>
              </a:rPr>
              <a:t>las </a:t>
            </a:r>
            <a:r>
              <a:rPr sz="1698" dirty="0">
                <a:solidFill>
                  <a:srgbClr val="414141"/>
                </a:solidFill>
                <a:latin typeface="Calibri"/>
                <a:cs typeface="Calibri"/>
              </a:rPr>
              <a:t>zoonosis</a:t>
            </a:r>
            <a:r>
              <a:rPr sz="1698" spc="88" dirty="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más</a:t>
            </a:r>
            <a:r>
              <a:rPr sz="1698" spc="12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extendidas</a:t>
            </a:r>
            <a:r>
              <a:rPr sz="1698" spc="139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24242"/>
                </a:solidFill>
                <a:latin typeface="Calibri"/>
                <a:cs typeface="Calibri"/>
              </a:rPr>
              <a:t>en</a:t>
            </a:r>
            <a:r>
              <a:rPr sz="1698" spc="-79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30" dirty="0">
                <a:solidFill>
                  <a:srgbClr val="494949"/>
                </a:solidFill>
                <a:latin typeface="Calibri"/>
                <a:cs typeface="Calibri"/>
              </a:rPr>
              <a:t>el</a:t>
            </a:r>
            <a:r>
              <a:rPr sz="1698" spc="-36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24242"/>
                </a:solidFill>
                <a:latin typeface="Calibri"/>
                <a:cs typeface="Calibri"/>
              </a:rPr>
              <a:t>ámbito</a:t>
            </a:r>
            <a:r>
              <a:rPr sz="1698" spc="61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52" dirty="0">
                <a:solidFill>
                  <a:srgbClr val="494949"/>
                </a:solidFill>
                <a:latin typeface="Calibri"/>
                <a:cs typeface="Calibri"/>
              </a:rPr>
              <a:t>rural</a:t>
            </a:r>
            <a:r>
              <a:rPr sz="1698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3F3F3F"/>
                </a:solidFill>
                <a:latin typeface="Calibri"/>
                <a:cs typeface="Calibri"/>
              </a:rPr>
              <a:t>argentino, </a:t>
            </a: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afectando</a:t>
            </a:r>
            <a:r>
              <a:rPr sz="1698" spc="55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84848"/>
                </a:solidFill>
                <a:latin typeface="Calibri"/>
                <a:cs typeface="Calibri"/>
              </a:rPr>
              <a:t>la</a:t>
            </a:r>
            <a:r>
              <a:rPr sz="1698" spc="-73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525252"/>
                </a:solidFill>
                <a:latin typeface="Calibri"/>
                <a:cs typeface="Calibri"/>
              </a:rPr>
              <a:t>salud</a:t>
            </a:r>
            <a:r>
              <a:rPr sz="1698" spc="-39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505050"/>
                </a:solidFill>
                <a:latin typeface="Calibri"/>
                <a:cs typeface="Calibri"/>
              </a:rPr>
              <a:t>pÚblica</a:t>
            </a:r>
            <a:r>
              <a:rPr sz="1698" spc="6" dirty="0">
                <a:solidFill>
                  <a:srgbClr val="505050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959AAE"/>
                </a:solidFill>
                <a:latin typeface="Calibri"/>
                <a:cs typeface="Calibri"/>
              </a:rPr>
              <a:t>y</a:t>
            </a:r>
            <a:r>
              <a:rPr sz="1698" spc="-61" dirty="0">
                <a:solidFill>
                  <a:srgbClr val="959AAE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525252"/>
                </a:solidFill>
                <a:latin typeface="Calibri"/>
                <a:cs typeface="Calibri"/>
              </a:rPr>
              <a:t>la</a:t>
            </a:r>
            <a:r>
              <a:rPr sz="1698" spc="-82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84848"/>
                </a:solidFill>
                <a:latin typeface="Calibri"/>
                <a:cs typeface="Calibri"/>
              </a:rPr>
              <a:t>economía</a:t>
            </a:r>
            <a:r>
              <a:rPr sz="1698" spc="-21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84848"/>
                </a:solidFill>
                <a:latin typeface="Calibri"/>
                <a:cs typeface="Calibri"/>
              </a:rPr>
              <a:t>pecuaria.</a:t>
            </a:r>
            <a:endParaRPr sz="1698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05508" y="2847776"/>
            <a:ext cx="566697" cy="3428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91019" y="2790629"/>
            <a:ext cx="457167" cy="45716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08713" y="343163"/>
            <a:ext cx="6376669" cy="560321"/>
          </a:xfrm>
          <a:prstGeom prst="rect">
            <a:avLst/>
          </a:prstGeom>
        </p:spPr>
        <p:txBody>
          <a:bodyPr vert="horz" wrap="square" lIns="0" tIns="9627" rIns="0" bIns="0" rtlCol="0" anchor="ctr">
            <a:spAutoFit/>
          </a:bodyPr>
          <a:lstStyle/>
          <a:p>
            <a:pPr marL="23104">
              <a:lnSpc>
                <a:spcPct val="100000"/>
              </a:lnSpc>
              <a:spcBef>
                <a:spcPts val="76"/>
              </a:spcBef>
              <a:tabLst>
                <a:tab pos="323069" algn="l"/>
              </a:tabLst>
            </a:pPr>
            <a:r>
              <a:rPr sz="5367" spc="-1737" baseline="-9887" dirty="0">
                <a:solidFill>
                  <a:srgbClr val="054F7C"/>
                </a:solidFill>
                <a:latin typeface="Cambria"/>
                <a:cs typeface="Cambria"/>
              </a:rPr>
              <a:t>1</a:t>
            </a:r>
            <a:r>
              <a:rPr sz="5367" baseline="-9887" dirty="0">
                <a:solidFill>
                  <a:srgbClr val="054F7C"/>
                </a:solidFill>
                <a:latin typeface="Cambria"/>
                <a:cs typeface="Cambria"/>
              </a:rPr>
              <a:t>	</a:t>
            </a:r>
            <a:r>
              <a:rPr sz="3578" spc="-55" dirty="0">
                <a:solidFill>
                  <a:srgbClr val="005089"/>
                </a:solidFill>
                <a:latin typeface="Cambria"/>
                <a:cs typeface="Cambria"/>
              </a:rPr>
              <a:t>Agente,</a:t>
            </a:r>
            <a:r>
              <a:rPr sz="3578" spc="-139" dirty="0">
                <a:solidFill>
                  <a:srgbClr val="005089"/>
                </a:solidFill>
                <a:latin typeface="Cambria"/>
                <a:cs typeface="Cambria"/>
              </a:rPr>
              <a:t> </a:t>
            </a:r>
            <a:r>
              <a:rPr sz="3578" spc="-118" dirty="0">
                <a:solidFill>
                  <a:srgbClr val="015289"/>
                </a:solidFill>
                <a:latin typeface="Cambria"/>
                <a:cs typeface="Cambria"/>
              </a:rPr>
              <a:t>Vector</a:t>
            </a:r>
            <a:r>
              <a:rPr sz="3578" spc="-42" dirty="0">
                <a:solidFill>
                  <a:srgbClr val="015289"/>
                </a:solidFill>
                <a:latin typeface="Cambria"/>
                <a:cs typeface="Cambria"/>
              </a:rPr>
              <a:t> </a:t>
            </a:r>
            <a:r>
              <a:rPr sz="3578" dirty="0">
                <a:solidFill>
                  <a:srgbClr val="054D80"/>
                </a:solidFill>
                <a:latin typeface="Cambria"/>
                <a:cs typeface="Cambria"/>
              </a:rPr>
              <a:t>y</a:t>
            </a:r>
            <a:r>
              <a:rPr sz="3578" spc="-197" dirty="0">
                <a:solidFill>
                  <a:srgbClr val="054D80"/>
                </a:solidFill>
                <a:latin typeface="Cambria"/>
                <a:cs typeface="Cambria"/>
              </a:rPr>
              <a:t> </a:t>
            </a:r>
            <a:r>
              <a:rPr sz="3578" spc="-30" dirty="0">
                <a:solidFill>
                  <a:srgbClr val="004F85"/>
                </a:solidFill>
                <a:latin typeface="Cambria"/>
                <a:cs typeface="Cambria"/>
              </a:rPr>
              <a:t>Especies</a:t>
            </a:r>
            <a:endParaRPr sz="3578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6454" y="3469473"/>
            <a:ext cx="1601484" cy="271789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1698" spc="-33" dirty="0">
                <a:solidFill>
                  <a:srgbClr val="014B8C"/>
                </a:solidFill>
                <a:latin typeface="Cambria"/>
                <a:cs typeface="Cambria"/>
              </a:rPr>
              <a:t>Agente</a:t>
            </a:r>
            <a:r>
              <a:rPr sz="1698" spc="-39" dirty="0">
                <a:solidFill>
                  <a:srgbClr val="014B8C"/>
                </a:solidFill>
                <a:latin typeface="Cambria"/>
                <a:cs typeface="Cambria"/>
              </a:rPr>
              <a:t> </a:t>
            </a:r>
            <a:r>
              <a:rPr sz="1698" spc="-52" dirty="0">
                <a:solidFill>
                  <a:srgbClr val="034F82"/>
                </a:solidFill>
                <a:latin typeface="Cambria"/>
                <a:cs typeface="Cambria"/>
              </a:rPr>
              <a:t>Generador</a:t>
            </a:r>
            <a:endParaRPr sz="1698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7479" y="3898068"/>
            <a:ext cx="2805195" cy="850385"/>
          </a:xfrm>
          <a:prstGeom prst="rect">
            <a:avLst/>
          </a:prstGeom>
        </p:spPr>
        <p:txBody>
          <a:bodyPr vert="horz" wrap="square" lIns="0" tIns="2310" rIns="0" bIns="0" rtlCol="0">
            <a:spAutoFit/>
          </a:bodyPr>
          <a:lstStyle/>
          <a:p>
            <a:pPr marL="7316" marR="3081" indent="-13092" algn="ctr">
              <a:lnSpc>
                <a:spcPct val="110400"/>
              </a:lnSpc>
              <a:spcBef>
                <a:spcPts val="18"/>
              </a:spcBef>
            </a:pPr>
            <a:r>
              <a:rPr sz="1698" dirty="0">
                <a:solidFill>
                  <a:srgbClr val="424242"/>
                </a:solidFill>
                <a:latin typeface="Calibri"/>
                <a:cs typeface="Calibri"/>
              </a:rPr>
              <a:t>Bacterias</a:t>
            </a:r>
            <a:r>
              <a:rPr sz="1698" spc="55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94949"/>
                </a:solidFill>
                <a:latin typeface="Calibri"/>
                <a:cs typeface="Calibri"/>
              </a:rPr>
              <a:t>del</a:t>
            </a:r>
            <a:r>
              <a:rPr sz="1698" spc="-67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21" dirty="0">
                <a:solidFill>
                  <a:srgbClr val="494949"/>
                </a:solidFill>
                <a:latin typeface="Calibri"/>
                <a:cs typeface="Calibri"/>
              </a:rPr>
              <a:t>género</a:t>
            </a:r>
            <a:r>
              <a:rPr sz="1698" spc="-3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44444"/>
                </a:solidFill>
                <a:latin typeface="Calibri"/>
                <a:cs typeface="Calibri"/>
              </a:rPr>
              <a:t>Brucella </a:t>
            </a:r>
            <a:r>
              <a:rPr sz="1698" dirty="0">
                <a:solidFill>
                  <a:srgbClr val="545454"/>
                </a:solidFill>
                <a:latin typeface="Calibri"/>
                <a:cs typeface="Calibri"/>
              </a:rPr>
              <a:t>spp.</a:t>
            </a:r>
            <a:r>
              <a:rPr sz="1698" spc="-97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698" spc="-24" dirty="0">
                <a:solidFill>
                  <a:srgbClr val="424242"/>
                </a:solidFill>
                <a:latin typeface="Calibri"/>
                <a:cs typeface="Calibri"/>
              </a:rPr>
              <a:t>(B.</a:t>
            </a:r>
            <a:r>
              <a:rPr sz="1698" spc="-45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F4F4F"/>
                </a:solidFill>
                <a:latin typeface="Calibri"/>
                <a:cs typeface="Calibri"/>
              </a:rPr>
              <a:t>abortus,</a:t>
            </a:r>
            <a:r>
              <a:rPr sz="1698" spc="-9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spc="-67" dirty="0">
                <a:solidFill>
                  <a:srgbClr val="494949"/>
                </a:solidFill>
                <a:latin typeface="Calibri"/>
                <a:cs typeface="Calibri"/>
              </a:rPr>
              <a:t>B.</a:t>
            </a:r>
            <a:r>
              <a:rPr sz="1698" spc="-30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15" dirty="0">
                <a:solidFill>
                  <a:srgbClr val="484848"/>
                </a:solidFill>
                <a:latin typeface="Calibri"/>
                <a:cs typeface="Calibri"/>
              </a:rPr>
              <a:t>melitensis,</a:t>
            </a:r>
            <a:r>
              <a:rPr sz="1698" spc="3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spc="-15" dirty="0">
                <a:solidFill>
                  <a:srgbClr val="424242"/>
                </a:solidFill>
                <a:latin typeface="Calibri"/>
                <a:cs typeface="Calibri"/>
              </a:rPr>
              <a:t>B. </a:t>
            </a:r>
            <a:r>
              <a:rPr sz="1698" spc="-6" dirty="0">
                <a:solidFill>
                  <a:srgbClr val="3D3D3D"/>
                </a:solidFill>
                <a:latin typeface="Calibri"/>
                <a:cs typeface="Calibri"/>
              </a:rPr>
              <a:t>suis).</a:t>
            </a:r>
            <a:endParaRPr sz="1698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47371" y="3479394"/>
            <a:ext cx="1673491" cy="26009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637" spc="-6" dirty="0">
                <a:solidFill>
                  <a:srgbClr val="004680"/>
                </a:solidFill>
                <a:latin typeface="Cambria"/>
                <a:cs typeface="Cambria"/>
              </a:rPr>
              <a:t>Especies</a:t>
            </a:r>
            <a:r>
              <a:rPr sz="1637" spc="-58" dirty="0">
                <a:solidFill>
                  <a:srgbClr val="004680"/>
                </a:solidFill>
                <a:latin typeface="Cambria"/>
                <a:cs typeface="Cambria"/>
              </a:rPr>
              <a:t> </a:t>
            </a:r>
            <a:r>
              <a:rPr sz="1637" spc="-6" dirty="0">
                <a:solidFill>
                  <a:srgbClr val="00528C"/>
                </a:solidFill>
                <a:latin typeface="Cambria"/>
                <a:cs typeface="Cambria"/>
              </a:rPr>
              <a:t>Afectadas</a:t>
            </a:r>
            <a:endParaRPr sz="1637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6594" y="3896084"/>
            <a:ext cx="2581473" cy="842592"/>
          </a:xfrm>
          <a:prstGeom prst="rect">
            <a:avLst/>
          </a:prstGeom>
        </p:spPr>
        <p:txBody>
          <a:bodyPr vert="horz" wrap="square" lIns="0" tIns="5006" rIns="0" bIns="0" rtlCol="0">
            <a:spAutoFit/>
          </a:bodyPr>
          <a:lstStyle/>
          <a:p>
            <a:pPr marL="7316" marR="3081" indent="2310" algn="ctr">
              <a:lnSpc>
                <a:spcPct val="113599"/>
              </a:lnSpc>
              <a:spcBef>
                <a:spcPts val="39"/>
              </a:spcBef>
            </a:pPr>
            <a:r>
              <a:rPr sz="1637" dirty="0">
                <a:solidFill>
                  <a:srgbClr val="494949"/>
                </a:solidFill>
                <a:latin typeface="Cambria"/>
                <a:cs typeface="Cambria"/>
              </a:rPr>
              <a:t>Ganado</a:t>
            </a:r>
            <a:r>
              <a:rPr sz="1637" spc="85" dirty="0">
                <a:solidFill>
                  <a:srgbClr val="494949"/>
                </a:solidFill>
                <a:latin typeface="Cambria"/>
                <a:cs typeface="Cambria"/>
              </a:rPr>
              <a:t> </a:t>
            </a:r>
            <a:r>
              <a:rPr sz="1637" dirty="0">
                <a:solidFill>
                  <a:srgbClr val="494949"/>
                </a:solidFill>
                <a:latin typeface="Cambria"/>
                <a:cs typeface="Cambria"/>
              </a:rPr>
              <a:t>vacuno,</a:t>
            </a:r>
            <a:r>
              <a:rPr sz="1637" spc="106" dirty="0">
                <a:solidFill>
                  <a:srgbClr val="494949"/>
                </a:solidFill>
                <a:latin typeface="Cambria"/>
                <a:cs typeface="Cambria"/>
              </a:rPr>
              <a:t> </a:t>
            </a:r>
            <a:r>
              <a:rPr sz="1637" spc="-6" dirty="0">
                <a:solidFill>
                  <a:srgbClr val="494949"/>
                </a:solidFill>
                <a:latin typeface="Cambria"/>
                <a:cs typeface="Cambria"/>
              </a:rPr>
              <a:t>porcino, </a:t>
            </a:r>
            <a:r>
              <a:rPr sz="1637" spc="-15" dirty="0">
                <a:solidFill>
                  <a:srgbClr val="484848"/>
                </a:solidFill>
                <a:latin typeface="Cambria"/>
                <a:cs typeface="Cambria"/>
              </a:rPr>
              <a:t>caprino,</a:t>
            </a:r>
            <a:r>
              <a:rPr sz="1637" spc="-33" dirty="0">
                <a:solidFill>
                  <a:srgbClr val="484848"/>
                </a:solidFill>
                <a:latin typeface="Cambria"/>
                <a:cs typeface="Cambria"/>
              </a:rPr>
              <a:t> </a:t>
            </a:r>
            <a:r>
              <a:rPr sz="1637" spc="-12" dirty="0">
                <a:solidFill>
                  <a:srgbClr val="424242"/>
                </a:solidFill>
                <a:latin typeface="Cambria"/>
                <a:cs typeface="Cambria"/>
              </a:rPr>
              <a:t>ovino,</a:t>
            </a:r>
            <a:r>
              <a:rPr sz="1637" spc="3" dirty="0">
                <a:solidFill>
                  <a:srgbClr val="424242"/>
                </a:solidFill>
                <a:latin typeface="Cambria"/>
                <a:cs typeface="Cambria"/>
              </a:rPr>
              <a:t> </a:t>
            </a:r>
            <a:r>
              <a:rPr sz="1637" spc="-24" dirty="0">
                <a:solidFill>
                  <a:srgbClr val="464646"/>
                </a:solidFill>
                <a:latin typeface="Cambria"/>
                <a:cs typeface="Cambria"/>
              </a:rPr>
              <a:t>perros</a:t>
            </a:r>
            <a:r>
              <a:rPr sz="1637" spc="-15" dirty="0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sz="1637" dirty="0">
                <a:solidFill>
                  <a:srgbClr val="44526E"/>
                </a:solidFill>
                <a:latin typeface="Cambria"/>
                <a:cs typeface="Cambria"/>
              </a:rPr>
              <a:t>y</a:t>
            </a:r>
            <a:r>
              <a:rPr sz="1637" spc="-69" dirty="0">
                <a:solidFill>
                  <a:srgbClr val="44526E"/>
                </a:solidFill>
                <a:latin typeface="Cambria"/>
                <a:cs typeface="Cambria"/>
              </a:rPr>
              <a:t> </a:t>
            </a:r>
            <a:r>
              <a:rPr sz="1637" spc="-30" dirty="0">
                <a:solidFill>
                  <a:srgbClr val="545454"/>
                </a:solidFill>
                <a:latin typeface="Cambria"/>
                <a:cs typeface="Cambria"/>
              </a:rPr>
              <a:t>fauna </a:t>
            </a:r>
            <a:r>
              <a:rPr sz="1637" spc="-6" dirty="0">
                <a:solidFill>
                  <a:srgbClr val="484848"/>
                </a:solidFill>
                <a:latin typeface="Cambria"/>
                <a:cs typeface="Cambria"/>
              </a:rPr>
              <a:t>silvestre.</a:t>
            </a:r>
            <a:endParaRPr sz="1637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91284" y="2389633"/>
            <a:ext cx="1137866" cy="1350210"/>
          </a:xfrm>
          <a:prstGeom prst="rect">
            <a:avLst/>
          </a:prstGeom>
        </p:spPr>
        <p:txBody>
          <a:bodyPr vert="horz" wrap="square" lIns="0" tIns="351949" rIns="0" bIns="0" rtlCol="0">
            <a:spAutoFit/>
          </a:bodyPr>
          <a:lstStyle/>
          <a:p>
            <a:pPr marR="4621" algn="ctr">
              <a:spcBef>
                <a:spcPts val="2771"/>
              </a:spcBef>
            </a:pPr>
            <a:r>
              <a:rPr sz="3911" spc="-346" dirty="0">
                <a:solidFill>
                  <a:srgbClr val="054F79"/>
                </a:solidFill>
                <a:latin typeface="Cambria"/>
                <a:cs typeface="Cambria"/>
              </a:rPr>
              <a:t>eÁ</a:t>
            </a:r>
            <a:endParaRPr sz="3911">
              <a:latin typeface="Cambria"/>
              <a:cs typeface="Cambria"/>
            </a:endParaRPr>
          </a:p>
          <a:p>
            <a:pPr algn="ctr">
              <a:spcBef>
                <a:spcPts val="1140"/>
              </a:spcBef>
            </a:pPr>
            <a:r>
              <a:rPr sz="1637" spc="-6" dirty="0">
                <a:solidFill>
                  <a:srgbClr val="005487"/>
                </a:solidFill>
                <a:latin typeface="Cambria"/>
                <a:cs typeface="Cambria"/>
              </a:rPr>
              <a:t>Transmisión</a:t>
            </a:r>
            <a:endParaRPr sz="1637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20436" y="3879813"/>
            <a:ext cx="2686596" cy="852901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/>
          <a:p>
            <a:pPr marL="7701" marR="3081" algn="ctr">
              <a:lnSpc>
                <a:spcPct val="122300"/>
              </a:lnSpc>
              <a:spcBef>
                <a:spcPts val="76"/>
              </a:spcBef>
            </a:pPr>
            <a:r>
              <a:rPr sz="1546" dirty="0">
                <a:solidFill>
                  <a:srgbClr val="4B4B4B"/>
                </a:solidFill>
                <a:latin typeface="Cambria"/>
                <a:cs typeface="Cambria"/>
              </a:rPr>
              <a:t>Sin</a:t>
            </a:r>
            <a:r>
              <a:rPr sz="1546" spc="61" dirty="0">
                <a:solidFill>
                  <a:srgbClr val="4B4B4B"/>
                </a:solidFill>
                <a:latin typeface="Cambria"/>
                <a:cs typeface="Cambria"/>
              </a:rPr>
              <a:t> </a:t>
            </a:r>
            <a:r>
              <a:rPr sz="1546" dirty="0">
                <a:solidFill>
                  <a:srgbClr val="464646"/>
                </a:solidFill>
                <a:latin typeface="Cambria"/>
                <a:cs typeface="Cambria"/>
              </a:rPr>
              <a:t>vector.</a:t>
            </a:r>
            <a:r>
              <a:rPr sz="1546" spc="94" dirty="0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sz="1546" spc="-21" dirty="0">
                <a:solidFill>
                  <a:srgbClr val="464646"/>
                </a:solidFill>
                <a:latin typeface="Cambria"/>
                <a:cs typeface="Cambria"/>
              </a:rPr>
              <a:t>Transmisión</a:t>
            </a:r>
            <a:r>
              <a:rPr sz="1546" spc="185" dirty="0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sz="1546" spc="-6" dirty="0">
                <a:solidFill>
                  <a:srgbClr val="464646"/>
                </a:solidFill>
                <a:latin typeface="Cambria"/>
                <a:cs typeface="Cambria"/>
              </a:rPr>
              <a:t>directa </a:t>
            </a:r>
            <a:r>
              <a:rPr sz="1546" dirty="0">
                <a:solidFill>
                  <a:srgbClr val="464646"/>
                </a:solidFill>
                <a:latin typeface="Cambria"/>
                <a:cs typeface="Cambria"/>
              </a:rPr>
              <a:t>por</a:t>
            </a:r>
            <a:r>
              <a:rPr sz="1546" spc="39" dirty="0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sz="1546" spc="67" dirty="0">
                <a:solidFill>
                  <a:srgbClr val="464646"/>
                </a:solidFill>
                <a:latin typeface="Cambria"/>
                <a:cs typeface="Cambria"/>
              </a:rPr>
              <a:t>contacto</a:t>
            </a:r>
            <a:r>
              <a:rPr sz="1546" spc="97" dirty="0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sz="1546" spc="88" dirty="0">
                <a:solidFill>
                  <a:srgbClr val="424242"/>
                </a:solidFill>
                <a:latin typeface="Cambria"/>
                <a:cs typeface="Cambria"/>
              </a:rPr>
              <a:t>o</a:t>
            </a:r>
            <a:r>
              <a:rPr sz="1546" spc="30" dirty="0">
                <a:solidFill>
                  <a:srgbClr val="424242"/>
                </a:solidFill>
                <a:latin typeface="Cambria"/>
                <a:cs typeface="Cambria"/>
              </a:rPr>
              <a:t> </a:t>
            </a:r>
            <a:r>
              <a:rPr sz="1546" dirty="0">
                <a:solidFill>
                  <a:srgbClr val="4B4B4B"/>
                </a:solidFill>
                <a:latin typeface="Cambria"/>
                <a:cs typeface="Cambria"/>
              </a:rPr>
              <a:t>indirecta</a:t>
            </a:r>
            <a:r>
              <a:rPr sz="1546" spc="230" dirty="0">
                <a:solidFill>
                  <a:srgbClr val="4B4B4B"/>
                </a:solidFill>
                <a:latin typeface="Cambria"/>
                <a:cs typeface="Cambria"/>
              </a:rPr>
              <a:t> </a:t>
            </a:r>
            <a:r>
              <a:rPr sz="1546" spc="-15" dirty="0">
                <a:solidFill>
                  <a:srgbClr val="494949"/>
                </a:solidFill>
                <a:latin typeface="Cambria"/>
                <a:cs typeface="Cambria"/>
              </a:rPr>
              <a:t>por </a:t>
            </a:r>
            <a:r>
              <a:rPr sz="1546" spc="-6" dirty="0">
                <a:solidFill>
                  <a:srgbClr val="464646"/>
                </a:solidFill>
                <a:latin typeface="Cambria"/>
                <a:cs typeface="Cambria"/>
              </a:rPr>
              <a:t>alimentos.</a:t>
            </a:r>
            <a:endParaRPr sz="1546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664" y="513927"/>
            <a:ext cx="5065909" cy="548689"/>
          </a:xfrm>
          <a:prstGeom prst="rect">
            <a:avLst/>
          </a:prstGeom>
        </p:spPr>
        <p:txBody>
          <a:bodyPr vert="horz" wrap="square" lIns="0" tIns="7316" rIns="0" bIns="0" rtlCol="0" anchor="ctr">
            <a:spAutoFit/>
          </a:bodyPr>
          <a:lstStyle/>
          <a:p>
            <a:pPr marL="23104">
              <a:lnSpc>
                <a:spcPct val="100000"/>
              </a:lnSpc>
              <a:spcBef>
                <a:spcPts val="58"/>
              </a:spcBef>
              <a:tabLst>
                <a:tab pos="293419" algn="l"/>
              </a:tabLst>
            </a:pPr>
            <a:r>
              <a:rPr sz="5276" spc="-805" baseline="-9578" dirty="0">
                <a:solidFill>
                  <a:srgbClr val="054F7C"/>
                </a:solidFill>
              </a:rPr>
              <a:t>Í</a:t>
            </a:r>
            <a:r>
              <a:rPr sz="5276" baseline="-9578" dirty="0">
                <a:solidFill>
                  <a:srgbClr val="054F7C"/>
                </a:solidFill>
              </a:rPr>
              <a:t>	</a:t>
            </a:r>
            <a:r>
              <a:rPr sz="3517" spc="67" dirty="0">
                <a:solidFill>
                  <a:srgbClr val="004F87"/>
                </a:solidFill>
              </a:rPr>
              <a:t>Mecanismos </a:t>
            </a:r>
            <a:r>
              <a:rPr sz="3517" spc="79" dirty="0">
                <a:solidFill>
                  <a:srgbClr val="014D82"/>
                </a:solidFill>
              </a:rPr>
              <a:t>de</a:t>
            </a:r>
            <a:r>
              <a:rPr sz="3517" spc="-118" dirty="0">
                <a:solidFill>
                  <a:srgbClr val="014D82"/>
                </a:solidFill>
              </a:rPr>
              <a:t> </a:t>
            </a:r>
            <a:r>
              <a:rPr sz="3517" spc="-6" dirty="0">
                <a:solidFill>
                  <a:srgbClr val="00548C"/>
                </a:solidFill>
              </a:rPr>
              <a:t>Infección</a:t>
            </a:r>
            <a:endParaRPr sz="3517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08713" y="1107061"/>
            <a:ext cx="6376669" cy="2828027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R="3081" algn="r">
              <a:lnSpc>
                <a:spcPts val="1407"/>
              </a:lnSpc>
              <a:spcBef>
                <a:spcPts val="55"/>
              </a:spcBef>
            </a:pPr>
            <a:r>
              <a:rPr dirty="0"/>
              <a:t>c&gt;Diagrama</a:t>
            </a:r>
            <a:r>
              <a:rPr spc="97" dirty="0"/>
              <a:t> </a:t>
            </a:r>
            <a:r>
              <a:rPr spc="39" dirty="0"/>
              <a:t>ciclo</a:t>
            </a:r>
            <a:r>
              <a:rPr spc="-49" dirty="0"/>
              <a:t> </a:t>
            </a:r>
            <a:r>
              <a:rPr spc="-6" dirty="0"/>
              <a:t>brucelosis</a:t>
            </a:r>
          </a:p>
          <a:p>
            <a:pPr marL="445519">
              <a:lnSpc>
                <a:spcPts val="1843"/>
              </a:lnSpc>
            </a:pPr>
            <a:r>
              <a:rPr sz="1698" spc="64" dirty="0">
                <a:solidFill>
                  <a:srgbClr val="3D3D3D"/>
                </a:solidFill>
              </a:rPr>
              <a:t>Contacto:</a:t>
            </a:r>
            <a:r>
              <a:rPr sz="1698" spc="-27" dirty="0">
                <a:solidFill>
                  <a:srgbClr val="3D3D3D"/>
                </a:solidFill>
              </a:rPr>
              <a:t> </a:t>
            </a:r>
            <a:r>
              <a:rPr sz="1698" spc="42" dirty="0">
                <a:solidFill>
                  <a:srgbClr val="4B4B4B"/>
                </a:solidFill>
              </a:rPr>
              <a:t>Con</a:t>
            </a:r>
            <a:r>
              <a:rPr sz="1698" spc="-85" dirty="0">
                <a:solidFill>
                  <a:srgbClr val="4B4B4B"/>
                </a:solidFill>
              </a:rPr>
              <a:t> </a:t>
            </a:r>
            <a:r>
              <a:rPr sz="1698" dirty="0">
                <a:solidFill>
                  <a:srgbClr val="444444"/>
                </a:solidFill>
              </a:rPr>
              <a:t>tejidos,</a:t>
            </a:r>
            <a:r>
              <a:rPr sz="1698" spc="6" dirty="0">
                <a:solidFill>
                  <a:srgbClr val="444444"/>
                </a:solidFill>
              </a:rPr>
              <a:t> </a:t>
            </a:r>
            <a:r>
              <a:rPr sz="1698" spc="-21" dirty="0">
                <a:solidFill>
                  <a:srgbClr val="444444"/>
                </a:solidFill>
              </a:rPr>
              <a:t>sangre,</a:t>
            </a:r>
            <a:r>
              <a:rPr sz="1698" spc="30" dirty="0">
                <a:solidFill>
                  <a:srgbClr val="444444"/>
                </a:solidFill>
              </a:rPr>
              <a:t> </a:t>
            </a:r>
            <a:r>
              <a:rPr sz="1698" spc="-15" dirty="0">
                <a:solidFill>
                  <a:srgbClr val="4D4D4D"/>
                </a:solidFill>
              </a:rPr>
              <a:t>orina</a:t>
            </a:r>
            <a:r>
              <a:rPr sz="1698" spc="-12" dirty="0">
                <a:solidFill>
                  <a:srgbClr val="4D4D4D"/>
                </a:solidFill>
              </a:rPr>
              <a:t> </a:t>
            </a:r>
            <a:r>
              <a:rPr sz="1698" dirty="0">
                <a:solidFill>
                  <a:srgbClr val="525252"/>
                </a:solidFill>
              </a:rPr>
              <a:t>o</a:t>
            </a:r>
            <a:r>
              <a:rPr sz="1698" spc="-21" dirty="0">
                <a:solidFill>
                  <a:srgbClr val="525252"/>
                </a:solidFill>
              </a:rPr>
              <a:t> </a:t>
            </a:r>
            <a:r>
              <a:rPr sz="1698" dirty="0">
                <a:solidFill>
                  <a:srgbClr val="4D4D4D"/>
                </a:solidFill>
              </a:rPr>
              <a:t>fetos</a:t>
            </a:r>
            <a:r>
              <a:rPr sz="1698" spc="6" dirty="0">
                <a:solidFill>
                  <a:srgbClr val="4D4D4D"/>
                </a:solidFill>
              </a:rPr>
              <a:t> </a:t>
            </a:r>
            <a:r>
              <a:rPr sz="1698" spc="-6" dirty="0">
                <a:solidFill>
                  <a:srgbClr val="444444"/>
                </a:solidFill>
              </a:rPr>
              <a:t>abortados.</a:t>
            </a:r>
            <a:endParaRPr sz="1698"/>
          </a:p>
          <a:p>
            <a:pPr marL="442439" indent="-435122">
              <a:lnSpc>
                <a:spcPct val="100000"/>
              </a:lnSpc>
              <a:spcBef>
                <a:spcPts val="1710"/>
              </a:spcBef>
              <a:tabLst>
                <a:tab pos="442439" algn="l"/>
              </a:tabLst>
            </a:pPr>
            <a:r>
              <a:rPr sz="1698" spc="-15" dirty="0">
                <a:solidFill>
                  <a:srgbClr val="004D8A"/>
                </a:solidFill>
              </a:rPr>
              <a:t>$t</a:t>
            </a:r>
            <a:r>
              <a:rPr sz="1698" dirty="0">
                <a:solidFill>
                  <a:srgbClr val="004D8A"/>
                </a:solidFill>
              </a:rPr>
              <a:t>	</a:t>
            </a:r>
            <a:r>
              <a:rPr sz="1698" dirty="0">
                <a:solidFill>
                  <a:srgbClr val="445262"/>
                </a:solidFill>
              </a:rPr>
              <a:t>Ingestión:</a:t>
            </a:r>
            <a:r>
              <a:rPr sz="1698" spc="45" dirty="0">
                <a:solidFill>
                  <a:srgbClr val="445262"/>
                </a:solidFill>
              </a:rPr>
              <a:t> </a:t>
            </a:r>
            <a:r>
              <a:rPr sz="1698" spc="36" dirty="0">
                <a:solidFill>
                  <a:srgbClr val="444444"/>
                </a:solidFill>
              </a:rPr>
              <a:t>Leche</a:t>
            </a:r>
            <a:r>
              <a:rPr sz="1698" spc="52" dirty="0">
                <a:solidFill>
                  <a:srgbClr val="444444"/>
                </a:solidFill>
              </a:rPr>
              <a:t> </a:t>
            </a:r>
            <a:r>
              <a:rPr sz="1698" dirty="0">
                <a:solidFill>
                  <a:srgbClr val="4D4D4D"/>
                </a:solidFill>
              </a:rPr>
              <a:t>y</a:t>
            </a:r>
            <a:r>
              <a:rPr sz="1698" spc="45" dirty="0">
                <a:solidFill>
                  <a:srgbClr val="4D4D4D"/>
                </a:solidFill>
              </a:rPr>
              <a:t> </a:t>
            </a:r>
            <a:r>
              <a:rPr sz="1698" dirty="0">
                <a:solidFill>
                  <a:srgbClr val="3F3F3F"/>
                </a:solidFill>
              </a:rPr>
              <a:t>quesos</a:t>
            </a:r>
            <a:r>
              <a:rPr sz="1698" spc="146" dirty="0">
                <a:solidFill>
                  <a:srgbClr val="3F3F3F"/>
                </a:solidFill>
              </a:rPr>
              <a:t> </a:t>
            </a:r>
            <a:r>
              <a:rPr sz="1698" dirty="0">
                <a:solidFill>
                  <a:srgbClr val="424242"/>
                </a:solidFill>
              </a:rPr>
              <a:t>no</a:t>
            </a:r>
            <a:r>
              <a:rPr sz="1698" spc="58" dirty="0">
                <a:solidFill>
                  <a:srgbClr val="424242"/>
                </a:solidFill>
              </a:rPr>
              <a:t> </a:t>
            </a:r>
            <a:r>
              <a:rPr sz="1698" spc="-6" dirty="0">
                <a:solidFill>
                  <a:srgbClr val="484848"/>
                </a:solidFill>
              </a:rPr>
              <a:t>pasteurizados.</a:t>
            </a:r>
            <a:endParaRPr sz="1698"/>
          </a:p>
          <a:p>
            <a:pPr marL="447059" marR="3357758" indent="-5006">
              <a:lnSpc>
                <a:spcPct val="110400"/>
              </a:lnSpc>
              <a:spcBef>
                <a:spcPts val="1501"/>
              </a:spcBef>
            </a:pPr>
            <a:r>
              <a:rPr sz="1698" dirty="0">
                <a:solidFill>
                  <a:srgbClr val="4B566B"/>
                </a:solidFill>
              </a:rPr>
              <a:t>Inhalación:</a:t>
            </a:r>
            <a:r>
              <a:rPr sz="1698" spc="27" dirty="0">
                <a:solidFill>
                  <a:srgbClr val="4B566B"/>
                </a:solidFill>
              </a:rPr>
              <a:t> </a:t>
            </a:r>
            <a:r>
              <a:rPr sz="1698" dirty="0">
                <a:solidFill>
                  <a:srgbClr val="4D4D4D"/>
                </a:solidFill>
              </a:rPr>
              <a:t>Polvo</a:t>
            </a:r>
            <a:r>
              <a:rPr sz="1698" spc="36" dirty="0">
                <a:solidFill>
                  <a:srgbClr val="4D4D4D"/>
                </a:solidFill>
              </a:rPr>
              <a:t> </a:t>
            </a:r>
            <a:r>
              <a:rPr sz="1698" dirty="0">
                <a:solidFill>
                  <a:srgbClr val="444444"/>
                </a:solidFill>
              </a:rPr>
              <a:t>contaminado</a:t>
            </a:r>
            <a:r>
              <a:rPr sz="1698" spc="133" dirty="0">
                <a:solidFill>
                  <a:srgbClr val="444444"/>
                </a:solidFill>
              </a:rPr>
              <a:t> </a:t>
            </a:r>
            <a:r>
              <a:rPr sz="1698" spc="-6" dirty="0">
                <a:solidFill>
                  <a:srgbClr val="444444"/>
                </a:solidFill>
              </a:rPr>
              <a:t>en</a:t>
            </a:r>
            <a:r>
              <a:rPr sz="1698" spc="-79" dirty="0">
                <a:solidFill>
                  <a:srgbClr val="444444"/>
                </a:solidFill>
              </a:rPr>
              <a:t> </a:t>
            </a:r>
            <a:r>
              <a:rPr sz="1698" dirty="0">
                <a:solidFill>
                  <a:srgbClr val="4B4B4B"/>
                </a:solidFill>
              </a:rPr>
              <a:t>establos</a:t>
            </a:r>
            <a:r>
              <a:rPr sz="1698" spc="97" dirty="0">
                <a:solidFill>
                  <a:srgbClr val="4B4B4B"/>
                </a:solidFill>
              </a:rPr>
              <a:t> </a:t>
            </a:r>
            <a:r>
              <a:rPr sz="1698" spc="-30" dirty="0">
                <a:solidFill>
                  <a:srgbClr val="314859"/>
                </a:solidFill>
              </a:rPr>
              <a:t>y </a:t>
            </a:r>
            <a:r>
              <a:rPr sz="1698" spc="-6" dirty="0">
                <a:solidFill>
                  <a:srgbClr val="484848"/>
                </a:solidFill>
              </a:rPr>
              <a:t>frigoríficos.</a:t>
            </a:r>
            <a:endParaRPr sz="1698"/>
          </a:p>
          <a:p>
            <a:pPr marL="445904" marR="2837152">
              <a:lnSpc>
                <a:spcPct val="121200"/>
              </a:lnSpc>
              <a:spcBef>
                <a:spcPts val="1471"/>
              </a:spcBef>
            </a:pPr>
            <a:r>
              <a:rPr sz="1546" spc="79" dirty="0">
                <a:solidFill>
                  <a:srgbClr val="4B4B4B"/>
                </a:solidFill>
              </a:rPr>
              <a:t>lnoculación:</a:t>
            </a:r>
            <a:r>
              <a:rPr sz="1546" spc="203" dirty="0">
                <a:solidFill>
                  <a:srgbClr val="4B4B4B"/>
                </a:solidFill>
              </a:rPr>
              <a:t> </a:t>
            </a:r>
            <a:r>
              <a:rPr sz="1546" spc="69" dirty="0">
                <a:solidFill>
                  <a:srgbClr val="4B4B4B"/>
                </a:solidFill>
              </a:rPr>
              <a:t>Accidentes</a:t>
            </a:r>
            <a:r>
              <a:rPr sz="1546" spc="191" dirty="0">
                <a:solidFill>
                  <a:srgbClr val="4B4B4B"/>
                </a:solidFill>
              </a:rPr>
              <a:t> </a:t>
            </a:r>
            <a:r>
              <a:rPr sz="1546" spc="79" dirty="0">
                <a:solidFill>
                  <a:srgbClr val="4B4B4B"/>
                </a:solidFill>
              </a:rPr>
              <a:t>con</a:t>
            </a:r>
            <a:r>
              <a:rPr sz="1546" spc="88" dirty="0">
                <a:solidFill>
                  <a:srgbClr val="4B4B4B"/>
                </a:solidFill>
              </a:rPr>
              <a:t> </a:t>
            </a:r>
            <a:r>
              <a:rPr sz="1546" spc="69" dirty="0">
                <a:solidFill>
                  <a:srgbClr val="4B4B4B"/>
                </a:solidFill>
              </a:rPr>
              <a:t>vacunas</a:t>
            </a:r>
            <a:r>
              <a:rPr sz="1546" spc="197" dirty="0">
                <a:solidFill>
                  <a:srgbClr val="4B4B4B"/>
                </a:solidFill>
              </a:rPr>
              <a:t> </a:t>
            </a:r>
            <a:r>
              <a:rPr sz="1546" spc="55" dirty="0">
                <a:solidFill>
                  <a:srgbClr val="4D4D4D"/>
                </a:solidFill>
              </a:rPr>
              <a:t>o</a:t>
            </a:r>
            <a:r>
              <a:rPr sz="1546" spc="69" dirty="0">
                <a:solidFill>
                  <a:srgbClr val="4D4D4D"/>
                </a:solidFill>
              </a:rPr>
              <a:t> </a:t>
            </a:r>
            <a:r>
              <a:rPr sz="1546" dirty="0">
                <a:solidFill>
                  <a:srgbClr val="525252"/>
                </a:solidFill>
              </a:rPr>
              <a:t>material</a:t>
            </a:r>
            <a:r>
              <a:rPr sz="1546" spc="136" dirty="0">
                <a:solidFill>
                  <a:srgbClr val="525252"/>
                </a:solidFill>
              </a:rPr>
              <a:t> </a:t>
            </a:r>
            <a:r>
              <a:rPr sz="1546" spc="21" dirty="0">
                <a:solidFill>
                  <a:srgbClr val="525252"/>
                </a:solidFill>
              </a:rPr>
              <a:t>de </a:t>
            </a:r>
            <a:r>
              <a:rPr sz="1546" spc="-6" dirty="0">
                <a:solidFill>
                  <a:srgbClr val="424242"/>
                </a:solidFill>
              </a:rPr>
              <a:t>laboratorio.</a:t>
            </a:r>
            <a:endParaRPr sz="1546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B372AF42-9D07-7259-3FD7-C0B6437D7D5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240665"/>
            <a:ext cx="12189853" cy="68567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0"/>
            <a:ext cx="6095572" cy="685751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0110" y="513927"/>
            <a:ext cx="4057810" cy="548689"/>
          </a:xfrm>
          <a:prstGeom prst="rect">
            <a:avLst/>
          </a:prstGeom>
        </p:spPr>
        <p:txBody>
          <a:bodyPr vert="horz" wrap="square" lIns="0" tIns="7316" rIns="0" bIns="0" rtlCol="0" anchor="ctr">
            <a:spAutoFit/>
          </a:bodyPr>
          <a:lstStyle/>
          <a:p>
            <a:pPr marL="15403">
              <a:lnSpc>
                <a:spcPct val="100000"/>
              </a:lnSpc>
              <a:spcBef>
                <a:spcPts val="58"/>
              </a:spcBef>
              <a:tabLst>
                <a:tab pos="296114" algn="l"/>
              </a:tabLst>
            </a:pPr>
            <a:r>
              <a:rPr sz="5276" spc="-577" baseline="-9578" dirty="0">
                <a:solidFill>
                  <a:srgbClr val="054F7C"/>
                </a:solidFill>
                <a:latin typeface="Cambria"/>
                <a:cs typeface="Cambria"/>
              </a:rPr>
              <a:t>Í</a:t>
            </a:r>
            <a:r>
              <a:rPr sz="5276" baseline="-9578" dirty="0">
                <a:solidFill>
                  <a:srgbClr val="054F7C"/>
                </a:solidFill>
                <a:latin typeface="Cambria"/>
                <a:cs typeface="Cambria"/>
              </a:rPr>
              <a:t>	</a:t>
            </a:r>
            <a:r>
              <a:rPr sz="3517" spc="-49" dirty="0">
                <a:solidFill>
                  <a:srgbClr val="034B7C"/>
                </a:solidFill>
                <a:latin typeface="Cambria"/>
                <a:cs typeface="Cambria"/>
              </a:rPr>
              <a:t>Población</a:t>
            </a:r>
            <a:r>
              <a:rPr sz="3517" spc="-106" dirty="0">
                <a:solidFill>
                  <a:srgbClr val="034B7C"/>
                </a:solidFill>
                <a:latin typeface="Cambria"/>
                <a:cs typeface="Cambria"/>
              </a:rPr>
              <a:t> </a:t>
            </a:r>
            <a:r>
              <a:rPr sz="3517" spc="-39" dirty="0">
                <a:solidFill>
                  <a:srgbClr val="054F7C"/>
                </a:solidFill>
                <a:latin typeface="Cambria"/>
                <a:cs typeface="Cambria"/>
              </a:rPr>
              <a:t>de</a:t>
            </a:r>
            <a:r>
              <a:rPr sz="3517" spc="-154" dirty="0">
                <a:solidFill>
                  <a:srgbClr val="054F7C"/>
                </a:solidFill>
                <a:latin typeface="Cambria"/>
                <a:cs typeface="Cambria"/>
              </a:rPr>
              <a:t> </a:t>
            </a:r>
            <a:r>
              <a:rPr sz="3517" spc="-6" dirty="0">
                <a:solidFill>
                  <a:srgbClr val="005287"/>
                </a:solidFill>
                <a:latin typeface="Cambria"/>
                <a:cs typeface="Cambria"/>
              </a:rPr>
              <a:t>Riesgo</a:t>
            </a:r>
            <a:endParaRPr sz="3517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2167" y="1388408"/>
            <a:ext cx="4762094" cy="1321782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indent="5006">
              <a:lnSpc>
                <a:spcPct val="110400"/>
              </a:lnSpc>
              <a:spcBef>
                <a:spcPts val="55"/>
              </a:spcBef>
            </a:pPr>
            <a:r>
              <a:rPr sz="1698" spc="-6" dirty="0">
                <a:solidFill>
                  <a:srgbClr val="444444"/>
                </a:solidFill>
                <a:latin typeface="Calibri"/>
                <a:cs typeface="Calibri"/>
              </a:rPr>
              <a:t>Trabajadores</a:t>
            </a:r>
            <a:r>
              <a:rPr sz="1698" spc="9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39" dirty="0">
                <a:solidFill>
                  <a:srgbClr val="444444"/>
                </a:solidFill>
                <a:latin typeface="Calibri"/>
                <a:cs typeface="Calibri"/>
              </a:rPr>
              <a:t>rurales,</a:t>
            </a:r>
            <a:r>
              <a:rPr sz="1698" spc="-24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21" dirty="0">
                <a:solidFill>
                  <a:srgbClr val="444444"/>
                </a:solidFill>
                <a:latin typeface="Calibri"/>
                <a:cs typeface="Calibri"/>
              </a:rPr>
              <a:t>veterinarios,</a:t>
            </a:r>
            <a:r>
              <a:rPr sz="1698" spc="-15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44444"/>
                </a:solidFill>
                <a:latin typeface="Calibri"/>
                <a:cs typeface="Calibri"/>
              </a:rPr>
              <a:t>laboratoristas, </a:t>
            </a:r>
            <a:r>
              <a:rPr sz="1698" dirty="0">
                <a:solidFill>
                  <a:srgbClr val="494949"/>
                </a:solidFill>
                <a:latin typeface="Calibri"/>
                <a:cs typeface="Calibri"/>
              </a:rPr>
              <a:t>personal</a:t>
            </a:r>
            <a:r>
              <a:rPr sz="1698" spc="-3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4F4F4F"/>
                </a:solidFill>
                <a:latin typeface="Calibri"/>
                <a:cs typeface="Calibri"/>
              </a:rPr>
              <a:t>de</a:t>
            </a:r>
            <a:r>
              <a:rPr sz="1698" spc="-73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spc="-18" dirty="0">
                <a:solidFill>
                  <a:srgbClr val="464646"/>
                </a:solidFill>
                <a:latin typeface="Calibri"/>
                <a:cs typeface="Calibri"/>
              </a:rPr>
              <a:t>frigoríficos,</a:t>
            </a:r>
            <a:r>
              <a:rPr sz="1698" spc="12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matarifes</a:t>
            </a:r>
            <a:r>
              <a:rPr sz="1698" spc="45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A465D"/>
                </a:solidFill>
                <a:latin typeface="Calibri"/>
                <a:cs typeface="Calibri"/>
              </a:rPr>
              <a:t>y</a:t>
            </a:r>
            <a:r>
              <a:rPr sz="1698" spc="-52" dirty="0">
                <a:solidFill>
                  <a:srgbClr val="3A465D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24242"/>
                </a:solidFill>
                <a:latin typeface="Calibri"/>
                <a:cs typeface="Calibri"/>
              </a:rPr>
              <a:t>peones</a:t>
            </a:r>
            <a:r>
              <a:rPr sz="1698" spc="49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424242"/>
                </a:solidFill>
                <a:latin typeface="Calibri"/>
                <a:cs typeface="Calibri"/>
              </a:rPr>
              <a:t>de</a:t>
            </a:r>
            <a:r>
              <a:rPr sz="1698" spc="-79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64646"/>
                </a:solidFill>
                <a:latin typeface="Calibri"/>
                <a:cs typeface="Calibri"/>
              </a:rPr>
              <a:t>campo.</a:t>
            </a:r>
            <a:endParaRPr sz="1698">
              <a:latin typeface="Calibri"/>
              <a:cs typeface="Calibri"/>
            </a:endParaRPr>
          </a:p>
          <a:p>
            <a:pPr marL="16943" marR="420490" indent="-4621">
              <a:lnSpc>
                <a:spcPct val="126200"/>
              </a:lnSpc>
              <a:spcBef>
                <a:spcPts val="1458"/>
              </a:spcBef>
            </a:pPr>
            <a:r>
              <a:rPr sz="1486" spc="85" dirty="0">
                <a:solidFill>
                  <a:srgbClr val="424242"/>
                </a:solidFill>
                <a:latin typeface="Cambria"/>
                <a:cs typeface="Cambria"/>
              </a:rPr>
              <a:t>Producción:</a:t>
            </a:r>
            <a:r>
              <a:rPr sz="1486" spc="76" dirty="0">
                <a:solidFill>
                  <a:srgbClr val="424242"/>
                </a:solidFill>
                <a:latin typeface="Cambria"/>
                <a:cs typeface="Cambria"/>
              </a:rPr>
              <a:t> </a:t>
            </a:r>
            <a:r>
              <a:rPr sz="1486" spc="39" dirty="0">
                <a:solidFill>
                  <a:srgbClr val="444444"/>
                </a:solidFill>
                <a:latin typeface="Cambria"/>
                <a:cs typeface="Cambria"/>
              </a:rPr>
              <a:t>Ganadería</a:t>
            </a:r>
            <a:r>
              <a:rPr sz="1486" spc="318" dirty="0">
                <a:solidFill>
                  <a:srgbClr val="444444"/>
                </a:solidFill>
                <a:latin typeface="Cambria"/>
                <a:cs typeface="Cambria"/>
              </a:rPr>
              <a:t> </a:t>
            </a:r>
            <a:r>
              <a:rPr sz="1486" spc="30" dirty="0">
                <a:solidFill>
                  <a:srgbClr val="4D4D4D"/>
                </a:solidFill>
                <a:latin typeface="Cambria"/>
                <a:cs typeface="Cambria"/>
              </a:rPr>
              <a:t>bovina,</a:t>
            </a:r>
            <a:r>
              <a:rPr sz="1486" spc="263" dirty="0">
                <a:solidFill>
                  <a:srgbClr val="4D4D4D"/>
                </a:solidFill>
                <a:latin typeface="Cambria"/>
                <a:cs typeface="Cambria"/>
              </a:rPr>
              <a:t> </a:t>
            </a:r>
            <a:r>
              <a:rPr sz="1486" dirty="0">
                <a:solidFill>
                  <a:srgbClr val="4D4D4D"/>
                </a:solidFill>
                <a:latin typeface="Cambria"/>
                <a:cs typeface="Cambria"/>
              </a:rPr>
              <a:t>porcina,</a:t>
            </a:r>
            <a:r>
              <a:rPr sz="1486" spc="182" dirty="0">
                <a:solidFill>
                  <a:srgbClr val="4D4D4D"/>
                </a:solidFill>
                <a:latin typeface="Cambria"/>
                <a:cs typeface="Cambria"/>
              </a:rPr>
              <a:t> </a:t>
            </a:r>
            <a:r>
              <a:rPr sz="1486" spc="36" dirty="0">
                <a:solidFill>
                  <a:srgbClr val="505050"/>
                </a:solidFill>
                <a:latin typeface="Cambria"/>
                <a:cs typeface="Cambria"/>
              </a:rPr>
              <a:t>caprina</a:t>
            </a:r>
            <a:r>
              <a:rPr sz="1486" spc="233" dirty="0">
                <a:solidFill>
                  <a:srgbClr val="505050"/>
                </a:solidFill>
                <a:latin typeface="Cambria"/>
                <a:cs typeface="Cambria"/>
              </a:rPr>
              <a:t> </a:t>
            </a:r>
            <a:r>
              <a:rPr sz="1486" spc="-30" dirty="0">
                <a:solidFill>
                  <a:srgbClr val="424B69"/>
                </a:solidFill>
                <a:latin typeface="Cambria"/>
                <a:cs typeface="Cambria"/>
              </a:rPr>
              <a:t>y </a:t>
            </a:r>
            <a:r>
              <a:rPr sz="1486" spc="36" dirty="0">
                <a:solidFill>
                  <a:srgbClr val="494949"/>
                </a:solidFill>
                <a:latin typeface="Cambria"/>
                <a:cs typeface="Cambria"/>
              </a:rPr>
              <a:t>plantas</a:t>
            </a:r>
            <a:r>
              <a:rPr sz="1486" spc="127" dirty="0">
                <a:solidFill>
                  <a:srgbClr val="494949"/>
                </a:solidFill>
                <a:latin typeface="Cambria"/>
                <a:cs typeface="Cambria"/>
              </a:rPr>
              <a:t> </a:t>
            </a:r>
            <a:r>
              <a:rPr sz="1486" spc="42" dirty="0">
                <a:solidFill>
                  <a:srgbClr val="424242"/>
                </a:solidFill>
                <a:latin typeface="Cambria"/>
                <a:cs typeface="Cambria"/>
              </a:rPr>
              <a:t>de</a:t>
            </a:r>
            <a:r>
              <a:rPr sz="1486" spc="258" dirty="0">
                <a:solidFill>
                  <a:srgbClr val="424242"/>
                </a:solidFill>
                <a:latin typeface="Cambria"/>
                <a:cs typeface="Cambria"/>
              </a:rPr>
              <a:t> </a:t>
            </a:r>
            <a:r>
              <a:rPr sz="1486" spc="55" dirty="0">
                <a:solidFill>
                  <a:srgbClr val="424242"/>
                </a:solidFill>
                <a:latin typeface="Cambria"/>
                <a:cs typeface="Cambria"/>
              </a:rPr>
              <a:t>procesamiento</a:t>
            </a:r>
            <a:r>
              <a:rPr sz="1486" spc="194" dirty="0">
                <a:solidFill>
                  <a:srgbClr val="424242"/>
                </a:solidFill>
                <a:latin typeface="Cambria"/>
                <a:cs typeface="Cambria"/>
              </a:rPr>
              <a:t> </a:t>
            </a:r>
            <a:r>
              <a:rPr sz="1486" spc="33" dirty="0">
                <a:solidFill>
                  <a:srgbClr val="494949"/>
                </a:solidFill>
                <a:latin typeface="Cambria"/>
                <a:cs typeface="Cambria"/>
              </a:rPr>
              <a:t>cárnico.</a:t>
            </a:r>
            <a:endParaRPr sz="1486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62692" y="3162078"/>
            <a:ext cx="1129009" cy="147865"/>
          </a:xfrm>
          <a:custGeom>
            <a:avLst/>
            <a:gdLst/>
            <a:ahLst/>
            <a:cxnLst/>
            <a:rect l="l" t="t" r="r" b="b"/>
            <a:pathLst>
              <a:path w="1861820" h="243839">
                <a:moveTo>
                  <a:pt x="1861199" y="243448"/>
                </a:moveTo>
                <a:lnTo>
                  <a:pt x="0" y="243448"/>
                </a:lnTo>
                <a:lnTo>
                  <a:pt x="0" y="0"/>
                </a:lnTo>
                <a:lnTo>
                  <a:pt x="1861199" y="0"/>
                </a:lnTo>
                <a:lnTo>
                  <a:pt x="1861199" y="243448"/>
                </a:lnTo>
                <a:close/>
              </a:path>
            </a:pathLst>
          </a:custGeom>
          <a:solidFill>
            <a:srgbClr val="004680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" name="object 3"/>
          <p:cNvSpPr/>
          <p:nvPr/>
        </p:nvSpPr>
        <p:spPr>
          <a:xfrm>
            <a:off x="6572217" y="3600197"/>
            <a:ext cx="4357390" cy="185986"/>
          </a:xfrm>
          <a:custGeom>
            <a:avLst/>
            <a:gdLst/>
            <a:ahLst/>
            <a:cxnLst/>
            <a:rect l="l" t="t" r="r" b="b"/>
            <a:pathLst>
              <a:path w="7185659" h="306704">
                <a:moveTo>
                  <a:pt x="7185645" y="306273"/>
                </a:moveTo>
                <a:lnTo>
                  <a:pt x="0" y="306273"/>
                </a:lnTo>
                <a:lnTo>
                  <a:pt x="0" y="0"/>
                </a:lnTo>
                <a:lnTo>
                  <a:pt x="7185645" y="0"/>
                </a:lnTo>
                <a:lnTo>
                  <a:pt x="7185645" y="306273"/>
                </a:lnTo>
                <a:close/>
              </a:path>
            </a:pathLst>
          </a:custGeom>
          <a:solidFill>
            <a:srgbClr val="005087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" name="object 4"/>
          <p:cNvSpPr txBox="1"/>
          <p:nvPr/>
        </p:nvSpPr>
        <p:spPr>
          <a:xfrm>
            <a:off x="6346013" y="2912064"/>
            <a:ext cx="5257672" cy="887414"/>
          </a:xfrm>
          <a:prstGeom prst="rect">
            <a:avLst/>
          </a:prstGeom>
          <a:ln w="23559">
            <a:solidFill>
              <a:srgbClr val="034B80"/>
            </a:solidFill>
          </a:ln>
        </p:spPr>
        <p:txBody>
          <a:bodyPr vert="horz" wrap="square" lIns="0" tIns="191762" rIns="0" bIns="0" rtlCol="0">
            <a:spAutoFit/>
          </a:bodyPr>
          <a:lstStyle/>
          <a:p>
            <a:pPr marL="231423">
              <a:spcBef>
                <a:spcPts val="1510"/>
              </a:spcBef>
            </a:pPr>
            <a:r>
              <a:rPr sz="1546" dirty="0">
                <a:solidFill>
                  <a:srgbClr val="FFFFFF"/>
                </a:solidFill>
                <a:latin typeface="Times New Roman"/>
                <a:cs typeface="Times New Roman"/>
              </a:rPr>
              <a:t>En</a:t>
            </a:r>
            <a:r>
              <a:rPr sz="1546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46" spc="73" dirty="0">
                <a:solidFill>
                  <a:srgbClr val="FFFFFF"/>
                </a:solidFill>
                <a:latin typeface="Times New Roman"/>
                <a:cs typeface="Times New Roman"/>
              </a:rPr>
              <a:t>Humanos</a:t>
            </a:r>
            <a:endParaRPr sz="1546">
              <a:latin typeface="Times New Roman"/>
              <a:cs typeface="Times New Roman"/>
            </a:endParaRPr>
          </a:p>
          <a:p>
            <a:pPr marL="224107">
              <a:spcBef>
                <a:spcPts val="1668"/>
              </a:spcBef>
            </a:pPr>
            <a:r>
              <a:rPr sz="1546" dirty="0">
                <a:solidFill>
                  <a:srgbClr val="F6F6F6"/>
                </a:solidFill>
                <a:latin typeface="Arial MT"/>
                <a:cs typeface="Arial MT"/>
              </a:rPr>
              <a:t>Fiebre</a:t>
            </a:r>
            <a:r>
              <a:rPr sz="1546" spc="-58" dirty="0">
                <a:solidFill>
                  <a:srgbClr val="F6F6F6"/>
                </a:solidFill>
                <a:latin typeface="Arial MT"/>
                <a:cs typeface="Arial MT"/>
              </a:rPr>
              <a:t> </a:t>
            </a:r>
            <a:r>
              <a:rPr sz="1546" dirty="0">
                <a:solidFill>
                  <a:srgbClr val="FFFFFF"/>
                </a:solidFill>
                <a:latin typeface="Arial MT"/>
                <a:cs typeface="Arial MT"/>
              </a:rPr>
              <a:t>ondulante,</a:t>
            </a:r>
            <a:r>
              <a:rPr sz="1546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46" dirty="0">
                <a:solidFill>
                  <a:srgbClr val="FFFFFF"/>
                </a:solidFill>
                <a:latin typeface="Arial MT"/>
                <a:cs typeface="Arial MT"/>
              </a:rPr>
              <a:t>sudoración</a:t>
            </a:r>
            <a:r>
              <a:rPr sz="1546" spc="-12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546" dirty="0">
                <a:solidFill>
                  <a:srgbClr val="EFEFEF"/>
                </a:solidFill>
                <a:latin typeface="Arial MT"/>
                <a:cs typeface="Arial MT"/>
              </a:rPr>
              <a:t>nocturna</a:t>
            </a:r>
            <a:r>
              <a:rPr sz="1546" spc="33" dirty="0">
                <a:solidFill>
                  <a:srgbClr val="EFEFEF"/>
                </a:solidFill>
                <a:latin typeface="Arial MT"/>
                <a:cs typeface="Arial MT"/>
              </a:rPr>
              <a:t> </a:t>
            </a:r>
            <a:r>
              <a:rPr sz="1546" spc="-6" dirty="0">
                <a:solidFill>
                  <a:srgbClr val="F9F9F9"/>
                </a:solidFill>
                <a:latin typeface="Arial MT"/>
                <a:cs typeface="Arial MT"/>
              </a:rPr>
              <a:t>maloliente,</a:t>
            </a:r>
            <a:endParaRPr sz="1546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72216" y="3885926"/>
            <a:ext cx="4496784" cy="196592"/>
          </a:xfrm>
          <a:prstGeom prst="rect">
            <a:avLst/>
          </a:prstGeom>
          <a:solidFill>
            <a:srgbClr val="004F87"/>
          </a:solidFill>
        </p:spPr>
        <p:txBody>
          <a:bodyPr vert="horz" wrap="square" lIns="0" tIns="0" rIns="0" bIns="0" rtlCol="0">
            <a:spAutoFit/>
          </a:bodyPr>
          <a:lstStyle/>
          <a:p>
            <a:pPr marL="770">
              <a:lnSpc>
                <a:spcPts val="1471"/>
              </a:lnSpc>
            </a:pPr>
            <a:r>
              <a:rPr sz="1546" dirty="0">
                <a:solidFill>
                  <a:srgbClr val="F4F4F4"/>
                </a:solidFill>
                <a:latin typeface="Calibri"/>
                <a:cs typeface="Calibri"/>
              </a:rPr>
              <a:t>cefalea,</a:t>
            </a:r>
            <a:r>
              <a:rPr sz="1546" spc="121" dirty="0">
                <a:solidFill>
                  <a:srgbClr val="F4F4F4"/>
                </a:solidFill>
                <a:latin typeface="Calibri"/>
                <a:cs typeface="Calibri"/>
              </a:rPr>
              <a:t> </a:t>
            </a:r>
            <a:r>
              <a:rPr sz="1546" spc="33" dirty="0">
                <a:solidFill>
                  <a:srgbClr val="FFFFFF"/>
                </a:solidFill>
                <a:latin typeface="Calibri"/>
                <a:cs typeface="Calibri"/>
              </a:rPr>
              <a:t>mialgias,</a:t>
            </a:r>
            <a:r>
              <a:rPr sz="1546" spc="1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46" spc="58" dirty="0">
                <a:solidFill>
                  <a:srgbClr val="F9F9F9"/>
                </a:solidFill>
                <a:latin typeface="Calibri"/>
                <a:cs typeface="Calibri"/>
              </a:rPr>
              <a:t>fatiga</a:t>
            </a:r>
            <a:r>
              <a:rPr sz="1546" spc="115" dirty="0">
                <a:solidFill>
                  <a:srgbClr val="F9F9F9"/>
                </a:solidFill>
                <a:latin typeface="Calibri"/>
                <a:cs typeface="Calibri"/>
              </a:rPr>
              <a:t> </a:t>
            </a:r>
            <a:r>
              <a:rPr sz="1546" spc="52" dirty="0">
                <a:solidFill>
                  <a:srgbClr val="FFFFFF"/>
                </a:solidFill>
                <a:latin typeface="Calibri"/>
                <a:cs typeface="Calibri"/>
              </a:rPr>
              <a:t>extrema</a:t>
            </a:r>
            <a:r>
              <a:rPr sz="1546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46" spc="55" dirty="0">
                <a:solidFill>
                  <a:srgbClr val="FFF9E6"/>
                </a:solidFill>
                <a:latin typeface="Calibri"/>
                <a:cs typeface="Calibri"/>
              </a:rPr>
              <a:t>y</a:t>
            </a:r>
            <a:r>
              <a:rPr sz="1546" spc="69" dirty="0">
                <a:solidFill>
                  <a:srgbClr val="FFF9E6"/>
                </a:solidFill>
                <a:latin typeface="Calibri"/>
                <a:cs typeface="Calibri"/>
              </a:rPr>
              <a:t> </a:t>
            </a:r>
            <a:r>
              <a:rPr sz="1546" spc="82" dirty="0">
                <a:solidFill>
                  <a:srgbClr val="F7F7F7"/>
                </a:solidFill>
                <a:latin typeface="Calibri"/>
                <a:cs typeface="Calibri"/>
              </a:rPr>
              <a:t>pérdida</a:t>
            </a:r>
            <a:r>
              <a:rPr sz="1546" spc="115" dirty="0">
                <a:solidFill>
                  <a:srgbClr val="F7F7F7"/>
                </a:solidFill>
                <a:latin typeface="Calibri"/>
                <a:cs typeface="Calibri"/>
              </a:rPr>
              <a:t> </a:t>
            </a:r>
            <a:r>
              <a:rPr sz="1546" spc="85" dirty="0">
                <a:solidFill>
                  <a:srgbClr val="EFEFEF"/>
                </a:solidFill>
                <a:latin typeface="Calibri"/>
                <a:cs typeface="Calibri"/>
              </a:rPr>
              <a:t>de</a:t>
            </a:r>
            <a:r>
              <a:rPr sz="1546" spc="76" dirty="0">
                <a:solidFill>
                  <a:srgbClr val="EFEFEF"/>
                </a:solidFill>
                <a:latin typeface="Calibri"/>
                <a:cs typeface="Calibri"/>
              </a:rPr>
              <a:t> </a:t>
            </a:r>
            <a:r>
              <a:rPr sz="1546" spc="64" dirty="0">
                <a:solidFill>
                  <a:srgbClr val="FFFFFF"/>
                </a:solidFill>
                <a:latin typeface="Calibri"/>
                <a:cs typeface="Calibri"/>
              </a:rPr>
              <a:t>peso.</a:t>
            </a:r>
            <a:endParaRPr sz="1546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887" y="571460"/>
            <a:ext cx="76194" cy="47621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08713" y="355254"/>
            <a:ext cx="6376669" cy="536138"/>
          </a:xfrm>
          <a:prstGeom prst="rect">
            <a:avLst/>
          </a:prstGeom>
        </p:spPr>
        <p:txBody>
          <a:bodyPr vert="horz" wrap="square" lIns="0" tIns="8856" rIns="0" bIns="0" rtlCol="0" anchor="ctr">
            <a:spAutoFit/>
          </a:bodyPr>
          <a:lstStyle/>
          <a:p>
            <a:pPr marL="308821">
              <a:lnSpc>
                <a:spcPct val="100000"/>
              </a:lnSpc>
              <a:spcBef>
                <a:spcPts val="69"/>
              </a:spcBef>
            </a:pPr>
            <a:r>
              <a:rPr sz="3426" dirty="0">
                <a:solidFill>
                  <a:srgbClr val="015485"/>
                </a:solidFill>
                <a:latin typeface="Cambria"/>
                <a:cs typeface="Cambria"/>
              </a:rPr>
              <a:t>Cuadros</a:t>
            </a:r>
            <a:r>
              <a:rPr sz="3426" spc="-76" dirty="0">
                <a:solidFill>
                  <a:srgbClr val="015485"/>
                </a:solidFill>
                <a:latin typeface="Cambria"/>
                <a:cs typeface="Cambria"/>
              </a:rPr>
              <a:t> </a:t>
            </a:r>
            <a:r>
              <a:rPr sz="3426" spc="45" dirty="0">
                <a:solidFill>
                  <a:srgbClr val="005287"/>
                </a:solidFill>
                <a:latin typeface="Cambria"/>
                <a:cs typeface="Cambria"/>
              </a:rPr>
              <a:t>Clínicos</a:t>
            </a:r>
            <a:endParaRPr sz="3426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4748" y="3084134"/>
            <a:ext cx="1111296" cy="26009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637" spc="33" dirty="0">
                <a:solidFill>
                  <a:srgbClr val="034B82"/>
                </a:solidFill>
                <a:latin typeface="Cambria"/>
                <a:cs typeface="Cambria"/>
              </a:rPr>
              <a:t>En</a:t>
            </a:r>
            <a:r>
              <a:rPr sz="1637" spc="-100" dirty="0">
                <a:solidFill>
                  <a:srgbClr val="034B82"/>
                </a:solidFill>
                <a:latin typeface="Cambria"/>
                <a:cs typeface="Cambria"/>
              </a:rPr>
              <a:t> </a:t>
            </a:r>
            <a:r>
              <a:rPr sz="1637" spc="-6" dirty="0">
                <a:solidFill>
                  <a:srgbClr val="03548A"/>
                </a:solidFill>
                <a:latin typeface="Cambria"/>
                <a:cs typeface="Cambria"/>
              </a:rPr>
              <a:t>Animales</a:t>
            </a:r>
            <a:endParaRPr sz="1637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8251" y="3502808"/>
            <a:ext cx="4730518" cy="86883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0782" marR="3081" indent="1540">
              <a:lnSpc>
                <a:spcPct val="110400"/>
              </a:lnSpc>
              <a:spcBef>
                <a:spcPts val="55"/>
              </a:spcBef>
            </a:pP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Abortos</a:t>
            </a:r>
            <a:r>
              <a:rPr sz="1698" spc="42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spc="-12" dirty="0">
                <a:solidFill>
                  <a:srgbClr val="484848"/>
                </a:solidFill>
                <a:latin typeface="Calibri"/>
                <a:cs typeface="Calibri"/>
              </a:rPr>
              <a:t>en</a:t>
            </a:r>
            <a:r>
              <a:rPr sz="1698" spc="-85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gestación</a:t>
            </a:r>
            <a:r>
              <a:rPr sz="1698" spc="-21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D4D4D"/>
                </a:solidFill>
                <a:latin typeface="Calibri"/>
                <a:cs typeface="Calibri"/>
              </a:rPr>
              <a:t>avanzada,</a:t>
            </a:r>
            <a:r>
              <a:rPr sz="1698" spc="45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spc="-18" dirty="0">
                <a:solidFill>
                  <a:srgbClr val="444444"/>
                </a:solidFill>
                <a:latin typeface="Calibri"/>
                <a:cs typeface="Calibri"/>
              </a:rPr>
              <a:t>infertilidad,</a:t>
            </a:r>
            <a:r>
              <a:rPr sz="1698" spc="82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44444"/>
                </a:solidFill>
                <a:latin typeface="Calibri"/>
                <a:cs typeface="Calibri"/>
              </a:rPr>
              <a:t>retención </a:t>
            </a:r>
            <a:r>
              <a:rPr sz="1698" spc="39" dirty="0">
                <a:solidFill>
                  <a:srgbClr val="525252"/>
                </a:solidFill>
                <a:latin typeface="Calibri"/>
                <a:cs typeface="Calibri"/>
              </a:rPr>
              <a:t>de</a:t>
            </a:r>
            <a:r>
              <a:rPr sz="1698" spc="-30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D4D4D"/>
                </a:solidFill>
                <a:latin typeface="Calibri"/>
                <a:cs typeface="Calibri"/>
              </a:rPr>
              <a:t>placenta</a:t>
            </a:r>
            <a:r>
              <a:rPr sz="1698" spc="97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D4D4D"/>
                </a:solidFill>
                <a:latin typeface="Calibri"/>
                <a:cs typeface="Calibri"/>
              </a:rPr>
              <a:t>y</a:t>
            </a:r>
            <a:r>
              <a:rPr sz="1698" spc="36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orquitis/epididimitis</a:t>
            </a:r>
            <a:r>
              <a:rPr sz="1698" spc="18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21" dirty="0">
                <a:solidFill>
                  <a:srgbClr val="494949"/>
                </a:solidFill>
                <a:latin typeface="Calibri"/>
                <a:cs typeface="Calibri"/>
              </a:rPr>
              <a:t>en</a:t>
            </a:r>
            <a:r>
              <a:rPr sz="1698" spc="-61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F4F4F"/>
                </a:solidFill>
                <a:latin typeface="Calibri"/>
                <a:cs typeface="Calibri"/>
              </a:rPr>
              <a:t>machos.</a:t>
            </a:r>
            <a:endParaRPr sz="1698">
              <a:latin typeface="Calibri"/>
              <a:cs typeface="Calibri"/>
            </a:endParaRPr>
          </a:p>
          <a:p>
            <a:pPr marL="7701">
              <a:spcBef>
                <a:spcPts val="215"/>
              </a:spcBef>
            </a:pPr>
            <a:r>
              <a:rPr sz="1698" dirty="0">
                <a:solidFill>
                  <a:srgbClr val="4D4D4D"/>
                </a:solidFill>
                <a:latin typeface="Calibri"/>
                <a:cs typeface="Calibri"/>
              </a:rPr>
              <a:t>Disminución</a:t>
            </a:r>
            <a:r>
              <a:rPr sz="1698" spc="21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494949"/>
                </a:solidFill>
                <a:latin typeface="Calibri"/>
                <a:cs typeface="Calibri"/>
              </a:rPr>
              <a:t>de</a:t>
            </a:r>
            <a:r>
              <a:rPr sz="1698" spc="-67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84848"/>
                </a:solidFill>
                <a:latin typeface="Calibri"/>
                <a:cs typeface="Calibri"/>
              </a:rPr>
              <a:t>producción</a:t>
            </a:r>
            <a:r>
              <a:rPr sz="1698" spc="52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64646"/>
                </a:solidFill>
                <a:latin typeface="Calibri"/>
                <a:cs typeface="Calibri"/>
              </a:rPr>
              <a:t>láctea.</a:t>
            </a:r>
            <a:endParaRPr sz="1698">
              <a:latin typeface="Calibri"/>
              <a:cs typeface="Calibri"/>
            </a:endParaRPr>
          </a:p>
        </p:txBody>
      </p:sp>
      <p:pic>
        <p:nvPicPr>
          <p:cNvPr id="10" name="object 2">
            <a:extLst>
              <a:ext uri="{FF2B5EF4-FFF2-40B4-BE49-F238E27FC236}">
                <a16:creationId xmlns:a16="http://schemas.microsoft.com/office/drawing/2014/main" id="{701C134B-9894-2EAA-C7EA-BD67FFD4C4D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19" y="74412"/>
            <a:ext cx="12189853" cy="68567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1814" y="445491"/>
            <a:ext cx="4827940" cy="596407"/>
          </a:xfrm>
          <a:prstGeom prst="rect">
            <a:avLst/>
          </a:prstGeom>
        </p:spPr>
        <p:txBody>
          <a:bodyPr vert="horz" wrap="square" lIns="0" tIns="8471" rIns="0" bIns="0" rtlCol="0" anchor="ctr">
            <a:spAutoFit/>
          </a:bodyPr>
          <a:lstStyle/>
          <a:p>
            <a:pPr marL="23104">
              <a:lnSpc>
                <a:spcPct val="100000"/>
              </a:lnSpc>
              <a:spcBef>
                <a:spcPts val="67"/>
              </a:spcBef>
              <a:tabLst>
                <a:tab pos="348868" algn="l"/>
              </a:tabLst>
            </a:pPr>
            <a:r>
              <a:rPr sz="3820" spc="-45" dirty="0" err="1">
                <a:solidFill>
                  <a:srgbClr val="005080"/>
                </a:solidFill>
              </a:rPr>
              <a:t>Identificación</a:t>
            </a:r>
            <a:r>
              <a:rPr sz="3820" spc="-240" dirty="0">
                <a:solidFill>
                  <a:srgbClr val="005080"/>
                </a:solidFill>
              </a:rPr>
              <a:t> </a:t>
            </a:r>
            <a:r>
              <a:rPr sz="3820" spc="-118" dirty="0">
                <a:solidFill>
                  <a:srgbClr val="035989"/>
                </a:solidFill>
              </a:rPr>
              <a:t>y</a:t>
            </a:r>
            <a:r>
              <a:rPr sz="3820" spc="-315" dirty="0">
                <a:solidFill>
                  <a:srgbClr val="035989"/>
                </a:solidFill>
              </a:rPr>
              <a:t> </a:t>
            </a:r>
            <a:r>
              <a:rPr sz="5730" spc="-91" baseline="-3086" dirty="0"/>
              <a:t>Gestión</a:t>
            </a:r>
            <a:endParaRPr sz="5730" baseline="-3086" dirty="0"/>
          </a:p>
        </p:txBody>
      </p:sp>
      <p:sp>
        <p:nvSpPr>
          <p:cNvPr id="3" name="object 3"/>
          <p:cNvSpPr txBox="1"/>
          <p:nvPr/>
        </p:nvSpPr>
        <p:spPr>
          <a:xfrm>
            <a:off x="506990" y="1488274"/>
            <a:ext cx="8245773" cy="2671740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643057" indent="-635356">
              <a:spcBef>
                <a:spcPts val="82"/>
              </a:spcBef>
              <a:buClr>
                <a:srgbClr val="3F546E"/>
              </a:buClr>
              <a:buChar char="•"/>
              <a:tabLst>
                <a:tab pos="643057" algn="l"/>
              </a:tabLst>
            </a:pPr>
            <a:r>
              <a:rPr sz="1698" spc="33" dirty="0">
                <a:solidFill>
                  <a:srgbClr val="4B4B4B"/>
                </a:solidFill>
                <a:latin typeface="Calibri"/>
                <a:cs typeface="Calibri"/>
              </a:rPr>
              <a:t>Identificación:</a:t>
            </a:r>
            <a:r>
              <a:rPr sz="1698" spc="-67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24242"/>
                </a:solidFill>
                <a:latin typeface="Calibri"/>
                <a:cs typeface="Calibri"/>
              </a:rPr>
              <a:t>Controles</a:t>
            </a:r>
            <a:r>
              <a:rPr sz="1698" spc="109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F3F3F"/>
                </a:solidFill>
                <a:latin typeface="Calibri"/>
                <a:cs typeface="Calibri"/>
              </a:rPr>
              <a:t>serológicos</a:t>
            </a:r>
            <a:r>
              <a:rPr sz="1698" spc="118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F3F3F"/>
                </a:solidFill>
                <a:latin typeface="Calibri"/>
                <a:cs typeface="Calibri"/>
              </a:rPr>
              <a:t>periódicos</a:t>
            </a:r>
            <a:r>
              <a:rPr sz="1698" spc="6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A5475"/>
                </a:solidFill>
                <a:latin typeface="Calibri"/>
                <a:cs typeface="Calibri"/>
              </a:rPr>
              <a:t>al</a:t>
            </a:r>
            <a:r>
              <a:rPr sz="1698" spc="-61" dirty="0">
                <a:solidFill>
                  <a:srgbClr val="3A5475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24242"/>
                </a:solidFill>
                <a:latin typeface="Calibri"/>
                <a:cs typeface="Calibri"/>
              </a:rPr>
              <a:t>ganado</a:t>
            </a:r>
            <a:r>
              <a:rPr sz="1698" spc="79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D4D4D"/>
                </a:solidFill>
                <a:latin typeface="Calibri"/>
                <a:cs typeface="Calibri"/>
              </a:rPr>
              <a:t>y</a:t>
            </a:r>
            <a:r>
              <a:rPr sz="1698" spc="-9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vigilancia</a:t>
            </a:r>
            <a:r>
              <a:rPr sz="1698" spc="9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24242"/>
                </a:solidFill>
                <a:latin typeface="Calibri"/>
                <a:cs typeface="Calibri"/>
              </a:rPr>
              <a:t>epidemiológica.</a:t>
            </a:r>
            <a:endParaRPr sz="1698" dirty="0">
              <a:latin typeface="Calibri"/>
              <a:cs typeface="Calibri"/>
            </a:endParaRPr>
          </a:p>
          <a:p>
            <a:pPr marL="643827" indent="-635356">
              <a:spcBef>
                <a:spcPts val="1771"/>
              </a:spcBef>
              <a:buClr>
                <a:srgbClr val="46546B"/>
              </a:buClr>
              <a:buChar char="•"/>
              <a:tabLst>
                <a:tab pos="643827" algn="l"/>
              </a:tabLst>
            </a:pPr>
            <a:r>
              <a:rPr sz="1637" spc="61" dirty="0">
                <a:solidFill>
                  <a:srgbClr val="445972"/>
                </a:solidFill>
                <a:latin typeface="Calibri"/>
                <a:cs typeface="Calibri"/>
              </a:rPr>
              <a:t>Medidas</a:t>
            </a:r>
            <a:r>
              <a:rPr sz="1637" spc="118" dirty="0">
                <a:solidFill>
                  <a:srgbClr val="445972"/>
                </a:solidFill>
                <a:latin typeface="Calibri"/>
                <a:cs typeface="Calibri"/>
              </a:rPr>
              <a:t> </a:t>
            </a:r>
            <a:r>
              <a:rPr sz="1637" spc="52" dirty="0">
                <a:solidFill>
                  <a:srgbClr val="464646"/>
                </a:solidFill>
                <a:latin typeface="Calibri"/>
                <a:cs typeface="Calibri"/>
              </a:rPr>
              <a:t>Preventivas:</a:t>
            </a:r>
            <a:r>
              <a:rPr sz="1637" spc="118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14141"/>
                </a:solidFill>
                <a:latin typeface="Calibri"/>
                <a:cs typeface="Calibri"/>
              </a:rPr>
              <a:t>Uso</a:t>
            </a:r>
            <a:r>
              <a:rPr sz="1637" spc="61" dirty="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sz="1637" spc="73" dirty="0">
                <a:solidFill>
                  <a:srgbClr val="545454"/>
                </a:solidFill>
                <a:latin typeface="Calibri"/>
                <a:cs typeface="Calibri"/>
              </a:rPr>
              <a:t>de</a:t>
            </a:r>
            <a:r>
              <a:rPr sz="1637" spc="-33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637" spc="39" dirty="0">
                <a:solidFill>
                  <a:srgbClr val="4B4B4B"/>
                </a:solidFill>
                <a:latin typeface="Calibri"/>
                <a:cs typeface="Calibri"/>
              </a:rPr>
              <a:t>EPP</a:t>
            </a:r>
            <a:r>
              <a:rPr sz="1637" spc="21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B4B4B"/>
                </a:solidFill>
                <a:latin typeface="Calibri"/>
                <a:cs typeface="Calibri"/>
              </a:rPr>
              <a:t>(guantes,</a:t>
            </a:r>
            <a:r>
              <a:rPr sz="1637" spc="106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94949"/>
                </a:solidFill>
                <a:latin typeface="Calibri"/>
                <a:cs typeface="Calibri"/>
              </a:rPr>
              <a:t>antiparras,</a:t>
            </a:r>
            <a:r>
              <a:rPr sz="1637" spc="97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37" spc="-6" dirty="0">
                <a:solidFill>
                  <a:srgbClr val="444444"/>
                </a:solidFill>
                <a:latin typeface="Calibri"/>
                <a:cs typeface="Calibri"/>
              </a:rPr>
              <a:t>barbijos).</a:t>
            </a:r>
            <a:endParaRPr sz="1637" dirty="0">
              <a:latin typeface="Calibri"/>
              <a:cs typeface="Calibri"/>
            </a:endParaRPr>
          </a:p>
          <a:p>
            <a:pPr marL="643057" indent="-635356">
              <a:spcBef>
                <a:spcPts val="1725"/>
              </a:spcBef>
              <a:buClr>
                <a:srgbClr val="42526B"/>
              </a:buClr>
              <a:buChar char="•"/>
              <a:tabLst>
                <a:tab pos="643057" algn="l"/>
              </a:tabLst>
            </a:pPr>
            <a:r>
              <a:rPr sz="1698" dirty="0">
                <a:solidFill>
                  <a:srgbClr val="495967"/>
                </a:solidFill>
                <a:latin typeface="Calibri"/>
                <a:cs typeface="Calibri"/>
              </a:rPr>
              <a:t>Higiene:</a:t>
            </a:r>
            <a:r>
              <a:rPr sz="1698" spc="-6" dirty="0">
                <a:solidFill>
                  <a:srgbClr val="495967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Lavado</a:t>
            </a:r>
            <a:r>
              <a:rPr sz="1698" spc="121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83838"/>
                </a:solidFill>
                <a:latin typeface="Calibri"/>
                <a:cs typeface="Calibri"/>
              </a:rPr>
              <a:t>estricto</a:t>
            </a:r>
            <a:r>
              <a:rPr sz="1698" spc="115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4F4F4F"/>
                </a:solidFill>
                <a:latin typeface="Calibri"/>
                <a:cs typeface="Calibri"/>
              </a:rPr>
              <a:t>de</a:t>
            </a:r>
            <a:r>
              <a:rPr sz="1698" spc="-30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manos</a:t>
            </a:r>
            <a:r>
              <a:rPr sz="1698" spc="112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y</a:t>
            </a:r>
            <a:r>
              <a:rPr sz="1698" spc="30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83838"/>
                </a:solidFill>
                <a:latin typeface="Calibri"/>
                <a:cs typeface="Calibri"/>
              </a:rPr>
              <a:t>desinfección</a:t>
            </a:r>
            <a:r>
              <a:rPr sz="1698" spc="109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4B4B4B"/>
                </a:solidFill>
                <a:latin typeface="Calibri"/>
                <a:cs typeface="Calibri"/>
              </a:rPr>
              <a:t>de</a:t>
            </a:r>
            <a:r>
              <a:rPr sz="1698" spc="-12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áreas</a:t>
            </a:r>
            <a:r>
              <a:rPr sz="1698" spc="103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spc="39" dirty="0">
                <a:solidFill>
                  <a:srgbClr val="444444"/>
                </a:solidFill>
                <a:latin typeface="Calibri"/>
                <a:cs typeface="Calibri"/>
              </a:rPr>
              <a:t>de</a:t>
            </a:r>
            <a:r>
              <a:rPr sz="1698" spc="-27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14141"/>
                </a:solidFill>
                <a:latin typeface="Calibri"/>
                <a:cs typeface="Calibri"/>
              </a:rPr>
              <a:t>parto.</a:t>
            </a:r>
            <a:endParaRPr sz="1698" dirty="0">
              <a:latin typeface="Calibri"/>
              <a:cs typeface="Calibri"/>
            </a:endParaRPr>
          </a:p>
          <a:p>
            <a:pPr marL="7701">
              <a:spcBef>
                <a:spcPts val="1713"/>
              </a:spcBef>
              <a:buClr>
                <a:srgbClr val="445670"/>
              </a:buClr>
              <a:tabLst>
                <a:tab pos="214866" algn="l"/>
                <a:tab pos="431272" algn="l"/>
                <a:tab pos="646137" algn="l"/>
              </a:tabLst>
            </a:pPr>
            <a:r>
              <a:rPr sz="1698" spc="-236" dirty="0">
                <a:solidFill>
                  <a:srgbClr val="005689"/>
                </a:solidFill>
                <a:latin typeface="Calibri"/>
                <a:cs typeface="Calibri"/>
              </a:rPr>
              <a:t>•</a:t>
            </a:r>
            <a:r>
              <a:rPr sz="1698" dirty="0">
                <a:solidFill>
                  <a:srgbClr val="005689"/>
                </a:solidFill>
                <a:latin typeface="Calibri"/>
                <a:cs typeface="Calibri"/>
              </a:rPr>
              <a:t>	</a:t>
            </a:r>
            <a:r>
              <a:rPr sz="1698" spc="61" dirty="0">
                <a:solidFill>
                  <a:srgbClr val="3D3D3D"/>
                </a:solidFill>
                <a:latin typeface="Calibri"/>
                <a:cs typeface="Calibri"/>
              </a:rPr>
              <a:t>Capacitación:</a:t>
            </a:r>
            <a:r>
              <a:rPr sz="1698" spc="58" dirty="0">
                <a:solidFill>
                  <a:srgbClr val="3D3D3D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Educación</a:t>
            </a:r>
            <a:r>
              <a:rPr sz="1698" spc="42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sobre</a:t>
            </a:r>
            <a:r>
              <a:rPr sz="1698" spc="15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D4D4D"/>
                </a:solidFill>
                <a:latin typeface="Calibri"/>
                <a:cs typeface="Calibri"/>
              </a:rPr>
              <a:t>riesgos</a:t>
            </a:r>
            <a:r>
              <a:rPr sz="1698" spc="91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biológicos</a:t>
            </a:r>
            <a:r>
              <a:rPr sz="1698" spc="136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64646"/>
                </a:solidFill>
                <a:latin typeface="Calibri"/>
                <a:cs typeface="Calibri"/>
              </a:rPr>
              <a:t>y</a:t>
            </a:r>
            <a:r>
              <a:rPr sz="1698" spc="3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94949"/>
                </a:solidFill>
                <a:latin typeface="Calibri"/>
                <a:cs typeface="Calibri"/>
              </a:rPr>
              <a:t>manipulación</a:t>
            </a:r>
            <a:r>
              <a:rPr sz="1698" spc="85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6" dirty="0" err="1">
                <a:solidFill>
                  <a:srgbClr val="4B4B4B"/>
                </a:solidFill>
                <a:latin typeface="Calibri"/>
                <a:cs typeface="Calibri"/>
              </a:rPr>
              <a:t>segura</a:t>
            </a:r>
            <a:r>
              <a:rPr sz="1698" spc="-6" dirty="0">
                <a:solidFill>
                  <a:srgbClr val="4B4B4B"/>
                </a:solidFill>
                <a:latin typeface="Calibri"/>
                <a:cs typeface="Calibri"/>
              </a:rPr>
              <a:t>.</a:t>
            </a:r>
            <a:endParaRPr lang="es-AR" sz="1698" spc="-6" dirty="0">
              <a:solidFill>
                <a:srgbClr val="4B4B4B"/>
              </a:solidFill>
              <a:latin typeface="Calibri"/>
              <a:cs typeface="Calibri"/>
            </a:endParaRPr>
          </a:p>
          <a:p>
            <a:pPr marL="7701">
              <a:spcBef>
                <a:spcPts val="1713"/>
              </a:spcBef>
              <a:buClr>
                <a:srgbClr val="445670"/>
              </a:buClr>
              <a:tabLst>
                <a:tab pos="214866" algn="l"/>
                <a:tab pos="431272" algn="l"/>
                <a:tab pos="646137" algn="l"/>
              </a:tabLst>
            </a:pPr>
            <a:endParaRPr lang="es-AR" sz="1698" spc="-6" dirty="0">
              <a:solidFill>
                <a:srgbClr val="4B4B4B"/>
              </a:solidFill>
              <a:latin typeface="Calibri"/>
              <a:cs typeface="Calibri"/>
            </a:endParaRPr>
          </a:p>
          <a:p>
            <a:pPr marL="7701">
              <a:spcBef>
                <a:spcPts val="1713"/>
              </a:spcBef>
              <a:buClr>
                <a:srgbClr val="445670"/>
              </a:buClr>
              <a:tabLst>
                <a:tab pos="214866" algn="l"/>
                <a:tab pos="431272" algn="l"/>
                <a:tab pos="646137" algn="l"/>
              </a:tabLst>
            </a:pPr>
            <a:endParaRPr sz="1698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599</Words>
  <Application>Microsoft Office PowerPoint</Application>
  <PresentationFormat>Panorámica</PresentationFormat>
  <Paragraphs>57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Arial MT</vt:lpstr>
      <vt:lpstr>Calibri</vt:lpstr>
      <vt:lpstr>Calibri Light</vt:lpstr>
      <vt:lpstr>Cambria</vt:lpstr>
      <vt:lpstr>Times New Roman</vt:lpstr>
      <vt:lpstr>Tema de Office</vt:lpstr>
      <vt:lpstr>Presentación de PowerPoint</vt:lpstr>
      <vt:lpstr>Presentación de PowerPoint</vt:lpstr>
      <vt:lpstr>Brucelosis</vt:lpstr>
      <vt:lpstr>1 Descripción General del Riesgo</vt:lpstr>
      <vt:lpstr>1 Agente, Vector y Especies</vt:lpstr>
      <vt:lpstr>Í Mecanismos de Infección</vt:lpstr>
      <vt:lpstr>Í Población de Riesgo</vt:lpstr>
      <vt:lpstr>Cuadros Clínicos</vt:lpstr>
      <vt:lpstr>Identificación y Gestión</vt:lpstr>
      <vt:lpstr>1 Salud en el Ganado</vt:lpstr>
      <vt:lpstr>Salud en el Trabajador</vt:lpstr>
      <vt:lpstr>Naturaleza de la Enfermedad</vt:lpstr>
      <vt:lpstr> Medidas de Seguimiento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ESTUDIO</dc:creator>
  <cp:lastModifiedBy>ESTUDIO</cp:lastModifiedBy>
  <cp:revision>1</cp:revision>
  <dcterms:created xsi:type="dcterms:W3CDTF">2026-07-12T18:06:38Z</dcterms:created>
  <dcterms:modified xsi:type="dcterms:W3CDTF">2026-07-12T18:06:47Z</dcterms:modified>
</cp:coreProperties>
</file>