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C24A6-5FE5-473C-8931-9F618FB8E28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23F60-DB6D-4BB7-A6BB-0862C7F22D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8136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D072C8-5636-42F4-8670-5B23D64BE0EF}" type="slidenum">
              <a:rPr lang="es-AR" smtClean="0"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83010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8186D1-EBAC-4C61-A1B7-7C9E48E2F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1E735A-5290-4DB6-BDB2-4309B33ED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45A285-3599-4ED4-9DB6-A44104F43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CBE7E5-1B15-4649-826D-CAFBF16B1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9B5744-8A87-4B75-979A-9B64738A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06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61035E-EC78-4F31-9A7C-D6BC4BEE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FD654C-E0CA-4928-B586-F25A4398A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114D8A-70EF-407A-A27C-10EC82A16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655DAF-BCDD-4908-972E-DF395660A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BEA2FC-009D-428E-9BAC-9BABAA68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032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67A38F-ED38-4541-8DEC-1D64864DFA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72E4D1-4F3C-4467-94FF-8A95C41F5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49E0A8-8001-4985-96F2-C2ED1811D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C5982F-4F78-48B2-ABE5-75D242155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B732E2-7458-4E1E-A4B2-AA916611A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91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0386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26" b="0" i="0">
                <a:solidFill>
                  <a:srgbClr val="1F1F1F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2224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5F7A94-2B03-46E0-AD16-556356221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E89DD5-B2EB-4900-832D-CE1D23C51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A5AB53-33B0-4E1B-8C1A-990E1DCA4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89CA16-2E83-4BD7-A6E3-F15236ABC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098E44-C5C9-4F85-9EAE-CF55BBF4C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2146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91175D-B32F-452A-8E9B-B54D3FE11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A4E489-4E8F-4E7E-BC84-5CB795443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C434AA-DD70-4E00-BED2-6ADF197C2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29162F-0EE6-49A5-A6DB-BBC8B891D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41D957-0B44-40D4-BAE4-BC591B4B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476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C88D32-6C89-4A54-BC7E-A25270B92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C75A73-BC40-4A6B-8409-5E18538BB4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5FAC4E8-ED63-4CD0-8C47-39B7CA734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7BB342E-27EB-479A-B897-A4BDC73EC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C1F1BB-96C4-456E-968B-F67FE78EF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28EB63-85CB-418A-9D0A-AD2851F05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772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D3523-D153-4CF6-ADD2-C098976DF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39C28A-CA55-4EDA-A6A1-D14407151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CB8E00-8658-46FC-B331-54A66A306B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DDEF8C7-EA86-42AC-9882-0FDFAAF04B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3167C45-0406-4979-8B7D-1130E546E4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B9E4C4-C03E-46D6-8567-D3851DD0D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38675ED-5329-4C31-BCB2-CB4534BFF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1506A07-5AFB-48DC-AEE2-0A624CA2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1034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B0CBB7-5A9D-4F51-AD88-43C0A1111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167432F-8213-4C9C-8E20-151FD983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3B87C-57F2-4092-96BE-BD1530813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DFBD9D-3C5B-4AF7-8DF4-6CDA92FD6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6424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3893BFE-2ED6-4ECC-A0DC-BC221D817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6184A4D-118C-4C10-A335-4AF35C192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6DB75F-F07A-4358-B5ED-A11502127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6562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11F78-C029-45BB-B0DA-9663C1F8D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40B428-515D-4FFA-92D3-E227CDD0F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9EF994-C7DB-49C7-9C23-CC098A5C6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9786A6-7355-46F4-8094-A14BE0BB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A2DE8C-A947-40C7-A3F5-D008AAF41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B54E28-23DA-49A9-B209-9E5DC8521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9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FC627-32CF-4562-8CC0-6248BE736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0168334-AE60-4E99-961F-D3E6F5BBFD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FB22497-2327-41D7-9287-3CF968635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6E75E5-436F-4D29-A90E-B43D8E51C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4083B8-DC2C-49FB-9BF8-D36BB1DCB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6AA4F30-807E-4A9A-B051-288E30B3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3836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FAF78A-7514-464B-BA39-331E410D0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E33922-2D00-454A-8143-C55353E5C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F6D563-2CB6-42EE-BC61-C1CD200AE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332CA-C5AC-4EB7-9EA9-5418C8E1E395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D94AA6-55FD-4735-B852-9380BED33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CF1F33-775A-40EA-B32E-BAD9B838E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E859-D37E-409D-AC10-65B304651F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347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713" y="336920"/>
            <a:ext cx="6376669" cy="572807"/>
          </a:xfrm>
          <a:prstGeom prst="rect">
            <a:avLst/>
          </a:prstGeom>
        </p:spPr>
        <p:txBody>
          <a:bodyPr vert="horz" wrap="square" lIns="0" tIns="8086" rIns="0" bIns="0" rtlCol="0" anchor="ctr">
            <a:spAutoFit/>
          </a:bodyPr>
          <a:lstStyle/>
          <a:p>
            <a:pPr marL="10397">
              <a:lnSpc>
                <a:spcPct val="100000"/>
              </a:lnSpc>
              <a:spcBef>
                <a:spcPts val="64"/>
              </a:spcBef>
            </a:pPr>
            <a:r>
              <a:rPr sz="3669" spc="36" dirty="0">
                <a:solidFill>
                  <a:srgbClr val="1D1D1D"/>
                </a:solidFill>
                <a:latin typeface="Calibri"/>
                <a:cs typeface="Calibri"/>
              </a:rPr>
              <a:t>Cronicidad</a:t>
            </a:r>
            <a:endParaRPr sz="3669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2447" y="1811729"/>
            <a:ext cx="10858821" cy="847100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6546">
              <a:lnSpc>
                <a:spcPct val="110400"/>
              </a:lnSpc>
              <a:spcBef>
                <a:spcPts val="55"/>
              </a:spcBef>
            </a:pPr>
            <a:r>
              <a:rPr lang="es-AR"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 describe habitualmente como una enfermedad crónica en humanos; es un proceso agudo que, si no se trata, puede complicarse (neumonía grave, endocarditis, hepatitis), pero con tratamiento antibiótico adecuado el paciente se recupera.</a:t>
            </a:r>
            <a:endParaRPr sz="1698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713" y="262866"/>
            <a:ext cx="6376669" cy="720915"/>
          </a:xfrm>
          <a:prstGeom prst="rect">
            <a:avLst/>
          </a:prstGeom>
        </p:spPr>
        <p:txBody>
          <a:bodyPr vert="horz" wrap="square" lIns="0" tIns="43383" rIns="0" bIns="0" rtlCol="0" anchor="ctr">
            <a:spAutoFit/>
          </a:bodyPr>
          <a:lstStyle/>
          <a:p>
            <a:pPr marL="17712">
              <a:lnSpc>
                <a:spcPct val="100000"/>
              </a:lnSpc>
              <a:spcBef>
                <a:spcPts val="69"/>
              </a:spcBef>
            </a:pPr>
            <a:r>
              <a:rPr spc="-21" dirty="0"/>
              <a:t>Seguimiento</a:t>
            </a:r>
            <a:r>
              <a:rPr spc="3" dirty="0"/>
              <a:t> </a:t>
            </a:r>
            <a:r>
              <a:rPr dirty="0">
                <a:solidFill>
                  <a:srgbClr val="232323"/>
                </a:solidFill>
              </a:rPr>
              <a:t>y</a:t>
            </a:r>
            <a:r>
              <a:rPr spc="-133" dirty="0">
                <a:solidFill>
                  <a:srgbClr val="232323"/>
                </a:solidFill>
              </a:rPr>
              <a:t> </a:t>
            </a:r>
            <a:r>
              <a:rPr spc="-591" dirty="0">
                <a:solidFill>
                  <a:srgbClr val="212121"/>
                </a:solidFill>
              </a:rPr>
              <a:t>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3597" y="1904144"/>
            <a:ext cx="8184933" cy="2142492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698" dirty="0">
                <a:solidFill>
                  <a:srgbClr val="424242"/>
                </a:solidFill>
                <a:latin typeface="Calibri"/>
                <a:cs typeface="Calibri"/>
              </a:rPr>
              <a:t>Los</a:t>
            </a:r>
            <a:r>
              <a:rPr sz="1698" spc="-88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61" dirty="0">
                <a:solidFill>
                  <a:srgbClr val="414141"/>
                </a:solidFill>
                <a:latin typeface="Calibri"/>
                <a:cs typeface="Calibri"/>
              </a:rPr>
              <a:t>trabajadores</a:t>
            </a:r>
            <a:r>
              <a:rPr sz="1698" spc="12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98" spc="-58" dirty="0">
                <a:solidFill>
                  <a:srgbClr val="484848"/>
                </a:solidFill>
                <a:latin typeface="Calibri"/>
                <a:cs typeface="Calibri"/>
              </a:rPr>
              <a:t>con</a:t>
            </a:r>
            <a:r>
              <a:rPr sz="1698" spc="-121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52" dirty="0">
                <a:solidFill>
                  <a:srgbClr val="3D3D3D"/>
                </a:solidFill>
                <a:latin typeface="Calibri"/>
                <a:cs typeface="Calibri"/>
              </a:rPr>
              <a:t>diagnóstico</a:t>
            </a:r>
            <a:r>
              <a:rPr sz="1698" spc="-39" dirty="0">
                <a:solidFill>
                  <a:srgbClr val="3D3D3D"/>
                </a:solidFill>
                <a:latin typeface="Calibri"/>
                <a:cs typeface="Calibri"/>
              </a:rPr>
              <a:t> </a:t>
            </a:r>
            <a:r>
              <a:rPr sz="1698" spc="-76" dirty="0">
                <a:solidFill>
                  <a:srgbClr val="444444"/>
                </a:solidFill>
                <a:latin typeface="Calibri"/>
                <a:cs typeface="Calibri"/>
              </a:rPr>
              <a:t>confirmado</a:t>
            </a:r>
            <a:r>
              <a:rPr sz="1698" spc="-3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82" dirty="0">
                <a:solidFill>
                  <a:srgbClr val="464646"/>
                </a:solidFill>
                <a:latin typeface="Calibri"/>
                <a:cs typeface="Calibri"/>
              </a:rPr>
              <a:t>deben</a:t>
            </a:r>
            <a:r>
              <a:rPr sz="1698" spc="-73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36" dirty="0">
                <a:solidFill>
                  <a:srgbClr val="424242"/>
                </a:solidFill>
                <a:latin typeface="Calibri"/>
                <a:cs typeface="Calibri"/>
              </a:rPr>
              <a:t>ser</a:t>
            </a:r>
            <a:r>
              <a:rPr sz="1698" spc="-61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55" dirty="0">
                <a:solidFill>
                  <a:srgbClr val="464646"/>
                </a:solidFill>
                <a:latin typeface="Calibri"/>
                <a:cs typeface="Calibri"/>
              </a:rPr>
              <a:t>seguidos</a:t>
            </a:r>
            <a:r>
              <a:rPr sz="1698" spc="-12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52" dirty="0">
                <a:solidFill>
                  <a:srgbClr val="464646"/>
                </a:solidFill>
                <a:latin typeface="Calibri"/>
                <a:cs typeface="Calibri"/>
              </a:rPr>
              <a:t>para</a:t>
            </a:r>
            <a:r>
              <a:rPr sz="1698" spc="-109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52" dirty="0">
                <a:solidFill>
                  <a:srgbClr val="424242"/>
                </a:solidFill>
                <a:latin typeface="Calibri"/>
                <a:cs typeface="Calibri"/>
              </a:rPr>
              <a:t>identificar</a:t>
            </a:r>
            <a:r>
              <a:rPr sz="1698" spc="55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58" dirty="0">
                <a:solidFill>
                  <a:srgbClr val="3F3F3F"/>
                </a:solidFill>
                <a:latin typeface="Calibri"/>
                <a:cs typeface="Calibri"/>
              </a:rPr>
              <a:t>secuelas</a:t>
            </a:r>
            <a:r>
              <a:rPr sz="1698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98" spc="-21" dirty="0">
                <a:solidFill>
                  <a:srgbClr val="464646"/>
                </a:solidFill>
                <a:latin typeface="Calibri"/>
                <a:cs typeface="Calibri"/>
              </a:rPr>
              <a:t>o</a:t>
            </a:r>
            <a:r>
              <a:rPr sz="1698" spc="-118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30" dirty="0">
                <a:solidFill>
                  <a:srgbClr val="424242"/>
                </a:solidFill>
                <a:latin typeface="Calibri"/>
                <a:cs typeface="Calibri"/>
              </a:rPr>
              <a:t>recaídas.</a:t>
            </a:r>
            <a:endParaRPr sz="1698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98" dirty="0">
              <a:latin typeface="Calibri"/>
              <a:cs typeface="Calibri"/>
            </a:endParaRPr>
          </a:p>
          <a:p>
            <a:pPr>
              <a:spcBef>
                <a:spcPts val="1016"/>
              </a:spcBef>
            </a:pPr>
            <a:endParaRPr sz="1698" dirty="0">
              <a:latin typeface="Calibri"/>
              <a:cs typeface="Calibri"/>
            </a:endParaRPr>
          </a:p>
          <a:p>
            <a:pPr marL="772823" indent="-591458">
              <a:buClr>
                <a:srgbClr val="3F546E"/>
              </a:buClr>
              <a:buChar char="•"/>
              <a:tabLst>
                <a:tab pos="772823" algn="l"/>
              </a:tabLst>
            </a:pPr>
            <a:r>
              <a:rPr sz="1698" spc="-24" dirty="0">
                <a:solidFill>
                  <a:srgbClr val="464646"/>
                </a:solidFill>
                <a:latin typeface="Calibri"/>
                <a:cs typeface="Calibri"/>
              </a:rPr>
              <a:t>Control</a:t>
            </a:r>
            <a:r>
              <a:rPr sz="1698" spc="-6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42" dirty="0">
                <a:solidFill>
                  <a:srgbClr val="444444"/>
                </a:solidFill>
                <a:latin typeface="Calibri"/>
                <a:cs typeface="Calibri"/>
              </a:rPr>
              <a:t>respiratorio</a:t>
            </a:r>
            <a:r>
              <a:rPr sz="1698" spc="-18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3F5964"/>
                </a:solidFill>
                <a:latin typeface="Calibri"/>
                <a:cs typeface="Calibri"/>
              </a:rPr>
              <a:t>y</a:t>
            </a:r>
            <a:r>
              <a:rPr sz="1698" spc="-115" dirty="0">
                <a:solidFill>
                  <a:srgbClr val="3F5964"/>
                </a:solidFill>
                <a:latin typeface="Calibri"/>
                <a:cs typeface="Calibri"/>
              </a:rPr>
              <a:t> </a:t>
            </a:r>
            <a:r>
              <a:rPr sz="1698" spc="-73" dirty="0">
                <a:solidFill>
                  <a:srgbClr val="444444"/>
                </a:solidFill>
                <a:latin typeface="Calibri"/>
                <a:cs typeface="Calibri"/>
              </a:rPr>
              <a:t>hepático</a:t>
            </a:r>
            <a:r>
              <a:rPr sz="1698" spc="-12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58" dirty="0">
                <a:solidFill>
                  <a:srgbClr val="444444"/>
                </a:solidFill>
                <a:latin typeface="Calibri"/>
                <a:cs typeface="Calibri"/>
              </a:rPr>
              <a:t>post-</a:t>
            </a:r>
            <a:r>
              <a:rPr sz="1698" spc="-6" dirty="0">
                <a:solidFill>
                  <a:srgbClr val="444444"/>
                </a:solidFill>
                <a:latin typeface="Calibri"/>
                <a:cs typeface="Calibri"/>
              </a:rPr>
              <a:t>tratamiento.</a:t>
            </a:r>
            <a:endParaRPr sz="1698" dirty="0">
              <a:latin typeface="Calibri"/>
              <a:cs typeface="Calibri"/>
            </a:endParaRPr>
          </a:p>
          <a:p>
            <a:pPr marL="769358" indent="-587992">
              <a:spcBef>
                <a:spcPts val="1713"/>
              </a:spcBef>
              <a:buClr>
                <a:srgbClr val="46566D"/>
              </a:buClr>
              <a:buChar char="•"/>
              <a:tabLst>
                <a:tab pos="769358" algn="l"/>
              </a:tabLst>
            </a:pPr>
            <a:r>
              <a:rPr sz="1698" spc="-49" dirty="0">
                <a:solidFill>
                  <a:srgbClr val="4B4B4B"/>
                </a:solidFill>
                <a:latin typeface="Calibri"/>
                <a:cs typeface="Calibri"/>
              </a:rPr>
              <a:t>Notificación</a:t>
            </a:r>
            <a:r>
              <a:rPr sz="1698" spc="-30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-49" dirty="0">
                <a:solidFill>
                  <a:srgbClr val="4F4F4F"/>
                </a:solidFill>
                <a:latin typeface="Calibri"/>
                <a:cs typeface="Calibri"/>
              </a:rPr>
              <a:t>obligatoria</a:t>
            </a:r>
            <a:r>
              <a:rPr sz="1698" spc="-12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spc="-55" dirty="0">
                <a:solidFill>
                  <a:srgbClr val="494949"/>
                </a:solidFill>
                <a:latin typeface="Calibri"/>
                <a:cs typeface="Calibri"/>
              </a:rPr>
              <a:t>al</a:t>
            </a:r>
            <a:r>
              <a:rPr sz="1698" spc="-58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61" dirty="0">
                <a:solidFill>
                  <a:srgbClr val="4D4D4D"/>
                </a:solidFill>
                <a:latin typeface="Calibri"/>
                <a:cs typeface="Calibri"/>
              </a:rPr>
              <a:t>sistema</a:t>
            </a:r>
            <a:r>
              <a:rPr sz="1698" spc="-69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-49" dirty="0">
                <a:solidFill>
                  <a:srgbClr val="545454"/>
                </a:solidFill>
                <a:latin typeface="Calibri"/>
                <a:cs typeface="Calibri"/>
              </a:rPr>
              <a:t>de</a:t>
            </a:r>
            <a:r>
              <a:rPr sz="1698" spc="-149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698" spc="-39" dirty="0">
                <a:solidFill>
                  <a:srgbClr val="494949"/>
                </a:solidFill>
                <a:latin typeface="Calibri"/>
                <a:cs typeface="Calibri"/>
              </a:rPr>
              <a:t>vigilancia</a:t>
            </a:r>
            <a:r>
              <a:rPr sz="1698" spc="-6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64646"/>
                </a:solidFill>
                <a:latin typeface="Calibri"/>
                <a:cs typeface="Calibri"/>
              </a:rPr>
              <a:t>local.</a:t>
            </a:r>
            <a:endParaRPr sz="1698" dirty="0">
              <a:latin typeface="Calibri"/>
              <a:cs typeface="Calibri"/>
            </a:endParaRPr>
          </a:p>
          <a:p>
            <a:pPr marL="769743" indent="-588378">
              <a:spcBef>
                <a:spcPts val="1710"/>
              </a:spcBef>
              <a:buClr>
                <a:srgbClr val="42526B"/>
              </a:buClr>
              <a:buChar char="•"/>
              <a:tabLst>
                <a:tab pos="769743" algn="l"/>
              </a:tabLst>
            </a:pPr>
            <a:r>
              <a:rPr sz="1698" spc="-49" dirty="0">
                <a:solidFill>
                  <a:srgbClr val="424242"/>
                </a:solidFill>
                <a:latin typeface="Calibri"/>
                <a:cs typeface="Calibri"/>
              </a:rPr>
              <a:t>Verificación</a:t>
            </a:r>
            <a:r>
              <a:rPr sz="1698" spc="-3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rgbClr val="484848"/>
                </a:solidFill>
                <a:latin typeface="Calibri"/>
                <a:cs typeface="Calibri"/>
              </a:rPr>
              <a:t>de</a:t>
            </a:r>
            <a:r>
              <a:rPr sz="1698" spc="-94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27" dirty="0">
                <a:solidFill>
                  <a:srgbClr val="595B72"/>
                </a:solidFill>
                <a:latin typeface="Calibri"/>
                <a:cs typeface="Calibri"/>
              </a:rPr>
              <a:t>la</a:t>
            </a:r>
            <a:r>
              <a:rPr sz="1698" spc="-127" dirty="0">
                <a:solidFill>
                  <a:srgbClr val="595B72"/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rgbClr val="484848"/>
                </a:solidFill>
                <a:latin typeface="Calibri"/>
                <a:cs typeface="Calibri"/>
              </a:rPr>
              <a:t>fuente</a:t>
            </a:r>
            <a:r>
              <a:rPr sz="1698" spc="-88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rgbClr val="484848"/>
                </a:solidFill>
                <a:latin typeface="Calibri"/>
                <a:cs typeface="Calibri"/>
              </a:rPr>
              <a:t>de</a:t>
            </a:r>
            <a:r>
              <a:rPr sz="1698" spc="-115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49" dirty="0">
                <a:solidFill>
                  <a:srgbClr val="424242"/>
                </a:solidFill>
                <a:latin typeface="Calibri"/>
                <a:cs typeface="Calibri"/>
              </a:rPr>
              <a:t>infección</a:t>
            </a:r>
            <a:r>
              <a:rPr sz="1698" spc="-15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79" dirty="0">
                <a:solidFill>
                  <a:srgbClr val="424242"/>
                </a:solidFill>
                <a:latin typeface="Calibri"/>
                <a:cs typeface="Calibri"/>
              </a:rPr>
              <a:t>(testeo</a:t>
            </a:r>
            <a:r>
              <a:rPr sz="1698" spc="-36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49" dirty="0">
                <a:solidFill>
                  <a:srgbClr val="4B4B4B"/>
                </a:solidFill>
                <a:latin typeface="Calibri"/>
                <a:cs typeface="Calibri"/>
              </a:rPr>
              <a:t>de</a:t>
            </a:r>
            <a:r>
              <a:rPr sz="1698" spc="-115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rgbClr val="4D4D4D"/>
                </a:solidFill>
                <a:latin typeface="Calibri"/>
                <a:cs typeface="Calibri"/>
              </a:rPr>
              <a:t>aves</a:t>
            </a:r>
            <a:r>
              <a:rPr sz="1698" spc="-39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-61" dirty="0">
                <a:solidFill>
                  <a:srgbClr val="494949"/>
                </a:solidFill>
                <a:latin typeface="Calibri"/>
                <a:cs typeface="Calibri"/>
              </a:rPr>
              <a:t>del</a:t>
            </a:r>
            <a:r>
              <a:rPr sz="1698" spc="-82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24" dirty="0">
                <a:solidFill>
                  <a:srgbClr val="3F3F3F"/>
                </a:solidFill>
                <a:latin typeface="Calibri"/>
                <a:cs typeface="Calibri"/>
              </a:rPr>
              <a:t>establecimiento).</a:t>
            </a:r>
            <a:endParaRPr sz="1698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2615" y="2018562"/>
            <a:ext cx="4229164" cy="933111"/>
          </a:xfrm>
          <a:prstGeom prst="rect">
            <a:avLst/>
          </a:prstGeom>
        </p:spPr>
        <p:txBody>
          <a:bodyPr vert="horz" wrap="square" lIns="0" tIns="9242" rIns="0" bIns="0" rtlCol="0" anchor="ctr">
            <a:spAutoFit/>
          </a:bodyPr>
          <a:lstStyle/>
          <a:p>
            <a:pPr marL="7701">
              <a:lnSpc>
                <a:spcPct val="100000"/>
              </a:lnSpc>
              <a:spcBef>
                <a:spcPts val="73"/>
              </a:spcBef>
            </a:pPr>
            <a:r>
              <a:rPr sz="6003" spc="240" dirty="0">
                <a:solidFill>
                  <a:srgbClr val="2A2A2A"/>
                </a:solidFill>
                <a:latin typeface="Calibri"/>
                <a:cs typeface="Calibri"/>
              </a:rPr>
              <a:t>¿</a:t>
            </a:r>
            <a:r>
              <a:rPr sz="6003" spc="240" dirty="0" err="1">
                <a:solidFill>
                  <a:srgbClr val="2A2A2A"/>
                </a:solidFill>
                <a:latin typeface="Calibri"/>
                <a:cs typeface="Calibri"/>
              </a:rPr>
              <a:t>Pregunt</a:t>
            </a:r>
            <a:r>
              <a:rPr lang="es-AR" sz="6003" spc="240" dirty="0">
                <a:solidFill>
                  <a:srgbClr val="2A2A2A"/>
                </a:solidFill>
                <a:latin typeface="Calibri"/>
                <a:cs typeface="Calibri"/>
              </a:rPr>
              <a:t>a</a:t>
            </a:r>
            <a:r>
              <a:rPr sz="6003" spc="240" dirty="0">
                <a:solidFill>
                  <a:srgbClr val="2A2A2A"/>
                </a:solidFill>
                <a:latin typeface="Calibri"/>
                <a:cs typeface="Calibri"/>
              </a:rPr>
              <a:t>s?</a:t>
            </a:r>
            <a:endParaRPr sz="6003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13602" y="3260335"/>
            <a:ext cx="2167143" cy="26009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dirty="0">
                <a:solidFill>
                  <a:srgbClr val="4B4B4B"/>
                </a:solidFill>
                <a:latin typeface="Calibri"/>
                <a:cs typeface="Calibri"/>
              </a:rPr>
              <a:t>Psitacosis</a:t>
            </a:r>
            <a:r>
              <a:rPr sz="1637" spc="-3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B4B4B"/>
                </a:solidFill>
                <a:latin typeface="Calibri"/>
                <a:cs typeface="Calibri"/>
              </a:rPr>
              <a:t>-</a:t>
            </a:r>
            <a:r>
              <a:rPr sz="1637" spc="-94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37" dirty="0">
                <a:solidFill>
                  <a:srgbClr val="4B4B4B"/>
                </a:solidFill>
                <a:latin typeface="Calibri"/>
                <a:cs typeface="Calibri"/>
              </a:rPr>
              <a:t>Código</a:t>
            </a:r>
            <a:r>
              <a:rPr sz="1637" spc="-94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37" spc="49" dirty="0">
                <a:solidFill>
                  <a:srgbClr val="444444"/>
                </a:solidFill>
                <a:latin typeface="Calibri"/>
                <a:cs typeface="Calibri"/>
              </a:rPr>
              <a:t>60007</a:t>
            </a:r>
            <a:endParaRPr sz="1637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34320" y="4308011"/>
            <a:ext cx="2538730" cy="26009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spc="-39" dirty="0">
                <a:solidFill>
                  <a:srgbClr val="525252"/>
                </a:solidFill>
                <a:latin typeface="Calibri"/>
                <a:cs typeface="Calibri"/>
              </a:rPr>
              <a:t>Trabajo</a:t>
            </a:r>
            <a:r>
              <a:rPr sz="1637" spc="-24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37" spc="-30" dirty="0">
                <a:solidFill>
                  <a:srgbClr val="4D4D4D"/>
                </a:solidFill>
                <a:latin typeface="Calibri"/>
                <a:cs typeface="Calibri"/>
              </a:rPr>
              <a:t>seguro,</a:t>
            </a:r>
            <a:r>
              <a:rPr sz="1637" spc="-61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37" spc="-61" dirty="0">
                <a:solidFill>
                  <a:srgbClr val="494949"/>
                </a:solidFill>
                <a:latin typeface="Calibri"/>
                <a:cs typeface="Calibri"/>
              </a:rPr>
              <a:t>ambiente</a:t>
            </a:r>
            <a:r>
              <a:rPr sz="1637" spc="-33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37" spc="-6" dirty="0">
                <a:solidFill>
                  <a:srgbClr val="464646"/>
                </a:solidFill>
                <a:latin typeface="Calibri"/>
                <a:cs typeface="Calibri"/>
              </a:rPr>
              <a:t>sano.</a:t>
            </a:r>
            <a:endParaRPr sz="1637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887" y="1238163"/>
            <a:ext cx="11048224" cy="2857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8713" y="342009"/>
            <a:ext cx="6376669" cy="562628"/>
          </a:xfrm>
          <a:prstGeom prst="rect">
            <a:avLst/>
          </a:prstGeom>
        </p:spPr>
        <p:txBody>
          <a:bodyPr vert="horz" wrap="square" lIns="0" tIns="58077" rIns="0" bIns="0" rtlCol="0" anchor="ctr">
            <a:spAutoFit/>
          </a:bodyPr>
          <a:lstStyle/>
          <a:p>
            <a:pPr marL="7701">
              <a:lnSpc>
                <a:spcPct val="100000"/>
              </a:lnSpc>
              <a:spcBef>
                <a:spcPts val="67"/>
              </a:spcBef>
            </a:pPr>
            <a:r>
              <a:rPr sz="3275" spc="85" dirty="0" err="1"/>
              <a:t>Introducci</a:t>
            </a:r>
            <a:r>
              <a:rPr lang="es-AR" sz="3275" spc="85" dirty="0"/>
              <a:t>o</a:t>
            </a:r>
            <a:r>
              <a:rPr sz="3275" spc="85" dirty="0"/>
              <a:t>n</a:t>
            </a:r>
            <a:r>
              <a:rPr sz="3275" spc="182" dirty="0"/>
              <a:t> </a:t>
            </a:r>
            <a:r>
              <a:rPr sz="3275" spc="112" dirty="0">
                <a:solidFill>
                  <a:srgbClr val="282828"/>
                </a:solidFill>
              </a:rPr>
              <a:t>al</a:t>
            </a:r>
            <a:r>
              <a:rPr sz="3275" spc="-112" dirty="0">
                <a:solidFill>
                  <a:srgbClr val="282828"/>
                </a:solidFill>
              </a:rPr>
              <a:t> </a:t>
            </a:r>
            <a:r>
              <a:rPr sz="3275" spc="-67" dirty="0">
                <a:solidFill>
                  <a:srgbClr val="242424"/>
                </a:solidFill>
              </a:rPr>
              <a:t>Riesgo</a:t>
            </a:r>
            <a:endParaRPr sz="3275" dirty="0"/>
          </a:p>
        </p:txBody>
      </p:sp>
      <p:sp>
        <p:nvSpPr>
          <p:cNvPr id="6" name="object 6"/>
          <p:cNvSpPr txBox="1"/>
          <p:nvPr/>
        </p:nvSpPr>
        <p:spPr>
          <a:xfrm>
            <a:off x="558718" y="2459894"/>
            <a:ext cx="5194521" cy="1142502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1155">
              <a:lnSpc>
                <a:spcPct val="110400"/>
              </a:lnSpc>
              <a:spcBef>
                <a:spcPts val="55"/>
              </a:spcBef>
            </a:pPr>
            <a:r>
              <a:rPr sz="1698" dirty="0">
                <a:solidFill>
                  <a:srgbClr val="4F4F4F"/>
                </a:solidFill>
                <a:latin typeface="Calibri"/>
                <a:cs typeface="Calibri"/>
              </a:rPr>
              <a:t>La</a:t>
            </a:r>
            <a:r>
              <a:rPr sz="1698" spc="-130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spc="-33" dirty="0">
                <a:solidFill>
                  <a:srgbClr val="4D4D4D"/>
                </a:solidFill>
                <a:latin typeface="Calibri"/>
                <a:cs typeface="Calibri"/>
              </a:rPr>
              <a:t>psitacosis</a:t>
            </a:r>
            <a:r>
              <a:rPr sz="1698" spc="-36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-76" dirty="0">
                <a:solidFill>
                  <a:srgbClr val="809AAC"/>
                </a:solidFill>
                <a:latin typeface="Calibri"/>
                <a:cs typeface="Calibri"/>
              </a:rPr>
              <a:t>(u</a:t>
            </a:r>
            <a:r>
              <a:rPr sz="1698" spc="-130" dirty="0">
                <a:solidFill>
                  <a:srgbClr val="809AAC"/>
                </a:solidFill>
                <a:latin typeface="Calibri"/>
                <a:cs typeface="Calibri"/>
              </a:rPr>
              <a:t> </a:t>
            </a:r>
            <a:r>
              <a:rPr sz="1698" spc="-39" dirty="0">
                <a:solidFill>
                  <a:srgbClr val="4D4D4D"/>
                </a:solidFill>
                <a:latin typeface="Calibri"/>
                <a:cs typeface="Calibri"/>
              </a:rPr>
              <a:t>ornitosis)</a:t>
            </a:r>
            <a:r>
              <a:rPr sz="1698" spc="24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-52" dirty="0">
                <a:solidFill>
                  <a:srgbClr val="464646"/>
                </a:solidFill>
                <a:latin typeface="Calibri"/>
                <a:cs typeface="Calibri"/>
              </a:rPr>
              <a:t>es</a:t>
            </a:r>
            <a:r>
              <a:rPr sz="1698" spc="-88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58" dirty="0">
                <a:solidFill>
                  <a:srgbClr val="494949"/>
                </a:solidFill>
                <a:latin typeface="Calibri"/>
                <a:cs typeface="Calibri"/>
              </a:rPr>
              <a:t>una</a:t>
            </a:r>
            <a:r>
              <a:rPr sz="1698" spc="-121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79" dirty="0">
                <a:solidFill>
                  <a:srgbClr val="4B4B4B"/>
                </a:solidFill>
                <a:latin typeface="Calibri"/>
                <a:cs typeface="Calibri"/>
              </a:rPr>
              <a:t>enfermedad</a:t>
            </a:r>
            <a:r>
              <a:rPr sz="1698" spc="9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-45" dirty="0">
                <a:solidFill>
                  <a:srgbClr val="464646"/>
                </a:solidFill>
                <a:latin typeface="Calibri"/>
                <a:cs typeface="Calibri"/>
              </a:rPr>
              <a:t>infecciosa</a:t>
            </a:r>
            <a:r>
              <a:rPr sz="1698" spc="-27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79" dirty="0">
                <a:solidFill>
                  <a:srgbClr val="494949"/>
                </a:solidFill>
                <a:latin typeface="Calibri"/>
                <a:cs typeface="Calibri"/>
              </a:rPr>
              <a:t>aguda</a:t>
            </a:r>
            <a:r>
              <a:rPr sz="1698" spc="-49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30" dirty="0">
                <a:solidFill>
                  <a:srgbClr val="445267"/>
                </a:solidFill>
                <a:latin typeface="Calibri"/>
                <a:cs typeface="Calibri"/>
              </a:rPr>
              <a:t>y </a:t>
            </a:r>
            <a:r>
              <a:rPr sz="1698" spc="-61" dirty="0">
                <a:solidFill>
                  <a:srgbClr val="484848"/>
                </a:solidFill>
                <a:latin typeface="Calibri"/>
                <a:cs typeface="Calibri"/>
              </a:rPr>
              <a:t>generalizada</a:t>
            </a:r>
            <a:r>
              <a:rPr sz="1698" spc="-3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76" dirty="0">
                <a:solidFill>
                  <a:srgbClr val="484848"/>
                </a:solidFill>
                <a:latin typeface="Calibri"/>
                <a:cs typeface="Calibri"/>
              </a:rPr>
              <a:t>que</a:t>
            </a:r>
            <a:r>
              <a:rPr sz="1698" spc="-85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24242"/>
                </a:solidFill>
                <a:latin typeface="Calibri"/>
                <a:cs typeface="Calibri"/>
              </a:rPr>
              <a:t>se</a:t>
            </a:r>
            <a:r>
              <a:rPr sz="1698" spc="-173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64" dirty="0">
                <a:solidFill>
                  <a:srgbClr val="414141"/>
                </a:solidFill>
                <a:latin typeface="Calibri"/>
                <a:cs typeface="Calibri"/>
              </a:rPr>
              <a:t>encuentra</a:t>
            </a:r>
            <a:r>
              <a:rPr sz="1698" spc="-52" dirty="0">
                <a:solidFill>
                  <a:srgbClr val="414141"/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rgbClr val="464646"/>
                </a:solidFill>
                <a:latin typeface="Calibri"/>
                <a:cs typeface="Calibri"/>
              </a:rPr>
              <a:t>en</a:t>
            </a:r>
            <a:r>
              <a:rPr sz="1698" spc="-94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45" dirty="0">
                <a:solidFill>
                  <a:srgbClr val="464646"/>
                </a:solidFill>
                <a:latin typeface="Calibri"/>
                <a:cs typeface="Calibri"/>
              </a:rPr>
              <a:t>los</a:t>
            </a:r>
            <a:r>
              <a:rPr sz="1698" spc="-61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82" dirty="0">
                <a:solidFill>
                  <a:srgbClr val="424242"/>
                </a:solidFill>
                <a:latin typeface="Calibri"/>
                <a:cs typeface="Calibri"/>
              </a:rPr>
              <a:t>excrementos</a:t>
            </a:r>
            <a:r>
              <a:rPr sz="1698" spc="49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95462"/>
                </a:solidFill>
                <a:latin typeface="Calibri"/>
                <a:cs typeface="Calibri"/>
              </a:rPr>
              <a:t>y</a:t>
            </a:r>
            <a:r>
              <a:rPr sz="1698" spc="-124" dirty="0">
                <a:solidFill>
                  <a:srgbClr val="495462"/>
                </a:solidFill>
                <a:latin typeface="Calibri"/>
                <a:cs typeface="Calibri"/>
              </a:rPr>
              <a:t> </a:t>
            </a:r>
            <a:r>
              <a:rPr sz="1698" spc="-49" dirty="0">
                <a:solidFill>
                  <a:srgbClr val="464646"/>
                </a:solidFill>
                <a:latin typeface="Calibri"/>
                <a:cs typeface="Calibri"/>
              </a:rPr>
              <a:t>secreciones </a:t>
            </a:r>
            <a:r>
              <a:rPr sz="1698" spc="-49" dirty="0">
                <a:solidFill>
                  <a:srgbClr val="4D4D4D"/>
                </a:solidFill>
                <a:latin typeface="Calibri"/>
                <a:cs typeface="Calibri"/>
              </a:rPr>
              <a:t>de</a:t>
            </a:r>
            <a:r>
              <a:rPr sz="1698" spc="-115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-55" dirty="0">
                <a:solidFill>
                  <a:srgbClr val="494949"/>
                </a:solidFill>
                <a:latin typeface="Calibri"/>
                <a:cs typeface="Calibri"/>
              </a:rPr>
              <a:t>aves</a:t>
            </a:r>
            <a:r>
              <a:rPr sz="1698" spc="6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64" dirty="0">
                <a:solidFill>
                  <a:srgbClr val="464646"/>
                </a:solidFill>
                <a:latin typeface="Calibri"/>
                <a:cs typeface="Calibri"/>
              </a:rPr>
              <a:t>infectadas.</a:t>
            </a:r>
            <a:r>
              <a:rPr sz="1698" spc="39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98" spc="-61" dirty="0">
                <a:solidFill>
                  <a:srgbClr val="4B4B4B"/>
                </a:solidFill>
                <a:latin typeface="Calibri"/>
                <a:cs typeface="Calibri"/>
              </a:rPr>
              <a:t>Representa</a:t>
            </a:r>
            <a:r>
              <a:rPr sz="1698" spc="-42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-61" dirty="0">
                <a:solidFill>
                  <a:srgbClr val="4F4F4F"/>
                </a:solidFill>
                <a:latin typeface="Calibri"/>
                <a:cs typeface="Calibri"/>
              </a:rPr>
              <a:t>un</a:t>
            </a:r>
            <a:r>
              <a:rPr sz="1698" spc="-91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98" spc="-45" dirty="0">
                <a:solidFill>
                  <a:srgbClr val="494949"/>
                </a:solidFill>
                <a:latin typeface="Calibri"/>
                <a:cs typeface="Calibri"/>
              </a:rPr>
              <a:t>riesgo</a:t>
            </a:r>
            <a:r>
              <a:rPr sz="1698" spc="-64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42" dirty="0">
                <a:solidFill>
                  <a:srgbClr val="4D4D4D"/>
                </a:solidFill>
                <a:latin typeface="Calibri"/>
                <a:cs typeface="Calibri"/>
              </a:rPr>
              <a:t>crítico</a:t>
            </a:r>
            <a:r>
              <a:rPr sz="1698" spc="-45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rgbClr val="545454"/>
                </a:solidFill>
                <a:latin typeface="Calibri"/>
                <a:cs typeface="Calibri"/>
              </a:rPr>
              <a:t>en</a:t>
            </a:r>
            <a:r>
              <a:rPr sz="1698" spc="-118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94949"/>
                </a:solidFill>
                <a:latin typeface="Calibri"/>
                <a:cs typeface="Calibri"/>
              </a:rPr>
              <a:t>criaderos, </a:t>
            </a:r>
            <a:r>
              <a:rPr sz="1698" spc="-69" dirty="0">
                <a:solidFill>
                  <a:srgbClr val="444444"/>
                </a:solidFill>
                <a:latin typeface="Calibri"/>
                <a:cs typeface="Calibri"/>
              </a:rPr>
              <a:t>tiendas</a:t>
            </a:r>
            <a:r>
              <a:rPr sz="1698" spc="-27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49" dirty="0">
                <a:solidFill>
                  <a:srgbClr val="424242"/>
                </a:solidFill>
                <a:latin typeface="Calibri"/>
                <a:cs typeface="Calibri"/>
              </a:rPr>
              <a:t>de</a:t>
            </a:r>
            <a:r>
              <a:rPr sz="1698" spc="-136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rgbClr val="484848"/>
                </a:solidFill>
                <a:latin typeface="Calibri"/>
                <a:cs typeface="Calibri"/>
              </a:rPr>
              <a:t>mascotas</a:t>
            </a:r>
            <a:r>
              <a:rPr sz="1698" spc="9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B4B4B"/>
                </a:solidFill>
                <a:latin typeface="Calibri"/>
                <a:cs typeface="Calibri"/>
              </a:rPr>
              <a:t>y</a:t>
            </a:r>
            <a:r>
              <a:rPr sz="1698" spc="-106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-52" dirty="0">
                <a:solidFill>
                  <a:srgbClr val="444444"/>
                </a:solidFill>
                <a:latin typeface="Calibri"/>
                <a:cs typeface="Calibri"/>
              </a:rPr>
              <a:t>gallineros</a:t>
            </a:r>
            <a:r>
              <a:rPr sz="1698" spc="24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414141"/>
                </a:solidFill>
                <a:latin typeface="Calibri"/>
                <a:cs typeface="Calibri"/>
              </a:rPr>
              <a:t>industriales.</a:t>
            </a:r>
            <a:endParaRPr sz="1698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713" y="336920"/>
            <a:ext cx="6376669" cy="572807"/>
          </a:xfrm>
          <a:prstGeom prst="rect">
            <a:avLst/>
          </a:prstGeom>
        </p:spPr>
        <p:txBody>
          <a:bodyPr vert="horz" wrap="square" lIns="0" tIns="8086" rIns="0" bIns="0" rtlCol="0" anchor="ctr">
            <a:spAutoFit/>
          </a:bodyPr>
          <a:lstStyle/>
          <a:p>
            <a:pPr marL="24259">
              <a:lnSpc>
                <a:spcPct val="100000"/>
              </a:lnSpc>
              <a:spcBef>
                <a:spcPts val="64"/>
              </a:spcBef>
            </a:pPr>
            <a:r>
              <a:rPr sz="3669" spc="-6" dirty="0">
                <a:solidFill>
                  <a:srgbClr val="212121"/>
                </a:solidFill>
                <a:latin typeface="Calibri"/>
                <a:cs typeface="Calibri"/>
              </a:rPr>
              <a:t>Agente,</a:t>
            </a:r>
            <a:r>
              <a:rPr sz="3669" spc="-58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3669" dirty="0">
                <a:solidFill>
                  <a:srgbClr val="212121"/>
                </a:solidFill>
                <a:latin typeface="Calibri"/>
                <a:cs typeface="Calibri"/>
              </a:rPr>
              <a:t>Vector</a:t>
            </a:r>
            <a:r>
              <a:rPr sz="3669" spc="-36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3669" spc="49" dirty="0">
                <a:solidFill>
                  <a:srgbClr val="282828"/>
                </a:solidFill>
                <a:latin typeface="Calibri"/>
                <a:cs typeface="Calibri"/>
              </a:rPr>
              <a:t>y</a:t>
            </a:r>
            <a:r>
              <a:rPr sz="3669" spc="-203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3669" spc="-6" dirty="0">
                <a:latin typeface="Calibri"/>
                <a:cs typeface="Calibri"/>
              </a:rPr>
              <a:t>Especies</a:t>
            </a:r>
            <a:endParaRPr sz="3669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13036" y="3703216"/>
            <a:ext cx="1736256" cy="26009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spc="91" dirty="0">
                <a:solidFill>
                  <a:srgbClr val="232323"/>
                </a:solidFill>
                <a:latin typeface="Calibri"/>
                <a:cs typeface="Calibri"/>
              </a:rPr>
              <a:t>Agente</a:t>
            </a:r>
            <a:r>
              <a:rPr sz="1637" spc="-42" dirty="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sz="1637" spc="69" dirty="0">
                <a:solidFill>
                  <a:srgbClr val="212121"/>
                </a:solidFill>
                <a:latin typeface="Calibri"/>
                <a:cs typeface="Calibri"/>
              </a:rPr>
              <a:t>Generador</a:t>
            </a:r>
            <a:endParaRPr sz="1637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4802" y="4153241"/>
            <a:ext cx="2786327" cy="57017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34317" marR="3081" indent="-727001">
              <a:lnSpc>
                <a:spcPct val="114500"/>
              </a:lnSpc>
              <a:spcBef>
                <a:spcPts val="61"/>
              </a:spcBef>
            </a:pPr>
            <a:r>
              <a:rPr sz="1637" spc="-6" dirty="0">
                <a:solidFill>
                  <a:srgbClr val="464646"/>
                </a:solidFill>
                <a:latin typeface="Calibri"/>
                <a:cs typeface="Calibri"/>
              </a:rPr>
              <a:t>Bacteria</a:t>
            </a:r>
            <a:r>
              <a:rPr sz="1637" spc="-58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37" spc="-12" dirty="0">
                <a:solidFill>
                  <a:srgbClr val="4F4F4F"/>
                </a:solidFill>
                <a:latin typeface="Calibri"/>
                <a:cs typeface="Calibri"/>
              </a:rPr>
              <a:t>Chlamydia</a:t>
            </a:r>
            <a:r>
              <a:rPr sz="1637" spc="-61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37" spc="-15" dirty="0">
                <a:solidFill>
                  <a:srgbClr val="464646"/>
                </a:solidFill>
                <a:latin typeface="Calibri"/>
                <a:cs typeface="Calibri"/>
              </a:rPr>
              <a:t>psittaci</a:t>
            </a:r>
            <a:r>
              <a:rPr sz="1637" spc="-61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637" spc="-36" dirty="0">
                <a:solidFill>
                  <a:srgbClr val="424242"/>
                </a:solidFill>
                <a:latin typeface="Calibri"/>
                <a:cs typeface="Calibri"/>
              </a:rPr>
              <a:t>(antes </a:t>
            </a:r>
            <a:r>
              <a:rPr sz="1637" spc="-6" dirty="0">
                <a:solidFill>
                  <a:srgbClr val="3B3B3B"/>
                </a:solidFill>
                <a:latin typeface="Calibri"/>
                <a:cs typeface="Calibri"/>
              </a:rPr>
              <a:t>Chlamydophila).</a:t>
            </a:r>
            <a:endParaRPr sz="1637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27905" y="3703216"/>
            <a:ext cx="1522930" cy="26009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spc="88" dirty="0">
                <a:solidFill>
                  <a:srgbClr val="1C1C1C"/>
                </a:solidFill>
                <a:latin typeface="Calibri"/>
                <a:cs typeface="Calibri"/>
              </a:rPr>
              <a:t>Especies</a:t>
            </a:r>
            <a:r>
              <a:rPr sz="1637" spc="33" dirty="0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sz="1637" spc="100" dirty="0">
                <a:solidFill>
                  <a:srgbClr val="1F1F1F"/>
                </a:solidFill>
                <a:latin typeface="Calibri"/>
                <a:cs typeface="Calibri"/>
              </a:rPr>
              <a:t>Vector</a:t>
            </a:r>
            <a:endParaRPr sz="1637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31799" y="4155224"/>
            <a:ext cx="2718941" cy="56760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310747" marR="3081" indent="-303430">
              <a:lnSpc>
                <a:spcPct val="110400"/>
              </a:lnSpc>
              <a:spcBef>
                <a:spcPts val="55"/>
              </a:spcBef>
            </a:pPr>
            <a:r>
              <a:rPr sz="1698" spc="-39" dirty="0">
                <a:solidFill>
                  <a:srgbClr val="4B4B4B"/>
                </a:solidFill>
                <a:latin typeface="Calibri"/>
                <a:cs typeface="Calibri"/>
              </a:rPr>
              <a:t>Psitácidos</a:t>
            </a:r>
            <a:r>
              <a:rPr sz="1698" spc="49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spc="-64" dirty="0">
                <a:solidFill>
                  <a:srgbClr val="494949"/>
                </a:solidFill>
                <a:latin typeface="Calibri"/>
                <a:cs typeface="Calibri"/>
              </a:rPr>
              <a:t>(loros),</a:t>
            </a:r>
            <a:r>
              <a:rPr sz="1698" spc="-52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98" spc="-79" dirty="0">
                <a:solidFill>
                  <a:srgbClr val="4B4B4B"/>
                </a:solidFill>
                <a:latin typeface="Calibri"/>
                <a:cs typeface="Calibri"/>
              </a:rPr>
              <a:t>palomas</a:t>
            </a:r>
            <a:r>
              <a:rPr sz="1698" spc="3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98" dirty="0">
                <a:solidFill>
                  <a:srgbClr val="444444"/>
                </a:solidFill>
                <a:latin typeface="Calibri"/>
                <a:cs typeface="Calibri"/>
              </a:rPr>
              <a:t>y</a:t>
            </a:r>
            <a:r>
              <a:rPr sz="1698" spc="-100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98" spc="-45" dirty="0">
                <a:solidFill>
                  <a:srgbClr val="4B4B4B"/>
                </a:solidFill>
                <a:latin typeface="Calibri"/>
                <a:cs typeface="Calibri"/>
              </a:rPr>
              <a:t>aves </a:t>
            </a:r>
            <a:r>
              <a:rPr sz="1698" spc="-49" dirty="0">
                <a:solidFill>
                  <a:srgbClr val="545454"/>
                </a:solidFill>
                <a:latin typeface="Calibri"/>
                <a:cs typeface="Calibri"/>
              </a:rPr>
              <a:t>de</a:t>
            </a:r>
            <a:r>
              <a:rPr sz="1698" spc="-154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698" spc="-33" dirty="0">
                <a:solidFill>
                  <a:srgbClr val="525252"/>
                </a:solidFill>
                <a:latin typeface="Calibri"/>
                <a:cs typeface="Calibri"/>
              </a:rPr>
              <a:t>corral</a:t>
            </a:r>
            <a:r>
              <a:rPr sz="1698" spc="-18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98" spc="-61" dirty="0">
                <a:solidFill>
                  <a:srgbClr val="4D4D4D"/>
                </a:solidFill>
                <a:latin typeface="Calibri"/>
                <a:cs typeface="Calibri"/>
              </a:rPr>
              <a:t>(gallinas,</a:t>
            </a:r>
            <a:r>
              <a:rPr sz="1698" spc="-9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rgbClr val="3B3B3B"/>
                </a:solidFill>
                <a:latin typeface="Calibri"/>
                <a:cs typeface="Calibri"/>
              </a:rPr>
              <a:t>pavos).</a:t>
            </a:r>
            <a:endParaRPr sz="1698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24971" y="3693295"/>
            <a:ext cx="1155964" cy="271789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698" spc="42" dirty="0">
                <a:solidFill>
                  <a:srgbClr val="161616"/>
                </a:solidFill>
                <a:latin typeface="Calibri"/>
                <a:cs typeface="Calibri"/>
              </a:rPr>
              <a:t>Transmisión</a:t>
            </a:r>
            <a:endParaRPr sz="1698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94744" y="4153241"/>
            <a:ext cx="2813282" cy="570174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134772" marR="3081" indent="-127456">
              <a:lnSpc>
                <a:spcPct val="114500"/>
              </a:lnSpc>
              <a:spcBef>
                <a:spcPts val="61"/>
              </a:spcBef>
            </a:pPr>
            <a:r>
              <a:rPr sz="1637" spc="-30" dirty="0">
                <a:solidFill>
                  <a:srgbClr val="4B4B4B"/>
                </a:solidFill>
                <a:latin typeface="Calibri"/>
                <a:cs typeface="Calibri"/>
              </a:rPr>
              <a:t>Inhalación</a:t>
            </a:r>
            <a:r>
              <a:rPr sz="1637" spc="-24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637" spc="-15" dirty="0">
                <a:solidFill>
                  <a:srgbClr val="525252"/>
                </a:solidFill>
                <a:latin typeface="Calibri"/>
                <a:cs typeface="Calibri"/>
              </a:rPr>
              <a:t>de</a:t>
            </a:r>
            <a:r>
              <a:rPr sz="1637" spc="-127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637" spc="-36" dirty="0">
                <a:solidFill>
                  <a:srgbClr val="494949"/>
                </a:solidFill>
                <a:latin typeface="Calibri"/>
                <a:cs typeface="Calibri"/>
              </a:rPr>
              <a:t>polvo</a:t>
            </a:r>
            <a:r>
              <a:rPr sz="1637" spc="-61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1637" spc="-15" dirty="0">
                <a:solidFill>
                  <a:srgbClr val="444444"/>
                </a:solidFill>
                <a:latin typeface="Calibri"/>
                <a:cs typeface="Calibri"/>
              </a:rPr>
              <a:t>de</a:t>
            </a:r>
            <a:r>
              <a:rPr sz="1637" spc="-127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1637" spc="-42" dirty="0">
                <a:solidFill>
                  <a:srgbClr val="4F4F4F"/>
                </a:solidFill>
                <a:latin typeface="Calibri"/>
                <a:cs typeface="Calibri"/>
              </a:rPr>
              <a:t>heces</a:t>
            </a:r>
            <a:r>
              <a:rPr sz="1637" spc="-24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637" spc="-6" dirty="0">
                <a:solidFill>
                  <a:srgbClr val="494949"/>
                </a:solidFill>
                <a:latin typeface="Calibri"/>
                <a:cs typeface="Calibri"/>
              </a:rPr>
              <a:t>secas </a:t>
            </a:r>
            <a:r>
              <a:rPr sz="1637" dirty="0">
                <a:solidFill>
                  <a:srgbClr val="484848"/>
                </a:solidFill>
                <a:latin typeface="Calibri"/>
                <a:cs typeface="Calibri"/>
              </a:rPr>
              <a:t>o</a:t>
            </a:r>
            <a:r>
              <a:rPr sz="1637" spc="-121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637" spc="-27" dirty="0">
                <a:solidFill>
                  <a:srgbClr val="3F3F3F"/>
                </a:solidFill>
                <a:latin typeface="Calibri"/>
                <a:cs typeface="Calibri"/>
              </a:rPr>
              <a:t>secreciones</a:t>
            </a:r>
            <a:r>
              <a:rPr sz="1637" spc="-12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637" spc="-6" dirty="0">
                <a:solidFill>
                  <a:srgbClr val="3F3F3F"/>
                </a:solidFill>
                <a:latin typeface="Calibri"/>
                <a:cs typeface="Calibri"/>
              </a:rPr>
              <a:t>oculares/nasales.</a:t>
            </a:r>
            <a:endParaRPr sz="1637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713" y="336920"/>
            <a:ext cx="6376669" cy="572807"/>
          </a:xfrm>
          <a:prstGeom prst="rect">
            <a:avLst/>
          </a:prstGeom>
        </p:spPr>
        <p:txBody>
          <a:bodyPr vert="horz" wrap="square" lIns="0" tIns="8086" rIns="0" bIns="0" rtlCol="0" anchor="ctr">
            <a:spAutoFit/>
          </a:bodyPr>
          <a:lstStyle/>
          <a:p>
            <a:pPr marL="7701">
              <a:lnSpc>
                <a:spcPct val="100000"/>
              </a:lnSpc>
              <a:spcBef>
                <a:spcPts val="64"/>
              </a:spcBef>
            </a:pPr>
            <a:r>
              <a:rPr sz="3669" spc="-88" dirty="0">
                <a:solidFill>
                  <a:srgbClr val="212121"/>
                </a:solidFill>
                <a:latin typeface="Calibri"/>
                <a:cs typeface="Calibri"/>
              </a:rPr>
              <a:t>Modo</a:t>
            </a:r>
            <a:r>
              <a:rPr sz="3669" spc="-1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3669" spc="91" dirty="0">
                <a:solidFill>
                  <a:srgbClr val="282828"/>
                </a:solidFill>
                <a:latin typeface="Calibri"/>
                <a:cs typeface="Calibri"/>
              </a:rPr>
              <a:t>de</a:t>
            </a:r>
            <a:r>
              <a:rPr sz="3669" spc="-158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z="3669" spc="-6" dirty="0" err="1">
                <a:solidFill>
                  <a:srgbClr val="232323"/>
                </a:solidFill>
                <a:latin typeface="Calibri"/>
                <a:cs typeface="Calibri"/>
              </a:rPr>
              <a:t>Infecci</a:t>
            </a:r>
            <a:r>
              <a:rPr lang="es-AR" sz="3669" spc="-6" dirty="0">
                <a:solidFill>
                  <a:srgbClr val="232323"/>
                </a:solidFill>
                <a:latin typeface="Calibri"/>
                <a:cs typeface="Calibri"/>
              </a:rPr>
              <a:t>o</a:t>
            </a:r>
            <a:r>
              <a:rPr sz="3669" spc="-6" dirty="0">
                <a:solidFill>
                  <a:srgbClr val="232323"/>
                </a:solidFill>
                <a:latin typeface="Calibri"/>
                <a:cs typeface="Calibri"/>
              </a:rPr>
              <a:t>n</a:t>
            </a:r>
            <a:endParaRPr sz="3669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39691" y="2276154"/>
            <a:ext cx="7154885" cy="2777244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R="3081" algn="r">
              <a:lnSpc>
                <a:spcPts val="1480"/>
              </a:lnSpc>
              <a:spcBef>
                <a:spcPts val="55"/>
              </a:spcBef>
            </a:pPr>
            <a:r>
              <a:rPr lang="es-AR" sz="2183" spc="-42" dirty="0"/>
              <a:t>          </a:t>
            </a:r>
            <a:endParaRPr sz="2183" spc="-6" dirty="0"/>
          </a:p>
          <a:p>
            <a:pPr marL="8856">
              <a:lnSpc>
                <a:spcPts val="1916"/>
              </a:lnSpc>
            </a:pPr>
            <a:r>
              <a:rPr sz="2183" spc="-49" dirty="0">
                <a:solidFill>
                  <a:srgbClr val="445666"/>
                </a:solidFill>
              </a:rPr>
              <a:t>Inhalación:</a:t>
            </a:r>
            <a:r>
              <a:rPr sz="2183" spc="-27" dirty="0">
                <a:solidFill>
                  <a:srgbClr val="445666"/>
                </a:solidFill>
              </a:rPr>
              <a:t> </a:t>
            </a:r>
            <a:r>
              <a:rPr sz="2183" spc="33" dirty="0">
                <a:solidFill>
                  <a:srgbClr val="4B4B4B"/>
                </a:solidFill>
              </a:rPr>
              <a:t>De</a:t>
            </a:r>
            <a:r>
              <a:rPr sz="2183" spc="-149" dirty="0">
                <a:solidFill>
                  <a:srgbClr val="4B4B4B"/>
                </a:solidFill>
              </a:rPr>
              <a:t> </a:t>
            </a:r>
            <a:r>
              <a:rPr sz="2183" spc="-58" dirty="0">
                <a:solidFill>
                  <a:srgbClr val="494949"/>
                </a:solidFill>
              </a:rPr>
              <a:t>aerosoles</a:t>
            </a:r>
            <a:r>
              <a:rPr sz="2183" spc="18" dirty="0">
                <a:solidFill>
                  <a:srgbClr val="494949"/>
                </a:solidFill>
              </a:rPr>
              <a:t> </a:t>
            </a:r>
            <a:r>
              <a:rPr sz="2183" spc="-21" dirty="0">
                <a:solidFill>
                  <a:srgbClr val="525252"/>
                </a:solidFill>
              </a:rPr>
              <a:t>o</a:t>
            </a:r>
            <a:r>
              <a:rPr sz="2183" spc="-118" dirty="0">
                <a:solidFill>
                  <a:srgbClr val="525252"/>
                </a:solidFill>
              </a:rPr>
              <a:t> </a:t>
            </a:r>
            <a:r>
              <a:rPr sz="2183" spc="-58" dirty="0">
                <a:solidFill>
                  <a:srgbClr val="4D4D4D"/>
                </a:solidFill>
              </a:rPr>
              <a:t>polvo</a:t>
            </a:r>
            <a:r>
              <a:rPr sz="2183" spc="-82" dirty="0">
                <a:solidFill>
                  <a:srgbClr val="4D4D4D"/>
                </a:solidFill>
              </a:rPr>
              <a:t> </a:t>
            </a:r>
            <a:r>
              <a:rPr sz="2183" spc="-79" dirty="0">
                <a:solidFill>
                  <a:srgbClr val="4B4B4B"/>
                </a:solidFill>
              </a:rPr>
              <a:t>contaminado</a:t>
            </a:r>
            <a:r>
              <a:rPr sz="2183" spc="-3" dirty="0">
                <a:solidFill>
                  <a:srgbClr val="4B4B4B"/>
                </a:solidFill>
              </a:rPr>
              <a:t> </a:t>
            </a:r>
            <a:r>
              <a:rPr sz="2183" spc="-64" dirty="0">
                <a:solidFill>
                  <a:srgbClr val="494949"/>
                </a:solidFill>
              </a:rPr>
              <a:t>en</a:t>
            </a:r>
            <a:r>
              <a:rPr sz="2183" spc="-88" dirty="0">
                <a:solidFill>
                  <a:srgbClr val="494949"/>
                </a:solidFill>
              </a:rPr>
              <a:t> </a:t>
            </a:r>
            <a:r>
              <a:rPr sz="2183" spc="-15" dirty="0">
                <a:solidFill>
                  <a:srgbClr val="484848"/>
                </a:solidFill>
              </a:rPr>
              <a:t>ambientes</a:t>
            </a:r>
            <a:endParaRPr sz="2183" dirty="0"/>
          </a:p>
          <a:p>
            <a:pPr marL="8086">
              <a:lnSpc>
                <a:spcPct val="100000"/>
              </a:lnSpc>
              <a:spcBef>
                <a:spcPts val="212"/>
              </a:spcBef>
            </a:pPr>
            <a:r>
              <a:rPr sz="2183" spc="-6" dirty="0">
                <a:solidFill>
                  <a:srgbClr val="444444"/>
                </a:solidFill>
              </a:rPr>
              <a:t>cerrados.</a:t>
            </a:r>
            <a:endParaRPr sz="2183" dirty="0"/>
          </a:p>
          <a:p>
            <a:pPr marL="7701" marR="2882204" indent="1540">
              <a:lnSpc>
                <a:spcPct val="110400"/>
              </a:lnSpc>
              <a:spcBef>
                <a:spcPts val="1501"/>
              </a:spcBef>
            </a:pPr>
            <a:r>
              <a:rPr sz="2183" dirty="0">
                <a:solidFill>
                  <a:srgbClr val="415264"/>
                </a:solidFill>
              </a:rPr>
              <a:t>Aves</a:t>
            </a:r>
            <a:r>
              <a:rPr sz="2183" spc="-97" dirty="0">
                <a:solidFill>
                  <a:srgbClr val="415264"/>
                </a:solidFill>
              </a:rPr>
              <a:t> </a:t>
            </a:r>
            <a:r>
              <a:rPr sz="2183" spc="-49" dirty="0">
                <a:solidFill>
                  <a:srgbClr val="385674"/>
                </a:solidFill>
              </a:rPr>
              <a:t>de</a:t>
            </a:r>
            <a:r>
              <a:rPr sz="2183" spc="-82" dirty="0">
                <a:solidFill>
                  <a:srgbClr val="385674"/>
                </a:solidFill>
              </a:rPr>
              <a:t> </a:t>
            </a:r>
            <a:r>
              <a:rPr sz="2183" spc="-24" dirty="0">
                <a:solidFill>
                  <a:srgbClr val="3A5464"/>
                </a:solidFill>
              </a:rPr>
              <a:t>corral:</a:t>
            </a:r>
            <a:r>
              <a:rPr sz="2183" spc="-73" dirty="0">
                <a:solidFill>
                  <a:srgbClr val="3A5464"/>
                </a:solidFill>
              </a:rPr>
              <a:t> </a:t>
            </a:r>
            <a:r>
              <a:rPr sz="2183" spc="-42" dirty="0">
                <a:solidFill>
                  <a:srgbClr val="4B4B4B"/>
                </a:solidFill>
              </a:rPr>
              <a:t>Riesgo</a:t>
            </a:r>
            <a:r>
              <a:rPr sz="2183" spc="-76" dirty="0">
                <a:solidFill>
                  <a:srgbClr val="4B4B4B"/>
                </a:solidFill>
              </a:rPr>
              <a:t> </a:t>
            </a:r>
            <a:r>
              <a:rPr sz="2183" spc="-76" dirty="0">
                <a:solidFill>
                  <a:srgbClr val="494949"/>
                </a:solidFill>
              </a:rPr>
              <a:t>elevado</a:t>
            </a:r>
            <a:r>
              <a:rPr sz="2183" spc="-21" dirty="0">
                <a:solidFill>
                  <a:srgbClr val="494949"/>
                </a:solidFill>
              </a:rPr>
              <a:t> </a:t>
            </a:r>
            <a:r>
              <a:rPr sz="2183" spc="-67" dirty="0">
                <a:solidFill>
                  <a:srgbClr val="494949"/>
                </a:solidFill>
              </a:rPr>
              <a:t>en</a:t>
            </a:r>
            <a:r>
              <a:rPr sz="2183" spc="-94" dirty="0">
                <a:solidFill>
                  <a:srgbClr val="494949"/>
                </a:solidFill>
              </a:rPr>
              <a:t> </a:t>
            </a:r>
            <a:r>
              <a:rPr sz="2183" spc="-45" dirty="0">
                <a:solidFill>
                  <a:srgbClr val="4B4B4B"/>
                </a:solidFill>
              </a:rPr>
              <a:t>gallineros</a:t>
            </a:r>
            <a:r>
              <a:rPr sz="2183" spc="39" dirty="0">
                <a:solidFill>
                  <a:srgbClr val="4B4B4B"/>
                </a:solidFill>
              </a:rPr>
              <a:t> </a:t>
            </a:r>
            <a:r>
              <a:rPr sz="2183" spc="-61" dirty="0">
                <a:solidFill>
                  <a:srgbClr val="4F4F4F"/>
                </a:solidFill>
              </a:rPr>
              <a:t>por</a:t>
            </a:r>
            <a:r>
              <a:rPr sz="2183" spc="-27" dirty="0">
                <a:solidFill>
                  <a:srgbClr val="4F4F4F"/>
                </a:solidFill>
              </a:rPr>
              <a:t> </a:t>
            </a:r>
            <a:r>
              <a:rPr sz="2183" spc="-21" dirty="0">
                <a:solidFill>
                  <a:srgbClr val="484848"/>
                </a:solidFill>
              </a:rPr>
              <a:t>alta </a:t>
            </a:r>
            <a:r>
              <a:rPr sz="2183" spc="-67" dirty="0">
                <a:solidFill>
                  <a:srgbClr val="424242"/>
                </a:solidFill>
              </a:rPr>
              <a:t>densidad</a:t>
            </a:r>
            <a:r>
              <a:rPr sz="2183" spc="-6" dirty="0">
                <a:solidFill>
                  <a:srgbClr val="424242"/>
                </a:solidFill>
              </a:rPr>
              <a:t> </a:t>
            </a:r>
            <a:r>
              <a:rPr sz="2183" spc="-67" dirty="0">
                <a:solidFill>
                  <a:srgbClr val="464646"/>
                </a:solidFill>
              </a:rPr>
              <a:t>de</a:t>
            </a:r>
            <a:r>
              <a:rPr sz="2183" spc="-76" dirty="0">
                <a:solidFill>
                  <a:srgbClr val="464646"/>
                </a:solidFill>
              </a:rPr>
              <a:t> </a:t>
            </a:r>
            <a:r>
              <a:rPr sz="2183" spc="-6" dirty="0">
                <a:solidFill>
                  <a:srgbClr val="424242"/>
                </a:solidFill>
              </a:rPr>
              <a:t>aves.</a:t>
            </a:r>
            <a:endParaRPr sz="2183" dirty="0"/>
          </a:p>
          <a:p>
            <a:pPr marL="10782" marR="2534491" indent="-2310">
              <a:lnSpc>
                <a:spcPct val="110400"/>
              </a:lnSpc>
              <a:spcBef>
                <a:spcPts val="1498"/>
              </a:spcBef>
            </a:pPr>
            <a:r>
              <a:rPr sz="2183" spc="-12" dirty="0">
                <a:solidFill>
                  <a:srgbClr val="494949"/>
                </a:solidFill>
              </a:rPr>
              <a:t>Estrés:</a:t>
            </a:r>
            <a:r>
              <a:rPr sz="2183" spc="-85" dirty="0">
                <a:solidFill>
                  <a:srgbClr val="494949"/>
                </a:solidFill>
              </a:rPr>
              <a:t> </a:t>
            </a:r>
            <a:r>
              <a:rPr sz="2183" dirty="0">
                <a:solidFill>
                  <a:srgbClr val="484848"/>
                </a:solidFill>
              </a:rPr>
              <a:t>Las</a:t>
            </a:r>
            <a:r>
              <a:rPr sz="2183" spc="-97" dirty="0">
                <a:solidFill>
                  <a:srgbClr val="484848"/>
                </a:solidFill>
              </a:rPr>
              <a:t> </a:t>
            </a:r>
            <a:r>
              <a:rPr sz="2183" spc="-61" dirty="0">
                <a:solidFill>
                  <a:srgbClr val="494949"/>
                </a:solidFill>
              </a:rPr>
              <a:t>aves</a:t>
            </a:r>
            <a:r>
              <a:rPr sz="2183" spc="-36" dirty="0">
                <a:solidFill>
                  <a:srgbClr val="494949"/>
                </a:solidFill>
              </a:rPr>
              <a:t> </a:t>
            </a:r>
            <a:r>
              <a:rPr sz="2183" spc="-91" dirty="0">
                <a:solidFill>
                  <a:srgbClr val="4D4D4D"/>
                </a:solidFill>
              </a:rPr>
              <a:t>pueden</a:t>
            </a:r>
            <a:r>
              <a:rPr sz="2183" spc="-6" dirty="0">
                <a:solidFill>
                  <a:srgbClr val="4D4D4D"/>
                </a:solidFill>
              </a:rPr>
              <a:t> </a:t>
            </a:r>
            <a:r>
              <a:rPr sz="2183" spc="-52" dirty="0">
                <a:solidFill>
                  <a:srgbClr val="4B4B4B"/>
                </a:solidFill>
              </a:rPr>
              <a:t>ser</a:t>
            </a:r>
            <a:r>
              <a:rPr sz="2183" spc="-45" dirty="0">
                <a:solidFill>
                  <a:srgbClr val="4B4B4B"/>
                </a:solidFill>
              </a:rPr>
              <a:t> </a:t>
            </a:r>
            <a:r>
              <a:rPr sz="2183" spc="-52" dirty="0">
                <a:solidFill>
                  <a:srgbClr val="494949"/>
                </a:solidFill>
              </a:rPr>
              <a:t>portadoras</a:t>
            </a:r>
            <a:r>
              <a:rPr sz="2183" spc="94" dirty="0">
                <a:solidFill>
                  <a:srgbClr val="494949"/>
                </a:solidFill>
              </a:rPr>
              <a:t> </a:t>
            </a:r>
            <a:r>
              <a:rPr sz="2183" spc="-55" dirty="0">
                <a:solidFill>
                  <a:srgbClr val="494949"/>
                </a:solidFill>
              </a:rPr>
              <a:t>sanas</a:t>
            </a:r>
            <a:r>
              <a:rPr sz="2183" spc="-42" dirty="0">
                <a:solidFill>
                  <a:srgbClr val="494949"/>
                </a:solidFill>
              </a:rPr>
              <a:t> </a:t>
            </a:r>
            <a:r>
              <a:rPr sz="2183" dirty="0">
                <a:solidFill>
                  <a:srgbClr val="425467"/>
                </a:solidFill>
              </a:rPr>
              <a:t>y</a:t>
            </a:r>
            <a:r>
              <a:rPr sz="2183" spc="-115" dirty="0">
                <a:solidFill>
                  <a:srgbClr val="425467"/>
                </a:solidFill>
              </a:rPr>
              <a:t> </a:t>
            </a:r>
            <a:r>
              <a:rPr sz="2183" spc="-45" dirty="0">
                <a:solidFill>
                  <a:srgbClr val="494949"/>
                </a:solidFill>
              </a:rPr>
              <a:t>liberar</a:t>
            </a:r>
            <a:r>
              <a:rPr sz="2183" spc="-27" dirty="0">
                <a:solidFill>
                  <a:srgbClr val="494949"/>
                </a:solidFill>
              </a:rPr>
              <a:t> </a:t>
            </a:r>
            <a:r>
              <a:rPr sz="2183" spc="-15" dirty="0">
                <a:solidFill>
                  <a:srgbClr val="494949"/>
                </a:solidFill>
              </a:rPr>
              <a:t>la </a:t>
            </a:r>
            <a:r>
              <a:rPr sz="2183" spc="-58" dirty="0">
                <a:solidFill>
                  <a:srgbClr val="444444"/>
                </a:solidFill>
              </a:rPr>
              <a:t>bacteria</a:t>
            </a:r>
            <a:r>
              <a:rPr sz="2183" spc="-6" dirty="0">
                <a:solidFill>
                  <a:srgbClr val="444444"/>
                </a:solidFill>
              </a:rPr>
              <a:t> </a:t>
            </a:r>
            <a:r>
              <a:rPr sz="2183" spc="-76" dirty="0">
                <a:solidFill>
                  <a:srgbClr val="464646"/>
                </a:solidFill>
              </a:rPr>
              <a:t>bajo</a:t>
            </a:r>
            <a:r>
              <a:rPr sz="2183" spc="-58" dirty="0">
                <a:solidFill>
                  <a:srgbClr val="464646"/>
                </a:solidFill>
              </a:rPr>
              <a:t> </a:t>
            </a:r>
            <a:r>
              <a:rPr sz="2183" spc="-6" dirty="0">
                <a:solidFill>
                  <a:srgbClr val="424242"/>
                </a:solidFill>
              </a:rPr>
              <a:t>estrés.</a:t>
            </a:r>
            <a:endParaRPr sz="2183" dirty="0"/>
          </a:p>
        </p:txBody>
      </p:sp>
      <p:pic>
        <p:nvPicPr>
          <p:cNvPr id="4" name="Imagen 3" descr="Qué es la Psitacosis? 🦜⚠️ Se trata de una enfermedad infecciosa causada  por la bacteria #ChlamydiaPsittaci, que se transmite a los humanos a través  de aves infectadas, como loros, periquitos y palomas.">
            <a:extLst>
              <a:ext uri="{FF2B5EF4-FFF2-40B4-BE49-F238E27FC236}">
                <a16:creationId xmlns:a16="http://schemas.microsoft.com/office/drawing/2014/main" id="{E5EEEA3B-EA2F-F18B-267F-D2FA3919D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765" y="2255302"/>
            <a:ext cx="3301053" cy="33454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3598" y="511771"/>
            <a:ext cx="4875227" cy="580049"/>
          </a:xfrm>
        </p:spPr>
        <p:txBody>
          <a:bodyPr vert="horz" wrap="square" lIns="0" tIns="0" rIns="0" bIns="0" rtlCol="0" anchor="ctr">
            <a:normAutofit/>
          </a:bodyPr>
          <a:lstStyle/>
          <a:p>
            <a:pPr marL="10397">
              <a:spcBef>
                <a:spcPts val="64"/>
              </a:spcBef>
            </a:pPr>
            <a:r>
              <a:rPr lang="es-AR" spc="82"/>
              <a:t>Cuadros</a:t>
            </a:r>
            <a:r>
              <a:rPr lang="es-AR" spc="152"/>
              <a:t> </a:t>
            </a:r>
            <a:r>
              <a:rPr lang="es-AR" spc="45"/>
              <a:t>Clínicos</a:t>
            </a:r>
            <a:endParaRPr lang="es-AR" b="0" i="0">
              <a:latin typeface="Arial MT"/>
              <a:ea typeface="+mj-ea"/>
              <a:cs typeface="Arial M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C0505F3-357F-30F4-D168-61444B171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85" y="1851800"/>
            <a:ext cx="5303148" cy="3977361"/>
          </a:xfrm>
          <a:prstGeom prst="rect">
            <a:avLst/>
          </a:prstGeom>
          <a:noFill/>
        </p:spPr>
      </p:pic>
      <p:sp>
        <p:nvSpPr>
          <p:cNvPr id="3" name="object 3"/>
          <p:cNvSpPr txBox="1"/>
          <p:nvPr/>
        </p:nvSpPr>
        <p:spPr>
          <a:xfrm>
            <a:off x="6278867" y="1577340"/>
            <a:ext cx="5303148" cy="452628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>
              <a:spcBef>
                <a:spcPts val="82"/>
              </a:spcBef>
            </a:pP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940" spc="-8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3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Animales</a:t>
            </a:r>
            <a:endParaRPr lang="en-US" sz="194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3081" indent="-2310">
              <a:spcBef>
                <a:spcPts val="1574"/>
              </a:spcBef>
            </a:pPr>
            <a:r>
              <a:rPr lang="en-US" sz="1940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</a:t>
            </a:r>
            <a:r>
              <a:rPr lang="en-US" sz="1940" spc="-9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n-US" sz="1940" spc="-10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76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apetito</a:t>
            </a:r>
            <a:r>
              <a:rPr lang="en-US" sz="1940" spc="-7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940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58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apariencia</a:t>
            </a:r>
            <a:r>
              <a:rPr lang="en-US" sz="194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7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desgreñada</a:t>
            </a:r>
            <a:r>
              <a:rPr lang="en-US" sz="1940" spc="-7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940" spc="3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4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secreción</a:t>
            </a:r>
            <a:r>
              <a:rPr lang="en-US" sz="1940" spc="-4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6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nasal/ocular</a:t>
            </a:r>
            <a:r>
              <a:rPr lang="en-US" sz="1940" spc="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1940" spc="-14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42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diarrea</a:t>
            </a:r>
            <a:r>
              <a:rPr lang="en-US" sz="1940" spc="-6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58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verdosa</a:t>
            </a:r>
            <a:r>
              <a:rPr lang="en-US" sz="1940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4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52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Disminución</a:t>
            </a:r>
            <a:r>
              <a:rPr lang="en-US" sz="1940" spc="-2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1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94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  <a:r>
              <a:rPr lang="en-US" sz="1940" spc="1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n-US" sz="1940" spc="-12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huevos.</a:t>
            </a:r>
          </a:p>
          <a:p>
            <a:pPr marR="3081" indent="-2310">
              <a:spcBef>
                <a:spcPts val="1574"/>
              </a:spcBef>
            </a:pPr>
            <a:endParaRPr lang="en-US" sz="1940" spc="-6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3081" indent="-2310">
              <a:spcBef>
                <a:spcPts val="1574"/>
              </a:spcBef>
            </a:pP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Síntomas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humanos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R="3081" indent="-2310">
              <a:spcBef>
                <a:spcPts val="1574"/>
              </a:spcBef>
            </a:pP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Período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incubación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5 a 14 días. Los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síntomas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incluyen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fiebre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escalofríos, dolor de cabeza,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mialgias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dolores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musculares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y,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casos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graves,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neumonía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incluir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dificultad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respirar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dolor de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pecho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ictericia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compromiso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4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hepático</a:t>
            </a:r>
            <a:r>
              <a:rPr lang="en-US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R="3081" indent="-2310">
              <a:spcBef>
                <a:spcPts val="1574"/>
              </a:spcBef>
            </a:pPr>
            <a:endParaRPr lang="en-US" sz="1334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590936" y="1231019"/>
            <a:ext cx="4952701" cy="0"/>
          </a:xfrm>
          <a:custGeom>
            <a:avLst/>
            <a:gdLst/>
            <a:ahLst/>
            <a:cxnLst/>
            <a:rect l="l" t="t" r="r" b="b"/>
            <a:pathLst>
              <a:path w="8167370">
                <a:moveTo>
                  <a:pt x="0" y="0"/>
                </a:moveTo>
                <a:lnTo>
                  <a:pt x="8167291" y="0"/>
                </a:lnTo>
              </a:path>
            </a:pathLst>
          </a:custGeom>
          <a:ln w="39265">
            <a:solidFill>
              <a:srgbClr val="4F44D4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08713" y="336920"/>
            <a:ext cx="6376669" cy="572807"/>
          </a:xfrm>
          <a:prstGeom prst="rect">
            <a:avLst/>
          </a:prstGeom>
        </p:spPr>
        <p:txBody>
          <a:bodyPr vert="horz" wrap="square" lIns="0" tIns="8086" rIns="0" bIns="0" rtlCol="0" anchor="ctr">
            <a:spAutoFit/>
          </a:bodyPr>
          <a:lstStyle/>
          <a:p>
            <a:pPr marL="7701">
              <a:lnSpc>
                <a:spcPct val="100000"/>
              </a:lnSpc>
              <a:spcBef>
                <a:spcPts val="64"/>
              </a:spcBef>
            </a:pPr>
            <a:r>
              <a:rPr lang="es-AR" sz="3669" dirty="0">
                <a:solidFill>
                  <a:srgbClr val="232323"/>
                </a:solidFill>
                <a:latin typeface="Calibri"/>
                <a:cs typeface="Calibri"/>
              </a:rPr>
              <a:t>Trabajadores afectados </a:t>
            </a:r>
            <a:endParaRPr sz="3669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0544" y="1612228"/>
            <a:ext cx="4825244" cy="308636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AR" sz="194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Trabajadores de tiendas de mascotas, veterinarios, trabajadores de mataderos (especialmente de pavos/aves de corral), personal de limpieza de espacios públicos con presencia de aves, y personas que capturan o comercian aves silvestres ilegalmente</a:t>
            </a:r>
            <a:r>
              <a:rPr lang="es-AR" sz="1092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s-AR" sz="1092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1" name="Imagen 10" descr="Brote de psitacosis en Europa: qué es la “gripe del loro” que causó 5  muertes por neumonía - Infobae">
            <a:extLst>
              <a:ext uri="{FF2B5EF4-FFF2-40B4-BE49-F238E27FC236}">
                <a16:creationId xmlns:a16="http://schemas.microsoft.com/office/drawing/2014/main" id="{549C44EB-E5CD-93CD-B0D1-B0F783873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0576" y="1231020"/>
            <a:ext cx="4152068" cy="2487241"/>
          </a:xfrm>
          <a:prstGeom prst="rect">
            <a:avLst/>
          </a:prstGeom>
        </p:spPr>
      </p:pic>
      <p:pic>
        <p:nvPicPr>
          <p:cNvPr id="12" name="Imagen 11" descr="Psitacosis: allanamientos en la provincia de Buenos Aires por la “fiebre  del loro” que se transmite a humanos y puede causar la muerte - Infobae">
            <a:extLst>
              <a:ext uri="{FF2B5EF4-FFF2-40B4-BE49-F238E27FC236}">
                <a16:creationId xmlns:a16="http://schemas.microsoft.com/office/drawing/2014/main" id="{F35A6A6A-3C4C-0FB8-23CC-8409C6C711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159" y="3798662"/>
            <a:ext cx="4125485" cy="23179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8288" y="-1612"/>
            <a:ext cx="4875227" cy="1393214"/>
          </a:xfrm>
          <a:prstGeom prst="rect">
            <a:avLst/>
          </a:prstGeom>
        </p:spPr>
        <p:txBody>
          <a:bodyPr vert="horz" wrap="square" lIns="0" tIns="38620" rIns="0" bIns="0" rtlCol="0" anchor="ctr">
            <a:spAutoFit/>
          </a:bodyPr>
          <a:lstStyle/>
          <a:p>
            <a:pPr marL="10012">
              <a:lnSpc>
                <a:spcPct val="100000"/>
              </a:lnSpc>
              <a:spcBef>
                <a:spcPts val="69"/>
              </a:spcBef>
            </a:pPr>
            <a:r>
              <a:rPr spc="103" dirty="0" err="1">
                <a:latin typeface="Calibri"/>
                <a:cs typeface="Calibri"/>
              </a:rPr>
              <a:t>Identificaci</a:t>
            </a:r>
            <a:r>
              <a:rPr lang="es-AR" spc="103" dirty="0" err="1">
                <a:latin typeface="Calibri"/>
                <a:cs typeface="Calibri"/>
              </a:rPr>
              <a:t>on</a:t>
            </a:r>
            <a:r>
              <a:rPr spc="6" dirty="0">
                <a:latin typeface="Calibri"/>
                <a:cs typeface="Calibri"/>
              </a:rPr>
              <a:t> </a:t>
            </a:r>
            <a:r>
              <a:rPr spc="154" dirty="0">
                <a:solidFill>
                  <a:srgbClr val="282828"/>
                </a:solidFill>
                <a:latin typeface="Calibri"/>
                <a:cs typeface="Calibri"/>
              </a:rPr>
              <a:t>y</a:t>
            </a:r>
            <a:r>
              <a:rPr spc="55" dirty="0">
                <a:solidFill>
                  <a:srgbClr val="282828"/>
                </a:solidFill>
                <a:latin typeface="Calibri"/>
                <a:cs typeface="Calibri"/>
              </a:rPr>
              <a:t> </a:t>
            </a:r>
            <a:r>
              <a:rPr spc="67" dirty="0" err="1">
                <a:latin typeface="Calibri"/>
                <a:cs typeface="Calibri"/>
              </a:rPr>
              <a:t>Gesti</a:t>
            </a:r>
            <a:r>
              <a:rPr lang="es-AR" spc="67" dirty="0" err="1">
                <a:latin typeface="Calibri"/>
                <a:cs typeface="Calibri"/>
              </a:rPr>
              <a:t>on</a:t>
            </a:r>
            <a:r>
              <a:rPr lang="es-AR" spc="67" dirty="0">
                <a:latin typeface="Calibri"/>
                <a:cs typeface="Calibri"/>
              </a:rPr>
              <a:t> de riesgos </a:t>
            </a:r>
            <a:endParaRPr spc="67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3148" y="4445570"/>
            <a:ext cx="7562668" cy="1996620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212170" indent="-204469">
              <a:spcBef>
                <a:spcPts val="82"/>
              </a:spcBef>
              <a:buClr>
                <a:srgbClr val="48566E"/>
              </a:buClr>
              <a:buChar char="•"/>
              <a:tabLst>
                <a:tab pos="212170" algn="l"/>
                <a:tab pos="595309" algn="l"/>
              </a:tabLst>
            </a:pPr>
            <a:r>
              <a:rPr sz="1698" spc="-33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Limpieza</a:t>
            </a:r>
            <a:r>
              <a:rPr sz="1698" spc="-7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Húmeda:</a:t>
            </a:r>
            <a:r>
              <a:rPr sz="1698" spc="-8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1698" spc="-7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barrer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1698" spc="-7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</a:t>
            </a:r>
            <a:r>
              <a:rPr sz="1698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698" spc="-10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4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evitar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levantar</a:t>
            </a:r>
            <a:r>
              <a:rPr sz="1698" spc="1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</a:t>
            </a:r>
            <a:r>
              <a:rPr sz="1698" spc="-7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contaminado.</a:t>
            </a:r>
            <a:endParaRPr sz="1698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5309" indent="-587608">
              <a:spcBef>
                <a:spcPts val="1710"/>
              </a:spcBef>
              <a:buClr>
                <a:srgbClr val="3B506B"/>
              </a:buClr>
              <a:buChar char="•"/>
              <a:tabLst>
                <a:tab pos="595309" algn="l"/>
              </a:tabLst>
            </a:pPr>
            <a:r>
              <a:rPr sz="1698" spc="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EPP</a:t>
            </a:r>
            <a:r>
              <a:rPr sz="1698" spc="-9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Respiratorio:</a:t>
            </a:r>
            <a:r>
              <a:rPr sz="1698" spc="-6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</a:t>
            </a:r>
            <a:r>
              <a:rPr sz="1698" spc="-12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698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barbijos</a:t>
            </a:r>
            <a:r>
              <a:rPr sz="1698" spc="-4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698" spc="-12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sz="1698" spc="-10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eficiencia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(N95)</a:t>
            </a:r>
            <a:r>
              <a:rPr sz="1698" spc="-1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sz="1698" spc="-8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limpiar</a:t>
            </a:r>
            <a:r>
              <a:rPr sz="1698" spc="3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8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jaulas</a:t>
            </a:r>
            <a:r>
              <a:rPr sz="1698" spc="-3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2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98" spc="-4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galpones</a:t>
            </a:r>
            <a:r>
              <a:rPr sz="1698" spc="-4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AR" sz="1698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1">
              <a:spcBef>
                <a:spcPts val="1713"/>
              </a:spcBef>
              <a:buClr>
                <a:srgbClr val="465670"/>
              </a:buClr>
              <a:tabLst>
                <a:tab pos="200233" algn="l"/>
                <a:tab pos="596849" algn="l"/>
              </a:tabLst>
            </a:pPr>
            <a:r>
              <a:rPr lang="es-AR" sz="1698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Sanidad:</a:t>
            </a:r>
            <a:r>
              <a:rPr lang="es-AR" sz="1698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Exigir</a:t>
            </a:r>
            <a:r>
              <a:rPr lang="es-AR" sz="1698" spc="-9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698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certificados</a:t>
            </a:r>
            <a:r>
              <a:rPr lang="es-AR" sz="1698" spc="-4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698" spc="-3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sanitarios</a:t>
            </a:r>
            <a:r>
              <a:rPr lang="es-AR" sz="1698" spc="-2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s-AR" sz="1698" spc="-7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698" spc="-6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aves</a:t>
            </a:r>
            <a:r>
              <a:rPr lang="es-AR" sz="1698" spc="-3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nuevas.</a:t>
            </a:r>
            <a:endParaRPr lang="es-AR" sz="1698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242">
              <a:spcBef>
                <a:spcPts val="1865"/>
              </a:spcBef>
              <a:buClr>
                <a:srgbClr val="3F4F69"/>
              </a:buClr>
              <a:tabLst>
                <a:tab pos="594924" algn="l"/>
              </a:tabLst>
            </a:pPr>
            <a:r>
              <a:rPr lang="es-AR"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Cuarentena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698" spc="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Aislamiento</a:t>
            </a:r>
            <a:r>
              <a:rPr sz="1698" spc="13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698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3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sz="1698" spc="14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días</a:t>
            </a:r>
            <a:r>
              <a:rPr sz="1698" spc="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698" spc="2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aves</a:t>
            </a:r>
            <a:r>
              <a:rPr sz="1698" spc="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recién</a:t>
            </a:r>
            <a:r>
              <a:rPr sz="1698" spc="6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adquiridas.</a:t>
            </a:r>
            <a:endParaRPr sz="1698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D2CD72-8D0E-B698-C834-9C0CAE42C1D1}"/>
              </a:ext>
            </a:extLst>
          </p:cNvPr>
          <p:cNvSpPr txBox="1"/>
          <p:nvPr/>
        </p:nvSpPr>
        <p:spPr>
          <a:xfrm>
            <a:off x="597278" y="1667451"/>
            <a:ext cx="8543436" cy="291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7935" indent="-207935">
              <a:lnSpc>
                <a:spcPct val="150000"/>
              </a:lnSpc>
              <a:spcAft>
                <a:spcPts val="485"/>
              </a:spcAft>
              <a:buSzPts val="1000"/>
              <a:buFont typeface="Symbol" panose="05050102010706020507" pitchFamily="18" charset="2"/>
              <a:buChar char=""/>
              <a:tabLst>
                <a:tab pos="277246" algn="l"/>
              </a:tabLst>
            </a:pPr>
            <a:r>
              <a:rPr lang="es-AR" sz="1698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Identificación del riesgo y gestión: El riesgo principal es la exposición al polvo contaminado en ambientes cerrados y mal ventilados con alta concentración de aves.</a:t>
            </a:r>
          </a:p>
          <a:p>
            <a:pPr marL="450525" lvl="1" indent="-173279">
              <a:lnSpc>
                <a:spcPct val="150000"/>
              </a:lnSpc>
              <a:spcAft>
                <a:spcPts val="485"/>
              </a:spcAft>
              <a:buSzPts val="1000"/>
              <a:buFont typeface="Courier New" panose="02070309020205020404" pitchFamily="49" charset="0"/>
              <a:buChar char="o"/>
              <a:tabLst>
                <a:tab pos="554492" algn="l"/>
              </a:tabLst>
            </a:pPr>
            <a:r>
              <a:rPr lang="es-AR" sz="1698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Medidas preventivas: </a:t>
            </a:r>
          </a:p>
          <a:p>
            <a:pPr marL="450525" lvl="1" indent="-173279">
              <a:lnSpc>
                <a:spcPct val="150000"/>
              </a:lnSpc>
              <a:spcAft>
                <a:spcPts val="485"/>
              </a:spcAft>
              <a:buSzPts val="1000"/>
              <a:buFont typeface="Courier New" panose="02070309020205020404" pitchFamily="49" charset="0"/>
              <a:buChar char="o"/>
              <a:tabLst>
                <a:tab pos="554492" algn="l"/>
              </a:tabLst>
            </a:pPr>
            <a:r>
              <a:rPr lang="es-AR" sz="1698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Prohibir la captura y venta ilegal de aves. Controlar el hacinamiento de aves. Uso de equipos de protección (barbijos N95, guantes, gafas) durante la limpieza de jaulas. Mantener ambientes aireados.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7276595-1951-167D-C12A-5BB9367FB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3721" y="4151071"/>
            <a:ext cx="3647851" cy="23001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713" y="336920"/>
            <a:ext cx="6376669" cy="572807"/>
          </a:xfrm>
          <a:prstGeom prst="rect">
            <a:avLst/>
          </a:prstGeom>
        </p:spPr>
        <p:txBody>
          <a:bodyPr vert="horz" wrap="square" lIns="0" tIns="8086" rIns="0" bIns="0" rtlCol="0" anchor="ctr">
            <a:spAutoFit/>
          </a:bodyPr>
          <a:lstStyle/>
          <a:p>
            <a:pPr marL="20793">
              <a:lnSpc>
                <a:spcPct val="100000"/>
              </a:lnSpc>
              <a:spcBef>
                <a:spcPts val="64"/>
              </a:spcBef>
            </a:pPr>
            <a:r>
              <a:rPr sz="3669" spc="45" dirty="0">
                <a:latin typeface="Calibri"/>
                <a:cs typeface="Calibri"/>
              </a:rPr>
              <a:t>Salud</a:t>
            </a:r>
            <a:r>
              <a:rPr sz="3669" spc="9" dirty="0">
                <a:latin typeface="Calibri"/>
                <a:cs typeface="Calibri"/>
              </a:rPr>
              <a:t> </a:t>
            </a:r>
            <a:r>
              <a:rPr sz="3669" spc="55" dirty="0">
                <a:solidFill>
                  <a:srgbClr val="232323"/>
                </a:solidFill>
                <a:latin typeface="Calibri"/>
                <a:cs typeface="Calibri"/>
              </a:rPr>
              <a:t>en</a:t>
            </a:r>
            <a:r>
              <a:rPr sz="3669" spc="-39" dirty="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sz="3669" spc="103" dirty="0">
                <a:solidFill>
                  <a:srgbClr val="262626"/>
                </a:solidFill>
                <a:latin typeface="Calibri"/>
                <a:cs typeface="Calibri"/>
              </a:rPr>
              <a:t>las</a:t>
            </a:r>
            <a:r>
              <a:rPr sz="3669" spc="88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3669" spc="-12" dirty="0">
                <a:solidFill>
                  <a:srgbClr val="161616"/>
                </a:solidFill>
                <a:latin typeface="Calibri"/>
                <a:cs typeface="Calibri"/>
              </a:rPr>
              <a:t>Aves</a:t>
            </a:r>
            <a:endParaRPr sz="3669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7164" y="2021351"/>
            <a:ext cx="1065474" cy="271789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698" spc="42" dirty="0">
                <a:solidFill>
                  <a:srgbClr val="1F1F1F"/>
                </a:solidFill>
                <a:latin typeface="Calibri"/>
                <a:cs typeface="Calibri"/>
              </a:rPr>
              <a:t>Prevención</a:t>
            </a:r>
            <a:endParaRPr sz="1698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349" y="2685222"/>
            <a:ext cx="5039725" cy="2016010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9627" marR="3081" indent="-2310">
              <a:lnSpc>
                <a:spcPct val="110400"/>
              </a:lnSpc>
              <a:spcBef>
                <a:spcPts val="55"/>
              </a:spcBef>
            </a:pPr>
            <a:r>
              <a:rPr lang="es-AR"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Cuarentena (30-45 días) para aves nuevas. No comprar aves en la calle. Correcta alimentación y reducción del estrés (el estrés favorece la enfermedad).</a:t>
            </a:r>
            <a:endParaRPr lang="es-AR" sz="1698" spc="-18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27" marR="3081" indent="-2310">
              <a:lnSpc>
                <a:spcPct val="110400"/>
              </a:lnSpc>
              <a:spcBef>
                <a:spcPts val="55"/>
              </a:spcBef>
            </a:pPr>
            <a:r>
              <a:rPr sz="1698" spc="-18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Evitar</a:t>
            </a:r>
            <a:r>
              <a:rPr sz="1698" spc="-7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sz="1698" spc="-7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7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hacinamiento</a:t>
            </a:r>
            <a:r>
              <a:rPr sz="1698" spc="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698" spc="-11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8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mantener</a:t>
            </a:r>
            <a:r>
              <a:rPr sz="1698" spc="6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698" spc="-13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ventilación.</a:t>
            </a:r>
            <a:r>
              <a:rPr sz="1698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3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Desinfección </a:t>
            </a:r>
            <a:r>
              <a:rPr sz="1698" spc="-6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periódica</a:t>
            </a:r>
            <a:r>
              <a:rPr sz="1698" spc="-3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sz="1698" spc="-11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7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compuestos</a:t>
            </a:r>
            <a:r>
              <a:rPr sz="1698" spc="4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698" spc="-8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9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amonio</a:t>
            </a:r>
            <a:r>
              <a:rPr sz="1698" spc="-4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cuaternario</a:t>
            </a:r>
            <a:r>
              <a:rPr sz="1698" spc="3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2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98" spc="-13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cloro</a:t>
            </a:r>
            <a:r>
              <a:rPr sz="1698" spc="-6" dirty="0">
                <a:latin typeface="Calibri"/>
                <a:cs typeface="Calibri"/>
              </a:rPr>
              <a:t>.</a:t>
            </a:r>
            <a:endParaRPr sz="1698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19454" y="2160167"/>
            <a:ext cx="877177" cy="271789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698" spc="73" dirty="0">
                <a:solidFill>
                  <a:srgbClr val="282828"/>
                </a:solidFill>
                <a:latin typeface="Calibri"/>
                <a:cs typeface="Calibri"/>
              </a:rPr>
              <a:t>Curación</a:t>
            </a:r>
            <a:endParaRPr sz="1698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96000" y="2685222"/>
            <a:ext cx="5211079" cy="56760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0397" marR="3081" indent="-3081">
              <a:lnSpc>
                <a:spcPct val="110400"/>
              </a:lnSpc>
              <a:spcBef>
                <a:spcPts val="55"/>
              </a:spcBef>
            </a:pPr>
            <a:r>
              <a:rPr sz="1698" spc="-76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Tratamiento</a:t>
            </a:r>
            <a:r>
              <a:rPr sz="1698" spc="12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prolongado</a:t>
            </a:r>
            <a:r>
              <a:rPr sz="1698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con</a:t>
            </a:r>
            <a:r>
              <a:rPr sz="1698" spc="-82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antibióticos</a:t>
            </a:r>
            <a:r>
              <a:rPr sz="1698" spc="33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(tetraciclina</a:t>
            </a:r>
            <a:r>
              <a:rPr sz="1698" spc="-45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2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o</a:t>
            </a:r>
            <a:r>
              <a:rPr sz="1698" spc="-13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cloro- 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tetraciclina)</a:t>
            </a:r>
            <a:r>
              <a:rPr sz="1698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en</a:t>
            </a:r>
            <a:r>
              <a:rPr sz="1698" spc="-103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la</a:t>
            </a:r>
            <a:r>
              <a:rPr sz="1698" spc="-103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76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alimentación</a:t>
            </a:r>
            <a:r>
              <a:rPr sz="1698" spc="3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durante 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45</a:t>
            </a:r>
            <a:r>
              <a:rPr sz="1698" spc="-9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36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días</a:t>
            </a:r>
            <a:r>
              <a:rPr sz="1698" spc="-42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73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bajo</a:t>
            </a:r>
            <a:r>
              <a:rPr sz="1698" spc="-33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 </a:t>
            </a:r>
            <a:r>
              <a:rPr sz="1698" spc="-67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aislamiento</a:t>
            </a:r>
            <a:r>
              <a:rPr sz="1698" spc="-67" dirty="0">
                <a:solidFill>
                  <a:srgbClr val="494949"/>
                </a:solidFill>
                <a:latin typeface="Calibri"/>
                <a:cs typeface="Calibri"/>
              </a:rPr>
              <a:t>.</a:t>
            </a:r>
            <a:endParaRPr sz="1698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713" y="336920"/>
            <a:ext cx="6376669" cy="572807"/>
          </a:xfrm>
          <a:prstGeom prst="rect">
            <a:avLst/>
          </a:prstGeom>
        </p:spPr>
        <p:txBody>
          <a:bodyPr vert="horz" wrap="square" lIns="0" tIns="8086" rIns="0" bIns="0" rtlCol="0" anchor="ctr">
            <a:spAutoFit/>
          </a:bodyPr>
          <a:lstStyle/>
          <a:p>
            <a:pPr marL="20793">
              <a:lnSpc>
                <a:spcPct val="100000"/>
              </a:lnSpc>
              <a:spcBef>
                <a:spcPts val="64"/>
              </a:spcBef>
            </a:pPr>
            <a:r>
              <a:rPr sz="3669" spc="45" dirty="0">
                <a:latin typeface="Calibri"/>
                <a:cs typeface="Calibri"/>
              </a:rPr>
              <a:t>Salud</a:t>
            </a:r>
            <a:r>
              <a:rPr sz="3669" spc="15" dirty="0">
                <a:latin typeface="Calibri"/>
                <a:cs typeface="Calibri"/>
              </a:rPr>
              <a:t> </a:t>
            </a:r>
            <a:r>
              <a:rPr sz="3669" spc="55" dirty="0">
                <a:solidFill>
                  <a:srgbClr val="232323"/>
                </a:solidFill>
                <a:latin typeface="Calibri"/>
                <a:cs typeface="Calibri"/>
              </a:rPr>
              <a:t>en</a:t>
            </a:r>
            <a:r>
              <a:rPr sz="3669" spc="-39" dirty="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sz="3669" dirty="0">
                <a:solidFill>
                  <a:srgbClr val="262626"/>
                </a:solidFill>
                <a:latin typeface="Calibri"/>
                <a:cs typeface="Calibri"/>
              </a:rPr>
              <a:t>el</a:t>
            </a:r>
            <a:r>
              <a:rPr sz="3669" spc="73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3669" spc="-6" dirty="0">
                <a:solidFill>
                  <a:srgbClr val="1D1D1D"/>
                </a:solidFill>
                <a:latin typeface="Calibri"/>
                <a:cs typeface="Calibri"/>
              </a:rPr>
              <a:t>Trabajador</a:t>
            </a:r>
            <a:endParaRPr sz="3669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5901" y="2088734"/>
            <a:ext cx="1065474" cy="271789"/>
          </a:xfrm>
          <a:prstGeom prst="rect">
            <a:avLst/>
          </a:prstGeom>
        </p:spPr>
        <p:txBody>
          <a:bodyPr vert="horz" wrap="square" lIns="0" tIns="10397" rIns="0" bIns="0" rtlCol="0">
            <a:spAutoFit/>
          </a:bodyPr>
          <a:lstStyle/>
          <a:p>
            <a:pPr marL="7701">
              <a:spcBef>
                <a:spcPts val="82"/>
              </a:spcBef>
            </a:pPr>
            <a:r>
              <a:rPr sz="1698" spc="42" dirty="0">
                <a:solidFill>
                  <a:srgbClr val="232323"/>
                </a:solidFill>
                <a:latin typeface="Calibri"/>
                <a:cs typeface="Calibri"/>
              </a:rPr>
              <a:t>Prevención</a:t>
            </a:r>
            <a:endParaRPr sz="1698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8774" y="2752432"/>
            <a:ext cx="4695862" cy="847100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770">
              <a:lnSpc>
                <a:spcPct val="110400"/>
              </a:lnSpc>
              <a:spcBef>
                <a:spcPts val="55"/>
              </a:spcBef>
            </a:pPr>
            <a:r>
              <a:rPr sz="1698" spc="-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Humedecer</a:t>
            </a:r>
            <a:r>
              <a:rPr sz="1698" spc="6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jaulas</a:t>
            </a:r>
            <a:r>
              <a:rPr sz="1698" spc="-1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7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r>
              <a:rPr sz="1698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</a:t>
            </a:r>
            <a:r>
              <a:rPr sz="1698" spc="-13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7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limpiar.</a:t>
            </a:r>
            <a:r>
              <a:rPr sz="1698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</a:t>
            </a:r>
            <a:r>
              <a:rPr sz="1698" spc="-12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698" spc="-12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guantes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698" spc="-11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2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ropa </a:t>
            </a:r>
            <a:r>
              <a:rPr sz="1698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protectora</a:t>
            </a:r>
            <a:r>
              <a:rPr sz="1698" spc="2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lavable.</a:t>
            </a:r>
            <a:r>
              <a:rPr sz="1698" spc="-7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1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Evitar</a:t>
            </a:r>
            <a:r>
              <a:rPr sz="1698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sz="1698" spc="-8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contacto</a:t>
            </a:r>
            <a:r>
              <a:rPr sz="1698" spc="-4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estrecho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sz="1698" spc="-7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1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aves enfermas.</a:t>
            </a:r>
            <a:endParaRPr sz="1698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8696" y="2219962"/>
            <a:ext cx="1824436" cy="26009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sz="1637" spc="69" dirty="0">
                <a:solidFill>
                  <a:srgbClr val="1D1D1D"/>
                </a:solidFill>
                <a:latin typeface="Calibri"/>
                <a:cs typeface="Calibri"/>
              </a:rPr>
              <a:t>Medidas</a:t>
            </a:r>
            <a:r>
              <a:rPr sz="1637" spc="-9" dirty="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sz="1637" spc="73" dirty="0">
                <a:solidFill>
                  <a:srgbClr val="1F1F1F"/>
                </a:solidFill>
                <a:latin typeface="Calibri"/>
                <a:cs typeface="Calibri"/>
              </a:rPr>
              <a:t>de</a:t>
            </a:r>
            <a:r>
              <a:rPr sz="1637" spc="30" dirty="0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sz="1637" spc="85" dirty="0">
                <a:solidFill>
                  <a:srgbClr val="1D1D1D"/>
                </a:solidFill>
                <a:latin typeface="Calibri"/>
                <a:cs typeface="Calibri"/>
              </a:rPr>
              <a:t>Ataque</a:t>
            </a:r>
            <a:endParaRPr sz="1637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96000" y="2544878"/>
            <a:ext cx="5268068" cy="2310001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 indent="770">
              <a:lnSpc>
                <a:spcPct val="110400"/>
              </a:lnSpc>
              <a:spcBef>
                <a:spcPts val="55"/>
              </a:spcBef>
            </a:pPr>
            <a:r>
              <a:rPr lang="es-AR" sz="169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 la aparición de casos, tratamiento médico con antibióticos (duración de 14 días generalmente). Control y seguimiento de contactos estrechos para detección precoz</a:t>
            </a:r>
            <a:r>
              <a:rPr lang="es-AR" sz="1698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7701" marR="3081" indent="770">
              <a:lnSpc>
                <a:spcPct val="110400"/>
              </a:lnSpc>
              <a:spcBef>
                <a:spcPts val="55"/>
              </a:spcBef>
            </a:pPr>
            <a:endParaRPr lang="es-AR" sz="1698" spc="-42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1" marR="3081" indent="770">
              <a:lnSpc>
                <a:spcPct val="110400"/>
              </a:lnSpc>
              <a:spcBef>
                <a:spcPts val="55"/>
              </a:spcBef>
            </a:pPr>
            <a:r>
              <a:rPr sz="1698" spc="-4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Administración</a:t>
            </a:r>
            <a:r>
              <a:rPr sz="1698" spc="-7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8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inmediata</a:t>
            </a:r>
            <a:r>
              <a:rPr sz="1698" spc="-2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698" spc="-12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8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antibióticos</a:t>
            </a:r>
            <a:r>
              <a:rPr sz="1698" spc="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4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específicos</a:t>
            </a:r>
            <a:r>
              <a:rPr sz="1698" spc="64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39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(Doxiciclina </a:t>
            </a:r>
            <a:r>
              <a:rPr sz="1698" spc="-2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698" spc="-11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Tetraciclina)</a:t>
            </a:r>
            <a:r>
              <a:rPr sz="1698" spc="-2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1698" spc="1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sz="1698" spc="-11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52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días.</a:t>
            </a:r>
            <a:r>
              <a:rPr sz="1698" spc="-115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7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Monitoreo</a:t>
            </a:r>
            <a:r>
              <a:rPr sz="1698" spc="-33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7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698" spc="-12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98" spc="-6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contactos</a:t>
            </a:r>
            <a:r>
              <a:rPr sz="1698" spc="-6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cercanos.</a:t>
            </a:r>
            <a:endParaRPr sz="1698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632</Words>
  <Application>Microsoft Office PowerPoint</Application>
  <PresentationFormat>Panorámica</PresentationFormat>
  <Paragraphs>57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MT</vt:lpstr>
      <vt:lpstr>Calibri</vt:lpstr>
      <vt:lpstr>Calibri Light</vt:lpstr>
      <vt:lpstr>Courier New</vt:lpstr>
      <vt:lpstr>Symbol</vt:lpstr>
      <vt:lpstr>Tema de Office</vt:lpstr>
      <vt:lpstr>Presentación de PowerPoint</vt:lpstr>
      <vt:lpstr>Introduccion al Riesgo</vt:lpstr>
      <vt:lpstr>Agente, Vector y Especies</vt:lpstr>
      <vt:lpstr>Modo de Infeccion</vt:lpstr>
      <vt:lpstr>Cuadros Clínicos</vt:lpstr>
      <vt:lpstr>Trabajadores afectados </vt:lpstr>
      <vt:lpstr>Identificacion y Gestion de riesgos </vt:lpstr>
      <vt:lpstr>Salud en las Aves</vt:lpstr>
      <vt:lpstr>Salud en el Trabajador</vt:lpstr>
      <vt:lpstr>Cronicidad</vt:lpstr>
      <vt:lpstr>Seguimiento y ART</vt:lpstr>
      <vt:lpstr>¿Preguntas?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ESTUDIO</dc:creator>
  <cp:lastModifiedBy>ESTUDIO</cp:lastModifiedBy>
  <cp:revision>2</cp:revision>
  <dcterms:created xsi:type="dcterms:W3CDTF">2026-07-12T18:05:38Z</dcterms:created>
  <dcterms:modified xsi:type="dcterms:W3CDTF">2026-07-14T22:26:41Z</dcterms:modified>
</cp:coreProperties>
</file>