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2" r:id="rId2"/>
    <p:sldId id="274" r:id="rId3"/>
    <p:sldId id="266" r:id="rId4"/>
    <p:sldId id="267" r:id="rId5"/>
    <p:sldId id="275" r:id="rId6"/>
    <p:sldId id="273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98" autoAdjust="0"/>
    <p:restoredTop sz="94660"/>
  </p:normalViewPr>
  <p:slideViewPr>
    <p:cSldViewPr>
      <p:cViewPr varScale="1">
        <p:scale>
          <a:sx n="81" d="100"/>
          <a:sy n="81" d="100"/>
        </p:scale>
        <p:origin x="157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F962FC4-C7C6-48F7-A893-09D712063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972E290-2281-49C6-8550-67676FCF5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_tradnl" alt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088ED30-67BF-4DC3-8C4E-AE224040F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00571B-1F8D-4CFE-9394-C69DA0D17FB6}" type="slidenum">
              <a:rPr lang="es-ES_tradnl" altLang="es-ES"/>
              <a:pPr/>
              <a:t>‹Nº›</a:t>
            </a:fld>
            <a:endParaRPr lang="es-ES_tradnl" altLang="es-ES"/>
          </a:p>
        </p:txBody>
      </p:sp>
    </p:spTree>
    <p:extLst>
      <p:ext uri="{BB962C8B-B14F-4D97-AF65-F5344CB8AC3E}">
        <p14:creationId xmlns:p14="http://schemas.microsoft.com/office/powerpoint/2010/main" val="2921960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69186392" r:id="rId1"/>
    <p:sldLayoutId id="2469186393" r:id="rId2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7.wmf"/><Relationship Id="rId3" Type="http://schemas.openxmlformats.org/officeDocument/2006/relationships/image" Target="../media/image2.wmf"/><Relationship Id="rId7" Type="http://schemas.openxmlformats.org/officeDocument/2006/relationships/image" Target="../media/image4.wmf"/><Relationship Id="rId12" Type="http://schemas.openxmlformats.org/officeDocument/2006/relationships/oleObject" Target="../embeddings/oleObject6.bin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6.wmf"/><Relationship Id="rId5" Type="http://schemas.openxmlformats.org/officeDocument/2006/relationships/image" Target="../media/image3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E1E6690-1EE7-38C3-E739-DFFB8BA2E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12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>
            <a:extLst>
              <a:ext uri="{FF2B5EF4-FFF2-40B4-BE49-F238E27FC236}">
                <a16:creationId xmlns:a16="http://schemas.microsoft.com/office/drawing/2014/main" id="{223957C4-978F-4F2A-9C78-E40A35E89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36922"/>
            <a:ext cx="8001000" cy="5129609"/>
          </a:xfrm>
          <a:prstGeom prst="rect">
            <a:avLst/>
          </a:prstGeom>
          <a:solidFill>
            <a:srgbClr val="FF99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4">
              <a:spcBef>
                <a:spcPts val="500"/>
              </a:spcBef>
              <a:spcAft>
                <a:spcPts val="500"/>
              </a:spcAft>
            </a:pPr>
            <a:r>
              <a:rPr lang="es-ES_tradnl" altLang="es-ES" b="1" dirty="0"/>
              <a:t>Tuberculosis: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s-ES_tradnl" altLang="es-ES" dirty="0"/>
              <a:t>es una enfermedad producida por una bacteria conocida como el Bacilo de Koch o </a:t>
            </a:r>
            <a:r>
              <a:rPr lang="es-ES_tradnl" altLang="es-ES" dirty="0" err="1"/>
              <a:t>Mycobacterim</a:t>
            </a:r>
            <a:r>
              <a:rPr lang="es-ES_tradnl" altLang="es-ES" dirty="0"/>
              <a:t> tuberculosis.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Vías de Transmisión</a:t>
            </a:r>
            <a:endParaRPr kumimoji="0" lang="es-ES" altLang="es-E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Inhalación:</a:t>
            </a:r>
            <a:r>
              <a:rPr kumimoji="0" lang="es-ES" altLang="es-E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kumimoji="0" lang="es-ES" altLang="es-E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Respirar aire con gotitas o polvo contaminado por la tos o el mugido de vacas enfermas.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Ingestión:</a:t>
            </a:r>
            <a:r>
              <a:rPr kumimoji="0" lang="es-ES" altLang="es-E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Tomar leche cruda o comer lácteos que no pasaron por un proceso de pasteurización.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" altLang="es-E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Contacto directo:</a:t>
            </a:r>
            <a:r>
              <a:rPr kumimoji="0" lang="es-ES" altLang="es-E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Entrar en contacto con tejidos infectados durante tareas de faena o manipulación instrumental. </a:t>
            </a:r>
            <a:endParaRPr lang="es-ES_tradnl" altLang="es-ES" dirty="0"/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s-ES_tradnl" altLang="es-ES" dirty="0"/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s-ES_tradnl" altLang="es-ES" dirty="0"/>
              <a:t>El contagio puede darse por contacto directo con animales enfermos, pues la saliva, la sangre, orina y otras deyecciones son elementos contaminantes y en forma indirecta, a través del consumo de leche cruda, el contacto con utensilios, implementos de trabajo o ropa que estén contaminados.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s-ES_tradnl" altLang="es-ES" dirty="0"/>
              <a:t>La prevención indica realizar la Reacción de Mantoux y aplicar la Vacuna B.C.G.</a:t>
            </a:r>
            <a:endParaRPr lang="es-ES_tradnl" altLang="es-ES" sz="1800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78F9F4F-FF1C-4FD6-BA92-BD31BEF9D4F2}"/>
              </a:ext>
            </a:extLst>
          </p:cNvPr>
          <p:cNvSpPr txBox="1"/>
          <p:nvPr/>
        </p:nvSpPr>
        <p:spPr>
          <a:xfrm>
            <a:off x="914400" y="5562600"/>
            <a:ext cx="2209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Agregado por Diana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>
            <a:extLst>
              <a:ext uri="{FF2B5EF4-FFF2-40B4-BE49-F238E27FC236}">
                <a16:creationId xmlns:a16="http://schemas.microsoft.com/office/drawing/2014/main" id="{FAB0EF27-2CD6-412F-86E7-41B92BE34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1000"/>
            <a:ext cx="891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altLang="es-ES"/>
              <a:t>Quienes la sufren???</a:t>
            </a:r>
          </a:p>
        </p:txBody>
      </p:sp>
      <p:graphicFrame>
        <p:nvGraphicFramePr>
          <p:cNvPr id="12291" name="Object 3">
            <a:extLst>
              <a:ext uri="{FF2B5EF4-FFF2-40B4-BE49-F238E27FC236}">
                <a16:creationId xmlns:a16="http://schemas.microsoft.com/office/drawing/2014/main" id="{919BF094-3470-4034-BA3F-FF1D8AA8F2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43600" y="4859338"/>
          <a:ext cx="1981200" cy="154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" r:id="rId2" imgW="4122720" imgH="3276360" progId="MS_ClipArt_Gallery.2">
                  <p:embed/>
                </p:oleObj>
              </mc:Choice>
              <mc:Fallback>
                <p:oleObj name="Imagen" r:id="rId2" imgW="4122720" imgH="3276360" progId="MS_ClipArt_Gallery.2">
                  <p:embed/>
                  <p:pic>
                    <p:nvPicPr>
                      <p:cNvPr id="12291" name="Object 3">
                        <a:extLst>
                          <a:ext uri="{FF2B5EF4-FFF2-40B4-BE49-F238E27FC236}">
                            <a16:creationId xmlns:a16="http://schemas.microsoft.com/office/drawing/2014/main" id="{919BF094-3470-4034-BA3F-FF1D8AA8F2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4859338"/>
                        <a:ext cx="1981200" cy="154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3" name="Object 5">
            <a:extLst>
              <a:ext uri="{FF2B5EF4-FFF2-40B4-BE49-F238E27FC236}">
                <a16:creationId xmlns:a16="http://schemas.microsoft.com/office/drawing/2014/main" id="{358A3B00-1A68-444D-8088-1A8AA127C1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" y="990600"/>
          <a:ext cx="3457575" cy="320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" r:id="rId4" imgW="1279080" imgH="1185480" progId="MS_ClipArt_Gallery.2">
                  <p:embed/>
                </p:oleObj>
              </mc:Choice>
              <mc:Fallback>
                <p:oleObj name="Imagen" r:id="rId4" imgW="1279080" imgH="1185480" progId="MS_ClipArt_Gallery.2">
                  <p:embed/>
                  <p:pic>
                    <p:nvPicPr>
                      <p:cNvPr id="12293" name="Object 5">
                        <a:extLst>
                          <a:ext uri="{FF2B5EF4-FFF2-40B4-BE49-F238E27FC236}">
                            <a16:creationId xmlns:a16="http://schemas.microsoft.com/office/drawing/2014/main" id="{358A3B00-1A68-444D-8088-1A8AA127C14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990600"/>
                        <a:ext cx="3457575" cy="320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4" name="Object 6">
            <a:extLst>
              <a:ext uri="{FF2B5EF4-FFF2-40B4-BE49-F238E27FC236}">
                <a16:creationId xmlns:a16="http://schemas.microsoft.com/office/drawing/2014/main" id="{62966337-469D-4FDF-9330-0D0182C0C06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29000" y="4724400"/>
          <a:ext cx="1698625" cy="135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" r:id="rId6" imgW="1241640" imgH="825480" progId="MS_ClipArt_Gallery.2">
                  <p:embed/>
                </p:oleObj>
              </mc:Choice>
              <mc:Fallback>
                <p:oleObj name="Imagen" r:id="rId6" imgW="1241640" imgH="825480" progId="MS_ClipArt_Gallery.2">
                  <p:embed/>
                  <p:pic>
                    <p:nvPicPr>
                      <p:cNvPr id="12294" name="Object 6">
                        <a:extLst>
                          <a:ext uri="{FF2B5EF4-FFF2-40B4-BE49-F238E27FC236}">
                            <a16:creationId xmlns:a16="http://schemas.microsoft.com/office/drawing/2014/main" id="{62966337-469D-4FDF-9330-0D0182C0C0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724400"/>
                        <a:ext cx="1698625" cy="1358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5" name="Object 7">
            <a:extLst>
              <a:ext uri="{FF2B5EF4-FFF2-40B4-BE49-F238E27FC236}">
                <a16:creationId xmlns:a16="http://schemas.microsoft.com/office/drawing/2014/main" id="{1AAAC7B1-CF58-4553-BD62-7B17657579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5400" y="4800600"/>
          <a:ext cx="1225550" cy="1252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" r:id="rId8" imgW="1225800" imgH="1253160" progId="MS_ClipArt_Gallery.2">
                  <p:embed/>
                </p:oleObj>
              </mc:Choice>
              <mc:Fallback>
                <p:oleObj name="Imagen" r:id="rId8" imgW="1225800" imgH="1253160" progId="MS_ClipArt_Gallery.2">
                  <p:embed/>
                  <p:pic>
                    <p:nvPicPr>
                      <p:cNvPr id="12295" name="Object 7">
                        <a:extLst>
                          <a:ext uri="{FF2B5EF4-FFF2-40B4-BE49-F238E27FC236}">
                            <a16:creationId xmlns:a16="http://schemas.microsoft.com/office/drawing/2014/main" id="{1AAAC7B1-CF58-4553-BD62-7B17657579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4800600"/>
                        <a:ext cx="1225550" cy="1252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8">
            <a:extLst>
              <a:ext uri="{FF2B5EF4-FFF2-40B4-BE49-F238E27FC236}">
                <a16:creationId xmlns:a16="http://schemas.microsoft.com/office/drawing/2014/main" id="{B27ED5EB-53F6-47FF-826C-C4A867B571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19800" y="1430338"/>
          <a:ext cx="2819400" cy="174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" r:id="rId10" imgW="759600" imgH="425160" progId="MS_ClipArt_Gallery.2">
                  <p:embed/>
                </p:oleObj>
              </mc:Choice>
              <mc:Fallback>
                <p:oleObj name="Imagen" r:id="rId10" imgW="759600" imgH="425160" progId="MS_ClipArt_Gallery.2">
                  <p:embed/>
                  <p:pic>
                    <p:nvPicPr>
                      <p:cNvPr id="12296" name="Object 8">
                        <a:extLst>
                          <a:ext uri="{FF2B5EF4-FFF2-40B4-BE49-F238E27FC236}">
                            <a16:creationId xmlns:a16="http://schemas.microsoft.com/office/drawing/2014/main" id="{B27ED5EB-53F6-47FF-826C-C4A867B571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1430338"/>
                        <a:ext cx="2819400" cy="1744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7" name="Object 9">
            <a:extLst>
              <a:ext uri="{FF2B5EF4-FFF2-40B4-BE49-F238E27FC236}">
                <a16:creationId xmlns:a16="http://schemas.microsoft.com/office/drawing/2014/main" id="{E2B4C669-59B3-441C-98E7-BA60AD8845F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10000" y="304800"/>
          <a:ext cx="2535238" cy="2554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" r:id="rId12" imgW="2534760" imgH="2554560" progId="MS_ClipArt_Gallery.2">
                  <p:embed/>
                </p:oleObj>
              </mc:Choice>
              <mc:Fallback>
                <p:oleObj name="Imagen" r:id="rId12" imgW="2534760" imgH="2554560" progId="MS_ClipArt_Gallery.2">
                  <p:embed/>
                  <p:pic>
                    <p:nvPicPr>
                      <p:cNvPr id="12297" name="Object 9">
                        <a:extLst>
                          <a:ext uri="{FF2B5EF4-FFF2-40B4-BE49-F238E27FC236}">
                            <a16:creationId xmlns:a16="http://schemas.microsoft.com/office/drawing/2014/main" id="{E2B4C669-59B3-441C-98E7-BA60AD8845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04800"/>
                        <a:ext cx="2535238" cy="2554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108FD593-641D-48F5-968D-E2EF12084C1F}"/>
              </a:ext>
            </a:extLst>
          </p:cNvPr>
          <p:cNvSpPr txBox="1"/>
          <p:nvPr/>
        </p:nvSpPr>
        <p:spPr>
          <a:xfrm>
            <a:off x="6509274" y="3767138"/>
            <a:ext cx="2209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Agregado por Diana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>
            <a:extLst>
              <a:ext uri="{FF2B5EF4-FFF2-40B4-BE49-F238E27FC236}">
                <a16:creationId xmlns:a16="http://schemas.microsoft.com/office/drawing/2014/main" id="{DC5C1CEA-4F1F-490C-936E-4EDF15EB6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362200"/>
            <a:ext cx="76962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/>
          </a:p>
        </p:txBody>
      </p:sp>
      <p:sp>
        <p:nvSpPr>
          <p:cNvPr id="13314" name="Text Box 2">
            <a:extLst>
              <a:ext uri="{FF2B5EF4-FFF2-40B4-BE49-F238E27FC236}">
                <a16:creationId xmlns:a16="http://schemas.microsoft.com/office/drawing/2014/main" id="{D4CCC37F-95D9-4B10-AA8F-A1E76D5B2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33400"/>
            <a:ext cx="8458200" cy="43068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altLang="es-ES" sz="1800" dirty="0"/>
              <a:t>La aglomeración facilita el contagio entre animales: por ej. Tareas del tambo o </a:t>
            </a:r>
            <a:r>
              <a:rPr lang="es-ES_tradnl" altLang="es-ES" sz="1800" dirty="0" err="1"/>
              <a:t>feet</a:t>
            </a:r>
            <a:r>
              <a:rPr lang="es-ES_tradnl" altLang="es-ES" sz="1800" dirty="0"/>
              <a:t> </a:t>
            </a:r>
            <a:r>
              <a:rPr lang="es-ES_tradnl" altLang="es-ES" sz="1800" dirty="0" err="1"/>
              <a:t>loot</a:t>
            </a:r>
            <a:r>
              <a:rPr lang="es-ES_tradnl" altLang="es-ES" sz="1800" dirty="0"/>
              <a:t>.</a:t>
            </a:r>
          </a:p>
          <a:p>
            <a:pPr>
              <a:spcBef>
                <a:spcPct val="50000"/>
              </a:spcBef>
            </a:pPr>
            <a:r>
              <a:rPr lang="es-ES_tradnl" altLang="es-ES" sz="1800" dirty="0"/>
              <a:t>El diagnóstico en animales lo hace el veterinario.</a:t>
            </a:r>
          </a:p>
          <a:p>
            <a:pPr>
              <a:spcBef>
                <a:spcPct val="50000"/>
              </a:spcBef>
            </a:pPr>
            <a:r>
              <a:rPr lang="es-ES_tradnl" altLang="es-ES" sz="1800" dirty="0"/>
              <a:t>Esta enfermedad denota un problema social muy importante, pues se da con mayor frecuencia en personas mal alimentadas, que por tener su sistema </a:t>
            </a:r>
            <a:r>
              <a:rPr lang="es-ES_tradnl" altLang="es-ES" sz="1800" dirty="0" err="1"/>
              <a:t>inmunologico</a:t>
            </a:r>
            <a:r>
              <a:rPr lang="es-ES_tradnl" altLang="es-ES" sz="1800" dirty="0"/>
              <a:t> comprometido, no están en condiciones de controlar la aparición de la enfermedad.</a:t>
            </a:r>
          </a:p>
          <a:p>
            <a:pPr>
              <a:spcBef>
                <a:spcPct val="50000"/>
              </a:spcBef>
            </a:pPr>
            <a:r>
              <a:rPr lang="es-ES_tradnl" altLang="es-ES" sz="1800" dirty="0"/>
              <a:t>En la actualidad cobra importancia la aparición de enfermedades inmunodepresoras, como el SIDA, o tratamientos inmunodepresores</a:t>
            </a:r>
            <a:r>
              <a:rPr lang="es-ES_tradnl" altLang="es-ES" dirty="0"/>
              <a:t>, </a:t>
            </a:r>
            <a:r>
              <a:rPr lang="es-ES_tradnl" altLang="es-ES" sz="1800" dirty="0"/>
              <a:t>tales como personas </a:t>
            </a:r>
            <a:r>
              <a:rPr lang="es-ES_tradnl" altLang="es-ES" sz="1800" dirty="0" err="1"/>
              <a:t>transplantadas</a:t>
            </a:r>
            <a:r>
              <a:rPr lang="es-ES_tradnl" altLang="es-ES" sz="1800" dirty="0"/>
              <a:t>.</a:t>
            </a:r>
          </a:p>
          <a:p>
            <a:pPr>
              <a:spcBef>
                <a:spcPct val="50000"/>
              </a:spcBef>
            </a:pPr>
            <a:endParaRPr lang="es-ES_tradnl" altLang="es-ES" sz="1800" dirty="0"/>
          </a:p>
          <a:p>
            <a:pPr>
              <a:spcBef>
                <a:spcPct val="50000"/>
              </a:spcBef>
            </a:pPr>
            <a:r>
              <a:rPr lang="es-ES_tradnl" altLang="es-ES" sz="1800" dirty="0"/>
              <a:t>También hay que destacar la aparición de cepas resistentes, que resisten los tratamientos tradicionales.</a:t>
            </a:r>
          </a:p>
          <a:p>
            <a:pPr>
              <a:spcBef>
                <a:spcPct val="50000"/>
              </a:spcBef>
            </a:pPr>
            <a:r>
              <a:rPr lang="es-ES_tradnl" altLang="es-ES" sz="1800" dirty="0"/>
              <a:t>Uno de los cuadros clínicos que produce cuadros mas graves, especialmente en los niños, es la “ </a:t>
            </a:r>
            <a:r>
              <a:rPr lang="es-ES_tradnl" altLang="es-ES" sz="1800" dirty="0" err="1"/>
              <a:t>miningitis</a:t>
            </a:r>
            <a:r>
              <a:rPr lang="es-ES_tradnl" altLang="es-ES" sz="1800" dirty="0"/>
              <a:t> tuberculosa”</a:t>
            </a:r>
          </a:p>
        </p:txBody>
      </p:sp>
      <p:sp>
        <p:nvSpPr>
          <p:cNvPr id="13317" name="Text Box 5">
            <a:extLst>
              <a:ext uri="{FF2B5EF4-FFF2-40B4-BE49-F238E27FC236}">
                <a16:creationId xmlns:a16="http://schemas.microsoft.com/office/drawing/2014/main" id="{5E137FF9-2A69-4CA3-A9C4-92AA9772E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486400"/>
            <a:ext cx="8305800" cy="1189038"/>
          </a:xfrm>
          <a:prstGeom prst="rect">
            <a:avLst/>
          </a:prstGeom>
          <a:solidFill>
            <a:srgbClr val="FF33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altLang="es-ES" sz="1800"/>
              <a:t>COMPROMETE LA SALUD PUBLICA Y EL ÉXITO ECONOMICO DE LA EMPRESA AGROPECUARIA</a:t>
            </a:r>
          </a:p>
          <a:p>
            <a:pPr>
              <a:spcBef>
                <a:spcPct val="50000"/>
              </a:spcBef>
            </a:pPr>
            <a:endParaRPr lang="es-ES_tradnl" alt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23A34E-68DF-4536-B74F-38B9A20CFDB4}"/>
              </a:ext>
            </a:extLst>
          </p:cNvPr>
          <p:cNvSpPr txBox="1"/>
          <p:nvPr/>
        </p:nvSpPr>
        <p:spPr>
          <a:xfrm>
            <a:off x="381000" y="4945349"/>
            <a:ext cx="2209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Agregado por Diana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D0DBCCB-B371-493B-8D9E-A21EDF42EBC4}"/>
              </a:ext>
            </a:extLst>
          </p:cNvPr>
          <p:cNvSpPr txBox="1"/>
          <p:nvPr/>
        </p:nvSpPr>
        <p:spPr>
          <a:xfrm>
            <a:off x="293221" y="1371600"/>
            <a:ext cx="526937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highlight>
                  <a:srgbClr val="FFFF00"/>
                </a:highlight>
              </a:rPr>
              <a:t>PERSONAL EXPUESTO: Trabajadores rurales en contacto con animales enfermos, especialmente peones rurales cría de ganado bovino y sus familias si consumen productos lácteos sin pasteurización previa, tamberos,  veterinarios, personal de frigorífico  en corrales de encierro o manipulando tejido contaminado (pulmones), peones de </a:t>
            </a:r>
            <a:r>
              <a:rPr lang="es-ES" sz="2800" dirty="0" err="1">
                <a:highlight>
                  <a:srgbClr val="FFFF00"/>
                </a:highlight>
              </a:rPr>
              <a:t>feet</a:t>
            </a:r>
            <a:r>
              <a:rPr lang="es-ES" sz="2800" dirty="0">
                <a:highlight>
                  <a:srgbClr val="FFFF00"/>
                </a:highlight>
              </a:rPr>
              <a:t> </a:t>
            </a:r>
            <a:r>
              <a:rPr lang="es-ES" sz="2800" dirty="0" err="1">
                <a:highlight>
                  <a:srgbClr val="FFFF00"/>
                </a:highlight>
              </a:rPr>
              <a:t>loot</a:t>
            </a:r>
            <a:r>
              <a:rPr lang="es-ES" sz="2800" dirty="0">
                <a:highlight>
                  <a:srgbClr val="FFFF00"/>
                </a:highlight>
              </a:rPr>
              <a:t>.</a:t>
            </a:r>
          </a:p>
        </p:txBody>
      </p:sp>
      <p:pic>
        <p:nvPicPr>
          <p:cNvPr id="1026" name="Picture 2" descr="ESTA GRANJA ORDEÑA 3,600 VACAS AL DÍA: LA GRANJA MAA GRANDE DE ESTADOS UNIDOS Esta granja ordeña 3,600 vacas al día, produciendo 162,000 litros de leche. ¿Cómo logran esta hazaña con calidad y cuidado ...">
            <a:extLst>
              <a:ext uri="{FF2B5EF4-FFF2-40B4-BE49-F238E27FC236}">
                <a16:creationId xmlns:a16="http://schemas.microsoft.com/office/drawing/2014/main" id="{6CA683B2-F836-4DA8-A664-B484561F1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075" y="2969060"/>
            <a:ext cx="2916704" cy="388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1428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5F87CFC-A040-C941-3196-DBB2572EA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660251"/>
      </p:ext>
    </p:extLst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351</Words>
  <Application>Microsoft Office PowerPoint</Application>
  <PresentationFormat>Presentación en pantalla (4:3)</PresentationFormat>
  <Paragraphs>22</Paragraphs>
  <Slides>6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Arial</vt:lpstr>
      <vt:lpstr>Calibri</vt:lpstr>
      <vt:lpstr>Google Sans</vt:lpstr>
      <vt:lpstr>Theme27</vt:lpstr>
      <vt:lpstr>Galería de imágenes de Microsoft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ESTUDIO</cp:lastModifiedBy>
  <cp:revision>6</cp:revision>
  <dcterms:created xsi:type="dcterms:W3CDTF">2026-05-30T19:41:59Z</dcterms:created>
  <dcterms:modified xsi:type="dcterms:W3CDTF">2026-08-04T14:28:42Z</dcterms:modified>
  <cp:category/>
</cp:coreProperties>
</file>